
<file path=[Content_Types].xml><?xml version="1.0" encoding="utf-8"?>
<Types xmlns="http://schemas.openxmlformats.org/package/2006/content-types">
  <Default Extension="avi" ContentType="video/x-msvideo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1.xml" ContentType="application/vnd.openxmlformats-officedocument.presentationml.notesSlide+xml"/>
  <Override PartName="/ppt/tags/tag4.xml" ContentType="application/vnd.openxmlformats-officedocument.presentationml.tags+xml"/>
  <Override PartName="/ppt/notesSlides/notesSlide2.xml" ContentType="application/vnd.openxmlformats-officedocument.presentationml.notesSlid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notesSlides/notesSlide3.xml" ContentType="application/vnd.openxmlformats-officedocument.presentationml.notesSlide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notesSlides/notesSlide4.xml" ContentType="application/vnd.openxmlformats-officedocument.presentationml.notesSlide+xml"/>
  <Override PartName="/ppt/tags/tag1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8" r:id="rId1"/>
  </p:sldMasterIdLst>
  <p:notesMasterIdLst>
    <p:notesMasterId r:id="rId18"/>
  </p:notesMasterIdLst>
  <p:sldIdLst>
    <p:sldId id="1230" r:id="rId2"/>
    <p:sldId id="1231" r:id="rId3"/>
    <p:sldId id="1248" r:id="rId4"/>
    <p:sldId id="1233" r:id="rId5"/>
    <p:sldId id="1235" r:id="rId6"/>
    <p:sldId id="1236" r:id="rId7"/>
    <p:sldId id="1249" r:id="rId8"/>
    <p:sldId id="1250" r:id="rId9"/>
    <p:sldId id="1238" r:id="rId10"/>
    <p:sldId id="1239" r:id="rId11"/>
    <p:sldId id="1251" r:id="rId12"/>
    <p:sldId id="1241" r:id="rId13"/>
    <p:sldId id="1252" r:id="rId14"/>
    <p:sldId id="1243" r:id="rId15"/>
    <p:sldId id="1253" r:id="rId16"/>
    <p:sldId id="1245" r:id="rId17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843" autoAdjust="0"/>
    <p:restoredTop sz="81701" autoAdjust="0"/>
  </p:normalViewPr>
  <p:slideViewPr>
    <p:cSldViewPr snapToGrid="0">
      <p:cViewPr varScale="1">
        <p:scale>
          <a:sx n="90" d="100"/>
          <a:sy n="90" d="100"/>
        </p:scale>
        <p:origin x="59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tags" Target="tags/tag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68CB10-52BA-4352-B9E9-8F28A40F62C2}" type="datetimeFigureOut">
              <a:rPr lang="en-US" smtClean="0"/>
              <a:t>7/7/2026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2D07E2-DA20-4A7D-8526-C312E782AD1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8868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EAD907-7148-41F5-95FF-BD7CEDA8A5C5}" type="slidenum">
              <a:rPr lang="en-US" altLang="en-US" smtClean="0"/>
              <a:pPr/>
              <a:t>2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65825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79C81C-9C48-EE3E-2F5A-1E3F79B52F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B91AA54-47B8-5776-4A35-20FCC122E1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89B7BD-CBD3-1923-0404-3AAAAE3679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738FF9-0EB7-60B2-94EA-5CEC6C0DDC4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EAD907-7148-41F5-95FF-BD7CEDA8A5C5}" type="slidenum">
              <a:rPr lang="en-US" altLang="en-US" smtClean="0"/>
              <a:pPr/>
              <a:t>3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324038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585987-AB46-ACE8-87F0-2AD44AD595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F75467-7923-6040-C62F-9AD0F16C11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AFFEAF-0747-4A2A-7AC0-632A38120A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5326B7-779B-A636-2495-0B4423CD3BC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20847-11AF-4463-BED6-10C955ADBFEF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84043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4E8899-85D6-AE75-36CC-B99C997708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FC4D07-FCC3-B92C-4303-BEEAFAED40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4198AC-78F5-B095-7DC3-B49364F8B8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45702-26CB-B71E-6A05-819B503E3DC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20847-11AF-4463-BED6-10C955ADBFEF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972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 bwMode="auto">
          <a:xfrm>
            <a:off x="0" y="3733800"/>
            <a:ext cx="12192000" cy="1588"/>
          </a:xfrm>
          <a:prstGeom prst="line">
            <a:avLst/>
          </a:prstGeom>
          <a:solidFill>
            <a:schemeClr val="accent1"/>
          </a:solidFill>
          <a:ln w="25400" cap="flat" cmpd="sng" algn="ctr">
            <a:gradFill flip="none" rotWithShape="1">
              <a:gsLst>
                <a:gs pos="0">
                  <a:schemeClr val="bg1"/>
                </a:gs>
                <a:gs pos="50000">
                  <a:schemeClr val="accent1"/>
                </a:gs>
                <a:gs pos="100000">
                  <a:schemeClr val="bg1"/>
                </a:gs>
              </a:gsLst>
              <a:lin ang="0" scaled="1"/>
              <a:tileRect/>
            </a:gradFill>
            <a:prstDash val="solid"/>
            <a:round/>
            <a:headEnd type="none" w="sm" len="sm"/>
            <a:tailEnd type="none" w="sm" len="sm"/>
          </a:ln>
          <a:effectLst/>
        </p:spPr>
      </p:cxnSp>
      <p:cxnSp>
        <p:nvCxnSpPr>
          <p:cNvPr id="7" name="Straight Connector 6"/>
          <p:cNvCxnSpPr/>
          <p:nvPr userDrawn="1"/>
        </p:nvCxnSpPr>
        <p:spPr bwMode="auto">
          <a:xfrm>
            <a:off x="0" y="3733800"/>
            <a:ext cx="12192000" cy="1588"/>
          </a:xfrm>
          <a:prstGeom prst="line">
            <a:avLst/>
          </a:prstGeom>
          <a:solidFill>
            <a:schemeClr val="accent1"/>
          </a:solidFill>
          <a:ln w="25400" cap="flat" cmpd="sng" algn="ctr">
            <a:gradFill flip="none" rotWithShape="1">
              <a:gsLst>
                <a:gs pos="0">
                  <a:schemeClr val="bg1"/>
                </a:gs>
                <a:gs pos="50000">
                  <a:schemeClr val="accent1"/>
                </a:gs>
                <a:gs pos="100000">
                  <a:schemeClr val="bg1"/>
                </a:gs>
              </a:gsLst>
              <a:lin ang="0" scaled="1"/>
              <a:tileRect/>
            </a:gradFill>
            <a:prstDash val="solid"/>
            <a:round/>
            <a:headEnd type="none" w="sm" len="sm"/>
            <a:tailEnd type="none" w="sm" len="sm"/>
          </a:ln>
          <a:effectLst/>
        </p:spPr>
      </p:cxnSp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1C8D2CA8-6EBD-1FB8-89BB-C0AB5497A2D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7322"/>
          <a:stretch/>
        </p:blipFill>
        <p:spPr>
          <a:xfrm>
            <a:off x="5371489" y="5415267"/>
            <a:ext cx="1449021" cy="1442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073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 Title and Content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993"/>
            <a:ext cx="12192000" cy="838200"/>
          </a:xfrm>
          <a:prstGeom prst="rect">
            <a:avLst/>
          </a:prstGeom>
        </p:spPr>
        <p:txBody>
          <a:bodyPr anchor="ctr">
            <a:normAutofit/>
          </a:bodyPr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200" y="1143001"/>
            <a:ext cx="11785600" cy="4525963"/>
          </a:xfrm>
        </p:spPr>
        <p:txBody>
          <a:bodyPr/>
          <a:lstStyle>
            <a:lvl1pPr>
              <a:spcBef>
                <a:spcPts val="600"/>
              </a:spcBef>
              <a:spcAft>
                <a:spcPts val="600"/>
              </a:spcAft>
              <a:defRPr sz="2400"/>
            </a:lvl1pPr>
            <a:lvl2pPr>
              <a:spcBef>
                <a:spcPts val="600"/>
              </a:spcBef>
              <a:spcAft>
                <a:spcPts val="600"/>
              </a:spcAft>
              <a:defRPr sz="2000"/>
            </a:lvl2pPr>
            <a:lvl3pPr>
              <a:spcBef>
                <a:spcPts val="600"/>
              </a:spcBef>
              <a:spcAft>
                <a:spcPts val="600"/>
              </a:spcAft>
              <a:defRPr sz="1800"/>
            </a:lvl3pPr>
            <a:lvl4pPr>
              <a:spcBef>
                <a:spcPts val="600"/>
              </a:spcBef>
              <a:spcAft>
                <a:spcPts val="600"/>
              </a:spcAft>
              <a:defRPr sz="1600"/>
            </a:lvl4pPr>
            <a:lvl5pPr>
              <a:spcBef>
                <a:spcPts val="600"/>
              </a:spcBef>
              <a:spcAft>
                <a:spcPts val="600"/>
              </a:spcAft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3D4505-985F-49BE-8C1F-E0CFEEC3F372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srgbClr val="000050"/>
                </a:solidFill>
                <a:effectLst/>
                <a:uLnTx/>
                <a:uFillTx/>
                <a:latin typeface="Franklin Gothic Book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srgbClr val="000050"/>
              </a:solidFill>
              <a:effectLst/>
              <a:uLnTx/>
              <a:uFillTx/>
              <a:latin typeface="Franklin Gothic Book"/>
              <a:ea typeface="+mn-ea"/>
              <a:cs typeface="+mn-cs"/>
            </a:endParaRPr>
          </a:p>
        </p:txBody>
      </p:sp>
      <p:cxnSp>
        <p:nvCxnSpPr>
          <p:cNvPr id="7" name="Straight Connector 6"/>
          <p:cNvCxnSpPr/>
          <p:nvPr/>
        </p:nvCxnSpPr>
        <p:spPr bwMode="auto">
          <a:xfrm flipH="1">
            <a:off x="0" y="838200"/>
            <a:ext cx="11988800" cy="1588"/>
          </a:xfrm>
          <a:prstGeom prst="line">
            <a:avLst/>
          </a:prstGeom>
          <a:solidFill>
            <a:schemeClr val="accent1"/>
          </a:solidFill>
          <a:ln w="25400" cap="flat" cmpd="sng" algn="ctr">
            <a:gradFill flip="none" rotWithShape="1">
              <a:gsLst>
                <a:gs pos="0">
                  <a:schemeClr val="bg1"/>
                </a:gs>
                <a:gs pos="0">
                  <a:schemeClr val="bg1"/>
                </a:gs>
                <a:gs pos="100000">
                  <a:schemeClr val="tx1"/>
                </a:gs>
              </a:gsLst>
              <a:lin ang="0" scaled="1"/>
              <a:tileRect/>
            </a:gradFill>
            <a:prstDash val="solid"/>
            <a:round/>
            <a:headEnd type="none" w="sm" len="sm"/>
            <a:tailEnd type="none" w="sm" len="sm"/>
          </a:ln>
          <a:effectLst/>
        </p:spPr>
      </p:cxnSp>
      <p:cxnSp>
        <p:nvCxnSpPr>
          <p:cNvPr id="9" name="Straight Connector 8"/>
          <p:cNvCxnSpPr/>
          <p:nvPr userDrawn="1"/>
        </p:nvCxnSpPr>
        <p:spPr bwMode="auto">
          <a:xfrm flipH="1">
            <a:off x="0" y="838200"/>
            <a:ext cx="11988800" cy="1588"/>
          </a:xfrm>
          <a:prstGeom prst="line">
            <a:avLst/>
          </a:prstGeom>
          <a:solidFill>
            <a:schemeClr val="accent1"/>
          </a:solidFill>
          <a:ln w="25400" cap="flat" cmpd="sng" algn="ctr">
            <a:gradFill flip="none" rotWithShape="1">
              <a:gsLst>
                <a:gs pos="0">
                  <a:schemeClr val="bg1"/>
                </a:gs>
                <a:gs pos="0">
                  <a:schemeClr val="bg1"/>
                </a:gs>
                <a:gs pos="100000">
                  <a:schemeClr val="tx1"/>
                </a:gs>
              </a:gsLst>
              <a:lin ang="0" scaled="1"/>
              <a:tileRect/>
            </a:gradFill>
            <a:prstDash val="solid"/>
            <a:round/>
            <a:headEnd type="none" w="sm" len="sm"/>
            <a:tailEnd type="none" w="sm" len="sm"/>
          </a:ln>
          <a:effectLst/>
        </p:spPr>
      </p:cxnSp>
      <p:pic>
        <p:nvPicPr>
          <p:cNvPr id="4" name="Picture 3" descr="Logo&#10;&#10;Description automatically generated with medium confidence">
            <a:extLst>
              <a:ext uri="{FF2B5EF4-FFF2-40B4-BE49-F238E27FC236}">
                <a16:creationId xmlns:a16="http://schemas.microsoft.com/office/drawing/2014/main" id="{D7E351EC-856B-68A1-8AD6-B74AE364BCC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7322"/>
          <a:stretch/>
        </p:blipFill>
        <p:spPr>
          <a:xfrm>
            <a:off x="11197822" y="26009"/>
            <a:ext cx="790978" cy="787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988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ABEA7-A41E-424A-BBBB-A769DAC5E19C}" type="datetimeFigureOut">
              <a:rPr lang="en-US" smtClean="0"/>
              <a:pPr/>
              <a:t>7/7/2026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A1244-836D-C540-80DE-5718873298B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2733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BAA49-5296-463E-99A7-01EF58EBF23D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6A63E-ACC3-43DC-856C-9E096B32BD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4179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3716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655200" y="6505801"/>
            <a:ext cx="5601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i="0">
                <a:solidFill>
                  <a:schemeClr val="tx1"/>
                </a:solidFill>
              </a:defRPr>
            </a:lvl1pPr>
          </a:lstStyle>
          <a:p>
            <a:fld id="{313D4505-985F-49BE-8C1F-E0CFEEC3F37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5800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</p:sldLayoutIdLst>
  <p:hf sldNum="0" hdr="0" dt="0"/>
  <p:txStyles>
    <p:titleStyle>
      <a:lvl1pPr algn="l" defTabSz="914400" rtl="0" eaLnBrk="1" latinLnBrk="0" hangingPunct="1"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5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video" Target="../media/media1.avi"/><Relationship Id="rId7" Type="http://schemas.openxmlformats.org/officeDocument/2006/relationships/image" Target="../media/image8.png"/><Relationship Id="rId2" Type="http://schemas.microsoft.com/office/2007/relationships/media" Target="../media/media1.avi"/><Relationship Id="rId1" Type="http://schemas.openxmlformats.org/officeDocument/2006/relationships/tags" Target="../tags/tag8.xml"/><Relationship Id="rId6" Type="http://schemas.openxmlformats.org/officeDocument/2006/relationships/slideLayout" Target="../slideLayouts/slideLayout2.xml"/><Relationship Id="rId5" Type="http://schemas.openxmlformats.org/officeDocument/2006/relationships/video" Target="../media/media2.avi"/><Relationship Id="rId4" Type="http://schemas.microsoft.com/office/2007/relationships/media" Target="../media/media2.avi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video" Target="../media/media3.avi"/><Relationship Id="rId7" Type="http://schemas.openxmlformats.org/officeDocument/2006/relationships/image" Target="../media/image10.png"/><Relationship Id="rId2" Type="http://schemas.microsoft.com/office/2007/relationships/media" Target="../media/media3.avi"/><Relationship Id="rId1" Type="http://schemas.openxmlformats.org/officeDocument/2006/relationships/tags" Target="../tags/tag9.xml"/><Relationship Id="rId6" Type="http://schemas.openxmlformats.org/officeDocument/2006/relationships/slideLayout" Target="../slideLayouts/slideLayout2.xml"/><Relationship Id="rId5" Type="http://schemas.openxmlformats.org/officeDocument/2006/relationships/video" Target="../media/media4.avi"/><Relationship Id="rId4" Type="http://schemas.microsoft.com/office/2007/relationships/media" Target="../media/media4.avi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video" Target="../media/media5.avi"/><Relationship Id="rId7" Type="http://schemas.openxmlformats.org/officeDocument/2006/relationships/image" Target="../media/image13.png"/><Relationship Id="rId2" Type="http://schemas.microsoft.com/office/2007/relationships/media" Target="../media/media5.avi"/><Relationship Id="rId1" Type="http://schemas.openxmlformats.org/officeDocument/2006/relationships/tags" Target="../tags/tag12.xml"/><Relationship Id="rId6" Type="http://schemas.openxmlformats.org/officeDocument/2006/relationships/slideLayout" Target="../slideLayouts/slideLayout2.xml"/><Relationship Id="rId5" Type="http://schemas.openxmlformats.org/officeDocument/2006/relationships/video" Target="../media/media6.avi"/><Relationship Id="rId4" Type="http://schemas.microsoft.com/office/2007/relationships/media" Target="../media/media6.avi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827837"/>
            <a:ext cx="7772400" cy="1470025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"/>
                <a:cs typeface="Arial"/>
              </a:rPr>
              <a:t>Anomalous Right Coronary Artery in Adult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1" y="3804085"/>
            <a:ext cx="9143999" cy="2116257"/>
          </a:xfrm>
        </p:spPr>
        <p:txBody>
          <a:bodyPr anchor="t">
            <a:normAutofit/>
          </a:bodyPr>
          <a:lstStyle/>
          <a:p>
            <a:r>
              <a:rPr lang="en-US" sz="1600" dirty="0"/>
              <a:t>Ashok Muralidaran, MD</a:t>
            </a:r>
          </a:p>
          <a:p>
            <a:r>
              <a:rPr lang="en-US" sz="1600" dirty="0"/>
              <a:t>OHSU</a:t>
            </a:r>
          </a:p>
          <a:p>
            <a:endParaRPr lang="en-US" sz="1600" dirty="0"/>
          </a:p>
          <a:p>
            <a:r>
              <a:rPr lang="en-US" sz="1600" dirty="0"/>
              <a:t>Edward Verrier, MD</a:t>
            </a:r>
          </a:p>
          <a:p>
            <a:r>
              <a:rPr lang="en-US" sz="1600" dirty="0"/>
              <a:t>University of Washington</a:t>
            </a:r>
          </a:p>
        </p:txBody>
      </p:sp>
      <p:pic>
        <p:nvPicPr>
          <p:cNvPr id="4" name="Picture 5" descr="JCTSE_Logo_CMYK_Small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5013" y="5969757"/>
            <a:ext cx="1688124" cy="54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469854" y="5920342"/>
            <a:ext cx="1753887" cy="830997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</a:rPr>
              <a:t>Case Presentations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</a:rPr>
              <a:t>Adult Cardiac  Surgery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</a:rPr>
              <a:t>TSC CV: 10, CD 09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</a:rPr>
              <a:t>Milestone</a:t>
            </a:r>
            <a:r>
              <a:rPr lang="en-US" sz="1200">
                <a:solidFill>
                  <a:schemeClr val="bg1"/>
                </a:solidFill>
              </a:rPr>
              <a:t>: 9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68262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>
                <a:ea typeface="+mj-ea"/>
                <a:cs typeface="+mj-cs"/>
              </a:rPr>
              <a:t>Presentation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 rtlCol="0">
            <a:noAutofit/>
          </a:bodyPr>
          <a:lstStyle/>
          <a:p>
            <a:pPr>
              <a:spcAft>
                <a:spcPts val="0"/>
              </a:spcAft>
              <a:defRPr/>
            </a:pPr>
            <a:r>
              <a:rPr lang="en-US" sz="2800" dirty="0">
                <a:latin typeface="+mj-lt"/>
              </a:rPr>
              <a:t>42  y/o  male ha VF arrest while running </a:t>
            </a:r>
          </a:p>
          <a:p>
            <a:pPr>
              <a:spcAft>
                <a:spcPts val="0"/>
              </a:spcAft>
              <a:defRPr/>
            </a:pPr>
            <a:r>
              <a:rPr lang="en-US" sz="2800" dirty="0">
                <a:latin typeface="+mj-lt"/>
              </a:rPr>
              <a:t>Presented to  outside hospital</a:t>
            </a:r>
          </a:p>
          <a:p>
            <a:pPr lvl="1">
              <a:defRPr/>
            </a:pPr>
            <a:r>
              <a:rPr lang="en-US" dirty="0">
                <a:latin typeface="+mj-lt"/>
              </a:rPr>
              <a:t>Resuscitated / systemically cooled / complete neurological recovery /significant lung injury (intubated 8 days)</a:t>
            </a:r>
          </a:p>
          <a:p>
            <a:pPr>
              <a:spcAft>
                <a:spcPts val="0"/>
              </a:spcAft>
              <a:defRPr/>
            </a:pPr>
            <a:r>
              <a:rPr lang="en-US" sz="2800" dirty="0">
                <a:latin typeface="+mj-lt"/>
              </a:rPr>
              <a:t>PMH:</a:t>
            </a:r>
          </a:p>
          <a:p>
            <a:pPr lvl="1">
              <a:defRPr/>
            </a:pPr>
            <a:r>
              <a:rPr lang="en-US" dirty="0">
                <a:latin typeface="+mj-lt"/>
              </a:rPr>
              <a:t>Non contributory</a:t>
            </a:r>
          </a:p>
          <a:p>
            <a:pPr>
              <a:spcAft>
                <a:spcPts val="0"/>
              </a:spcAft>
              <a:defRPr/>
            </a:pPr>
            <a:r>
              <a:rPr lang="en-US" sz="2800" dirty="0">
                <a:latin typeface="+mj-lt"/>
              </a:rPr>
              <a:t>SH:</a:t>
            </a:r>
          </a:p>
          <a:p>
            <a:pPr lvl="1">
              <a:defRPr/>
            </a:pPr>
            <a:r>
              <a:rPr lang="en-US" dirty="0">
                <a:latin typeface="+mj-lt"/>
              </a:rPr>
              <a:t>Married</a:t>
            </a:r>
          </a:p>
          <a:p>
            <a:pPr lvl="1">
              <a:defRPr/>
            </a:pPr>
            <a:r>
              <a:rPr lang="en-US" dirty="0">
                <a:latin typeface="+mj-lt"/>
              </a:rPr>
              <a:t>Active runner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100933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60016C-207A-1A1E-F25F-9968714923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A0DCB0C-A750-67CC-BF27-2F7135F9A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History and Exam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4F26658-AA63-0A85-0849-AB94B5B16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u="sng" dirty="0"/>
              <a:t>Pertinent Physical Exam on Initial admission</a:t>
            </a:r>
          </a:p>
          <a:p>
            <a:r>
              <a:rPr lang="en-US" dirty="0"/>
              <a:t>BP 82/58, Pulse 119, Temp 34.8, 72.6 kg, RR 25</a:t>
            </a:r>
          </a:p>
          <a:p>
            <a:r>
              <a:rPr lang="en-US" dirty="0"/>
              <a:t>Lungs : scattered </a:t>
            </a:r>
            <a:r>
              <a:rPr lang="en-US" dirty="0" err="1"/>
              <a:t>rales</a:t>
            </a:r>
            <a:r>
              <a:rPr lang="en-US" dirty="0"/>
              <a:t> / rhonchi </a:t>
            </a:r>
          </a:p>
          <a:p>
            <a:r>
              <a:rPr lang="en-US" dirty="0"/>
              <a:t>Heart rate regular with no M, G, H, T</a:t>
            </a:r>
          </a:p>
          <a:p>
            <a:r>
              <a:rPr lang="en-US" dirty="0"/>
              <a:t>Weak  pulses, no clubbing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A5C81EEE-6E3F-2E63-DE86-44533B19A484}"/>
              </a:ext>
            </a:extLst>
          </p:cNvPr>
          <p:cNvSpPr txBox="1">
            <a:spLocks/>
          </p:cNvSpPr>
          <p:nvPr/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u="sng"/>
              <a:t>Medications</a:t>
            </a:r>
          </a:p>
          <a:p>
            <a:pPr lvl="1"/>
            <a:r>
              <a:rPr lang="en-US" sz="2600"/>
              <a:t>ASA</a:t>
            </a:r>
          </a:p>
          <a:p>
            <a:pPr lvl="1"/>
            <a:r>
              <a:rPr lang="en-US" sz="2600"/>
              <a:t>Chlorhexidine gluconate</a:t>
            </a:r>
          </a:p>
          <a:p>
            <a:pPr lvl="1"/>
            <a:r>
              <a:rPr lang="en-US" sz="2600"/>
              <a:t>Meropenem</a:t>
            </a:r>
          </a:p>
          <a:p>
            <a:pPr lvl="1"/>
            <a:r>
              <a:rPr lang="en-US" sz="2600"/>
              <a:t>Simvastatin</a:t>
            </a:r>
          </a:p>
          <a:p>
            <a:pPr lvl="1"/>
            <a:endParaRPr lang="en-US" u="sng"/>
          </a:p>
          <a:p>
            <a:r>
              <a:rPr lang="en-US" u="sng"/>
              <a:t>Labs</a:t>
            </a:r>
          </a:p>
          <a:p>
            <a:pPr lvl="1"/>
            <a:r>
              <a:rPr lang="en-US" sz="2600"/>
              <a:t>AST 218, ALT 180, Alk Phos 274, CK 1250, CB-MB 58, Troponin I 6.14</a:t>
            </a:r>
          </a:p>
          <a:p>
            <a:pPr lvl="1"/>
            <a:r>
              <a:rPr lang="en-US" sz="2600"/>
              <a:t>Head CT negative</a:t>
            </a:r>
          </a:p>
          <a:p>
            <a:endParaRPr lang="en-US" sz="2600" dirty="0">
              <a:solidFill>
                <a:srgbClr val="FFFFCC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136019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2931226" y="0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3600" dirty="0">
                <a:solidFill>
                  <a:schemeClr val="tx1"/>
                </a:solidFill>
              </a:rPr>
              <a:t>Electrocardiogram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981202" y="5120867"/>
            <a:ext cx="8229599" cy="1009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altLang="en-US" sz="2400" dirty="0">
              <a:solidFill>
                <a:schemeClr val="bg1"/>
              </a:solidFill>
              <a:ea typeface="ＭＳ Ｐゴシック" pitchFamily="34" charset="-128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9263" y="3208812"/>
            <a:ext cx="5130854" cy="35244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6781" y="833376"/>
            <a:ext cx="4632890" cy="33704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903523" y="1415535"/>
            <a:ext cx="2954655" cy="646331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Admission post arrest EKG</a:t>
            </a:r>
          </a:p>
          <a:p>
            <a:r>
              <a:rPr lang="en-US" dirty="0">
                <a:solidFill>
                  <a:schemeClr val="bg1"/>
                </a:solidFill>
              </a:rPr>
              <a:t>Electrocardiogram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388673" y="5625752"/>
            <a:ext cx="2056973" cy="646331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Post arrest Day 2</a:t>
            </a:r>
          </a:p>
          <a:p>
            <a:r>
              <a:rPr lang="en-US" dirty="0">
                <a:solidFill>
                  <a:schemeClr val="bg1"/>
                </a:solidFill>
              </a:rPr>
              <a:t>Electrocardiogram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986177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 op Electrocardiogram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1560987"/>
            <a:ext cx="7162800" cy="501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357678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Chest X-Ray Post admit day 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2151" y="1417639"/>
            <a:ext cx="7189536" cy="5118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788577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DA2924-885A-5020-5B8E-9CB56D1009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74C23-C713-45D3-D577-DB429D7E0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Cardiac Catheterization Left Coronary system</a:t>
            </a:r>
          </a:p>
        </p:txBody>
      </p:sp>
      <p:pic>
        <p:nvPicPr>
          <p:cNvPr id="7" name="Hackl LAD.avi">
            <a:hlinkClick r:id="" action="ppaction://media"/>
          </p:cNvPr>
          <p:cNvPicPr>
            <a:picLocks noGrp="1" noChangeAspect="1"/>
          </p:cNvPicPr>
          <p:nvPr>
            <p:ph sz="half" idx="1"/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731818" y="1688709"/>
            <a:ext cx="4038600" cy="4038600"/>
          </a:xfrm>
        </p:spPr>
      </p:pic>
      <p:pic>
        <p:nvPicPr>
          <p:cNvPr id="8" name="Hackl 4.avi">
            <a:hlinkClick r:id="" action="ppaction://media"/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172200" y="1688709"/>
            <a:ext cx="4038600" cy="403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53656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3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393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video>
              <p:cMediaNode vol="80000">
                <p:cTn id="20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DA2924-885A-5020-5B8E-9CB56D1009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74C23-C713-45D3-D577-DB429D7E0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Cardiac Catheterization Right Coronary system</a:t>
            </a:r>
          </a:p>
        </p:txBody>
      </p:sp>
      <p:pic>
        <p:nvPicPr>
          <p:cNvPr id="5" name="Hackl 3.avi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172200" y="1759961"/>
            <a:ext cx="4038600" cy="4038600"/>
          </a:xfrm>
          <a:prstGeom prst="rect">
            <a:avLst/>
          </a:prstGeom>
        </p:spPr>
      </p:pic>
      <p:pic>
        <p:nvPicPr>
          <p:cNvPr id="6" name="Hackl RCA.avi">
            <a:hlinkClick r:id="" action="ppaction://media"/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814946" y="1759961"/>
            <a:ext cx="4038600" cy="403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18594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6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38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video>
              <p:cMediaNode vol="80000">
                <p:cTn id="20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-176624"/>
            <a:ext cx="8229600" cy="1143000"/>
          </a:xfrm>
        </p:spPr>
        <p:txBody>
          <a:bodyPr>
            <a:normAutofit/>
          </a:bodyPr>
          <a:lstStyle/>
          <a:p>
            <a:r>
              <a:rPr lang="en-US" sz="4000" dirty="0"/>
              <a:t>Admit CT scan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966376"/>
            <a:ext cx="7539578" cy="5367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513118" y="1600200"/>
            <a:ext cx="736099" cy="369332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Aorta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3865329" y="1969532"/>
            <a:ext cx="2171294" cy="140306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6262256" y="1415534"/>
            <a:ext cx="671979" cy="369332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RCA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635308" y="1969532"/>
            <a:ext cx="1954446" cy="369332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Pulmonary Artery</a:t>
            </a:r>
          </a:p>
        </p:txBody>
      </p:sp>
      <p:cxnSp>
        <p:nvCxnSpPr>
          <p:cNvPr id="10" name="Straight Arrow Connector 9"/>
          <p:cNvCxnSpPr/>
          <p:nvPr/>
        </p:nvCxnSpPr>
        <p:spPr>
          <a:xfrm flipH="1">
            <a:off x="6244494" y="1778042"/>
            <a:ext cx="198936" cy="1106177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>
            <a:off x="6630391" y="2338864"/>
            <a:ext cx="1662545" cy="64184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28816072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Initial Echocardiogram, Cardiac Cath &amp; CT scan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CT:</a:t>
            </a:r>
          </a:p>
          <a:p>
            <a:pPr lvl="1"/>
            <a:r>
              <a:rPr lang="en-US" dirty="0"/>
              <a:t>Malignant course of RCA from left sinus of Valsalva passing between aorta and PA</a:t>
            </a:r>
          </a:p>
          <a:p>
            <a:r>
              <a:rPr lang="en-US" dirty="0"/>
              <a:t>ECHO: </a:t>
            </a:r>
          </a:p>
          <a:p>
            <a:pPr lvl="1"/>
            <a:r>
              <a:rPr lang="en-US" dirty="0"/>
              <a:t>Small LV cavity, EF ~ 30 %, global </a:t>
            </a:r>
            <a:r>
              <a:rPr lang="en-US" dirty="0" err="1"/>
              <a:t>hypokinesis</a:t>
            </a:r>
            <a:r>
              <a:rPr lang="en-US" dirty="0"/>
              <a:t>, normal valve structure and function</a:t>
            </a:r>
          </a:p>
          <a:p>
            <a:r>
              <a:rPr lang="en-US" dirty="0"/>
              <a:t>Cardiac </a:t>
            </a:r>
            <a:r>
              <a:rPr lang="en-US" dirty="0" err="1"/>
              <a:t>Cath</a:t>
            </a:r>
            <a:endParaRPr lang="en-US" dirty="0"/>
          </a:p>
          <a:p>
            <a:pPr lvl="1"/>
            <a:r>
              <a:rPr lang="en-US" dirty="0"/>
              <a:t>Abnormal origin of RCA from Left Coronary Sinus of Valsalva</a:t>
            </a:r>
          </a:p>
          <a:p>
            <a:pPr lvl="1"/>
            <a:r>
              <a:rPr lang="en-US" dirty="0"/>
              <a:t>Normal left coronary system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183951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6ACD43-3913-007B-B903-0C8622CBB3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1BAE3EE-86ED-633D-FC95-FB3E063D17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Pre op Echocardiogram(s) 2 weeks later</a:t>
            </a:r>
          </a:p>
        </p:txBody>
      </p:sp>
      <p:pic>
        <p:nvPicPr>
          <p:cNvPr id="8" name="Hackl Pre op echo.avi">
            <a:hlinkClick r:id="" action="ppaction://media"/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672441" y="1813523"/>
            <a:ext cx="4374655" cy="3280991"/>
          </a:xfrm>
          <a:prstGeom prst="rect">
            <a:avLst/>
          </a:prstGeom>
        </p:spPr>
      </p:pic>
      <p:pic>
        <p:nvPicPr>
          <p:cNvPr id="9" name="HaCKL PRE OP ECHO 2.avi">
            <a:hlinkClick r:id="" action="ppaction://media"/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172200" y="1813522"/>
            <a:ext cx="4374655" cy="3280991"/>
          </a:xfrm>
          <a:prstGeom prst="rect">
            <a:avLst/>
          </a:prstGeom>
        </p:spPr>
      </p:pic>
      <p:sp>
        <p:nvSpPr>
          <p:cNvPr id="14" name="Rectangle 13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672441" y="1813522"/>
            <a:ext cx="4374655" cy="288411"/>
          </a:xfrm>
          <a:prstGeom prst="rect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6172200" y="1813522"/>
            <a:ext cx="4374655" cy="288410"/>
          </a:xfrm>
          <a:prstGeom prst="rect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38762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78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video>
              <p:cMediaNode vol="80000">
                <p:cTn id="20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Discussion Points for Conference</a:t>
            </a:r>
          </a:p>
        </p:txBody>
      </p:sp>
      <p:sp>
        <p:nvSpPr>
          <p:cNvPr id="41986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en-US" sz="2800" dirty="0">
                <a:ea typeface="ＭＳ Ｐゴシック" pitchFamily="34" charset="-128"/>
              </a:rPr>
              <a:t>Incidence of Coronary Anomalies</a:t>
            </a:r>
          </a:p>
          <a:p>
            <a:r>
              <a:rPr lang="en-US" altLang="en-US" sz="2800" dirty="0">
                <a:ea typeface="ＭＳ Ｐゴシック" pitchFamily="34" charset="-128"/>
              </a:rPr>
              <a:t>Importance of Coronary Anomalies</a:t>
            </a:r>
          </a:p>
          <a:p>
            <a:pPr lvl="1"/>
            <a:r>
              <a:rPr lang="en-US" altLang="en-US" sz="2400" dirty="0">
                <a:ea typeface="ＭＳ Ｐゴシック" pitchFamily="34" charset="-128"/>
              </a:rPr>
              <a:t>Some more dangerous that others</a:t>
            </a:r>
          </a:p>
          <a:p>
            <a:r>
              <a:rPr lang="en-US" altLang="en-US" sz="2800" dirty="0">
                <a:ea typeface="ＭＳ Ｐゴシック" pitchFamily="34" charset="-128"/>
              </a:rPr>
              <a:t>Presentation</a:t>
            </a:r>
          </a:p>
          <a:p>
            <a:pPr lvl="1"/>
            <a:r>
              <a:rPr lang="en-US" altLang="en-US" sz="2400" dirty="0">
                <a:ea typeface="ＭＳ Ｐゴシック" pitchFamily="34" charset="-128"/>
              </a:rPr>
              <a:t>Often in adults</a:t>
            </a:r>
          </a:p>
          <a:p>
            <a:r>
              <a:rPr lang="en-US" altLang="en-US" sz="2800" dirty="0">
                <a:ea typeface="ＭＳ Ｐゴシック" pitchFamily="34" charset="-128"/>
              </a:rPr>
              <a:t>Chest pain / sudden death</a:t>
            </a:r>
          </a:p>
          <a:p>
            <a:r>
              <a:rPr lang="en-US" altLang="en-US" sz="2800" dirty="0">
                <a:ea typeface="ＭＳ Ｐゴシック" pitchFamily="34" charset="-128"/>
              </a:rPr>
              <a:t>Therapeutic options</a:t>
            </a:r>
          </a:p>
          <a:p>
            <a:pPr lvl="1"/>
            <a:r>
              <a:rPr lang="en-US" altLang="en-US" sz="2400" dirty="0">
                <a:ea typeface="ＭＳ Ｐゴシック" pitchFamily="34" charset="-128"/>
              </a:rPr>
              <a:t>Aortic </a:t>
            </a:r>
            <a:r>
              <a:rPr lang="en-US" altLang="en-US" sz="2400" dirty="0" err="1">
                <a:ea typeface="ＭＳ Ｐゴシック" pitchFamily="34" charset="-128"/>
              </a:rPr>
              <a:t>Unroofing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</a:p>
          <a:p>
            <a:pPr lvl="1"/>
            <a:r>
              <a:rPr lang="en-US" altLang="en-US" sz="2400" dirty="0" err="1">
                <a:ea typeface="ＭＳ Ｐゴシック" pitchFamily="34" charset="-128"/>
              </a:rPr>
              <a:t>Ostial</a:t>
            </a:r>
            <a:r>
              <a:rPr lang="en-US" altLang="en-US" sz="2400" dirty="0">
                <a:ea typeface="ＭＳ Ｐゴシック" pitchFamily="34" charset="-128"/>
              </a:rPr>
              <a:t> translocation </a:t>
            </a:r>
          </a:p>
          <a:p>
            <a:pPr lvl="1"/>
            <a:r>
              <a:rPr lang="en-US" altLang="en-US" sz="2400" dirty="0">
                <a:ea typeface="ＭＳ Ｐゴシック" pitchFamily="34" charset="-128"/>
              </a:rPr>
              <a:t>Coronary artery bypass grafting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91819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4671C7-DC36-31AB-4850-C9CFCCAF94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4A5C54E-F7A2-7F6F-78B7-53CEF7A46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200" y="1"/>
            <a:ext cx="8229600" cy="1143000"/>
          </a:xfrm>
        </p:spPr>
        <p:txBody>
          <a:bodyPr>
            <a:normAutofit/>
          </a:bodyPr>
          <a:lstStyle/>
          <a:p>
            <a:r>
              <a:rPr lang="en-US" dirty="0"/>
              <a:t>Operative Repair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6F3CE45-22E2-EBBE-0080-09CEC08536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Right coronary courses anteriorly between aorta and pulmonary artery</a:t>
            </a:r>
          </a:p>
          <a:p>
            <a:r>
              <a:rPr lang="en-US" dirty="0"/>
              <a:t>Separate slit like opening into left coronary cusp</a:t>
            </a:r>
          </a:p>
          <a:p>
            <a:r>
              <a:rPr lang="en-US" dirty="0"/>
              <a:t>Clear compression but not intramural course</a:t>
            </a:r>
          </a:p>
          <a:p>
            <a:r>
              <a:rPr lang="en-US" dirty="0"/>
              <a:t>Side-to- side anastomosis between RCA and Ascending  Aorta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830893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4917" y="109290"/>
            <a:ext cx="5406164" cy="66477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96617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B62279-E0AA-FF7E-AFAD-0F64F77A52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319CB22-35F3-C9C0-6BFA-B697ABC8C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200" y="1"/>
            <a:ext cx="8229600" cy="1143000"/>
          </a:xfrm>
        </p:spPr>
        <p:txBody>
          <a:bodyPr>
            <a:normAutofit/>
          </a:bodyPr>
          <a:lstStyle/>
          <a:p>
            <a:r>
              <a:rPr lang="en-US" dirty="0"/>
              <a:t>Coronary Anomalies</a:t>
            </a: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F6A49007-7666-98F8-23F1-CB9295DF75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1" y="1600200"/>
            <a:ext cx="3912919" cy="44481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3">
            <a:extLst>
              <a:ext uri="{FF2B5EF4-FFF2-40B4-BE49-F238E27FC236}">
                <a16:creationId xmlns:a16="http://schemas.microsoft.com/office/drawing/2014/main" id="{77B2842B-6713-5973-F509-2FA95B06EA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600200"/>
            <a:ext cx="4289773" cy="4448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A6BA71D-B2F8-EBA6-390A-B68C9AAC2D58}"/>
              </a:ext>
            </a:extLst>
          </p:cNvPr>
          <p:cNvSpPr txBox="1"/>
          <p:nvPr/>
        </p:nvSpPr>
        <p:spPr>
          <a:xfrm>
            <a:off x="1844635" y="6436426"/>
            <a:ext cx="9250161" cy="338554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P </a:t>
            </a:r>
            <a:r>
              <a:rPr lang="en-US" sz="1600" dirty="0" err="1">
                <a:solidFill>
                  <a:schemeClr val="bg1"/>
                </a:solidFill>
              </a:rPr>
              <a:t>Angelini</a:t>
            </a:r>
            <a:r>
              <a:rPr lang="en-US" sz="1600" dirty="0">
                <a:solidFill>
                  <a:schemeClr val="bg1"/>
                </a:solidFill>
              </a:rPr>
              <a:t>: Coronary Artery Anomalies: An entity in search of an identity. Circulation  2007; 115:1296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128027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/>
              <a:t>Learning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Controversy on importance of many coronary anomalies</a:t>
            </a:r>
          </a:p>
          <a:p>
            <a:r>
              <a:rPr lang="en-US" dirty="0"/>
              <a:t>Some may be more lethal than others</a:t>
            </a:r>
          </a:p>
          <a:p>
            <a:r>
              <a:rPr lang="en-US" dirty="0"/>
              <a:t>Symptoms often present later in life</a:t>
            </a:r>
          </a:p>
          <a:p>
            <a:r>
              <a:rPr lang="en-US" dirty="0"/>
              <a:t>Sudden death rare</a:t>
            </a:r>
          </a:p>
          <a:p>
            <a:r>
              <a:rPr lang="en-US" dirty="0"/>
              <a:t>Therapy must be individualized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8069429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  <p:tag name="ARTICULATE_SLIDE_COUNT" val="1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MHS Finance">
  <a:themeElements>
    <a:clrScheme name="UM">
      <a:dk1>
        <a:srgbClr val="000050"/>
      </a:dk1>
      <a:lt1>
        <a:sysClr val="window" lastClr="FFFFFF"/>
      </a:lt1>
      <a:dk2>
        <a:srgbClr val="303C6E"/>
      </a:dk2>
      <a:lt2>
        <a:srgbClr val="FFFFCC"/>
      </a:lt2>
      <a:accent1>
        <a:srgbClr val="000066"/>
      </a:accent1>
      <a:accent2>
        <a:srgbClr val="0000CC"/>
      </a:accent2>
      <a:accent3>
        <a:srgbClr val="FFCC00"/>
      </a:accent3>
      <a:accent4>
        <a:srgbClr val="FFFF00"/>
      </a:accent4>
      <a:accent5>
        <a:srgbClr val="FFFFCC"/>
      </a:accent5>
      <a:accent6>
        <a:srgbClr val="005BD3"/>
      </a:accent6>
      <a:hlink>
        <a:srgbClr val="00349E"/>
      </a:hlink>
      <a:folHlink>
        <a:srgbClr val="FFFFFF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8737</TotalTime>
  <Words>376</Words>
  <Application>Microsoft Office PowerPoint</Application>
  <PresentationFormat>Widescreen</PresentationFormat>
  <Paragraphs>84</Paragraphs>
  <Slides>16</Slides>
  <Notes>4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ＭＳ Ｐゴシック</vt:lpstr>
      <vt:lpstr>Arial</vt:lpstr>
      <vt:lpstr>Calibri</vt:lpstr>
      <vt:lpstr>Franklin Gothic Book</vt:lpstr>
      <vt:lpstr>UMHS Finance</vt:lpstr>
      <vt:lpstr>Anomalous Right Coronary Artery in Adult</vt:lpstr>
      <vt:lpstr>Presentation</vt:lpstr>
      <vt:lpstr>History and Exam</vt:lpstr>
      <vt:lpstr>Electrocardiogram</vt:lpstr>
      <vt:lpstr>Pre op Electrocardiogram</vt:lpstr>
      <vt:lpstr>Chest X-Ray Post admit day 1</vt:lpstr>
      <vt:lpstr>Cardiac Catheterization Left Coronary system</vt:lpstr>
      <vt:lpstr>Cardiac Catheterization Right Coronary system</vt:lpstr>
      <vt:lpstr>Admit CT scan</vt:lpstr>
      <vt:lpstr>Initial Echocardiogram, Cardiac Cath &amp; CT scan</vt:lpstr>
      <vt:lpstr>Pre op Echocardiogram(s) 2 weeks later</vt:lpstr>
      <vt:lpstr>Discussion Points for Conference</vt:lpstr>
      <vt:lpstr>Operative Repair</vt:lpstr>
      <vt:lpstr>PowerPoint Presentation</vt:lpstr>
      <vt:lpstr>Coronary Anomalies</vt:lpstr>
      <vt:lpstr>Learning points</vt:lpstr>
    </vt:vector>
  </TitlesOfParts>
  <Company>University of Michigan Health System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Bed Capacity</dc:title>
  <dc:creator>Lucas, Annemarie</dc:creator>
  <cp:lastModifiedBy>Puthenmadom, Melisa</cp:lastModifiedBy>
  <cp:revision>252</cp:revision>
  <dcterms:created xsi:type="dcterms:W3CDTF">2021-02-05T19:11:33Z</dcterms:created>
  <dcterms:modified xsi:type="dcterms:W3CDTF">2026-07-07T21:27:34Z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4954A87B-9CC2-4E8C-8A6E-FFA301F11333</vt:lpwstr>
  </property>
  <property fmtid="{D5CDD505-2E9C-101B-9397-08002B2CF9AE}" pid="3" name="ArticulatePath">
    <vt:lpwstr>STS AAORCA 2023 Muralidaran</vt:lpwstr>
  </property>
</Properties>
</file>