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18"/>
  </p:notesMasterIdLst>
  <p:sldIdLst>
    <p:sldId id="1228" r:id="rId2"/>
    <p:sldId id="257" r:id="rId3"/>
    <p:sldId id="258" r:id="rId4"/>
    <p:sldId id="268" r:id="rId5"/>
    <p:sldId id="273" r:id="rId6"/>
    <p:sldId id="260" r:id="rId7"/>
    <p:sldId id="271" r:id="rId8"/>
    <p:sldId id="1229" r:id="rId9"/>
    <p:sldId id="274" r:id="rId10"/>
    <p:sldId id="265" r:id="rId11"/>
    <p:sldId id="267" r:id="rId12"/>
    <p:sldId id="275" r:id="rId13"/>
    <p:sldId id="276" r:id="rId14"/>
    <p:sldId id="279" r:id="rId15"/>
    <p:sldId id="277" r:id="rId16"/>
    <p:sldId id="26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 autoAdjust="0"/>
    <p:restoredTop sz="81772" autoAdjust="0"/>
  </p:normalViewPr>
  <p:slideViewPr>
    <p:cSldViewPr snapToGrid="0">
      <p:cViewPr varScale="1">
        <p:scale>
          <a:sx n="90" d="100"/>
          <a:sy n="90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8CB10-52BA-4352-B9E9-8F28A40F62C2}" type="datetimeFigureOut">
              <a:rPr lang="en-US" smtClean="0"/>
              <a:t>7/15/2026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D07E2-DA20-4A7D-8526-C312E782AD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6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62BCB-8995-43B4-A355-E9AE4E6F4E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3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0" y="3733800"/>
            <a:ext cx="12192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0" y="3733800"/>
            <a:ext cx="12192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1C8D2CA8-6EBD-1FB8-89BB-C0AB5497A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2"/>
          <a:stretch/>
        </p:blipFill>
        <p:spPr>
          <a:xfrm>
            <a:off x="5371489" y="5415267"/>
            <a:ext cx="1449021" cy="14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7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 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93"/>
            <a:ext cx="12192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43001"/>
            <a:ext cx="11785600" cy="4525963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600"/>
              </a:spcBef>
              <a:spcAft>
                <a:spcPts val="600"/>
              </a:spcAft>
              <a:defRPr sz="20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 sz="1600"/>
            </a:lvl4pPr>
            <a:lvl5pPr>
              <a:spcBef>
                <a:spcPts val="60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D4505-985F-49BE-8C1F-E0CFEEC3F37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5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5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0" y="838200"/>
            <a:ext cx="11988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 flipH="1">
            <a:off x="0" y="838200"/>
            <a:ext cx="119888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D7E351EC-856B-68A1-8AD6-B74AE364B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2"/>
          <a:stretch/>
        </p:blipFill>
        <p:spPr>
          <a:xfrm>
            <a:off x="11197822" y="26009"/>
            <a:ext cx="790978" cy="78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8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5200" y="6505801"/>
            <a:ext cx="560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/>
                </a:solidFill>
              </a:defRPr>
            </a:lvl1pPr>
          </a:lstStyle>
          <a:p>
            <a:fld id="{313D4505-985F-49BE-8C1F-E0CFEEC3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0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o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5" Type="http://schemas.microsoft.com/office/2007/relationships/media" Target="../media/media3.mov"/><Relationship Id="rId10" Type="http://schemas.openxmlformats.org/officeDocument/2006/relationships/image" Target="../media/image7.png"/><Relationship Id="rId4" Type="http://schemas.openxmlformats.org/officeDocument/2006/relationships/video" Target="../media/media2.mo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o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video" Target="../media/media6.mov"/><Relationship Id="rId5" Type="http://schemas.microsoft.com/office/2007/relationships/media" Target="../media/media6.mov"/><Relationship Id="rId10" Type="http://schemas.openxmlformats.org/officeDocument/2006/relationships/image" Target="../media/image10.png"/><Relationship Id="rId4" Type="http://schemas.openxmlformats.org/officeDocument/2006/relationships/video" Target="../media/media5.mo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4456" y="732156"/>
            <a:ext cx="8603088" cy="1470025"/>
          </a:xfrm>
        </p:spPr>
        <p:txBody>
          <a:bodyPr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Aortic Valve Stenosis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D38046-C14C-5147-8747-15EB151AFBFD}"/>
              </a:ext>
            </a:extLst>
          </p:cNvPr>
          <p:cNvSpPr txBox="1">
            <a:spLocks/>
          </p:cNvSpPr>
          <p:nvPr/>
        </p:nvSpPr>
        <p:spPr>
          <a:xfrm>
            <a:off x="1794456" y="3185795"/>
            <a:ext cx="8603088" cy="1470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Jamil </a:t>
            </a:r>
            <a:r>
              <a:rPr lang="en-US" sz="2000" dirty="0" err="1"/>
              <a:t>Borgi</a:t>
            </a:r>
            <a:r>
              <a:rPr lang="en-US" sz="2000" dirty="0"/>
              <a:t>, MD</a:t>
            </a:r>
          </a:p>
          <a:p>
            <a:r>
              <a:rPr lang="en-US" sz="2000" dirty="0"/>
              <a:t>University of Washington Medical Center</a:t>
            </a:r>
          </a:p>
          <a:p>
            <a:r>
              <a:rPr lang="en-US" sz="2000" dirty="0"/>
              <a:t>11/2013</a:t>
            </a:r>
          </a:p>
          <a:p>
            <a:r>
              <a:rPr lang="en-US" sz="2000" dirty="0"/>
              <a:t>Revised: Alison F. Ward, MD</a:t>
            </a:r>
          </a:p>
          <a:p>
            <a:r>
              <a:rPr lang="en-US" sz="2000" dirty="0"/>
              <a:t>Emory University</a:t>
            </a:r>
          </a:p>
          <a:p>
            <a:r>
              <a:rPr lang="en-US" sz="2000" dirty="0"/>
              <a:t>9/2022</a:t>
            </a: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00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Underwent SAVR</a:t>
            </a:r>
          </a:p>
          <a:p>
            <a:r>
              <a:rPr lang="en-US" sz="3100" dirty="0"/>
              <a:t>Valve: # 23 Edwards Magna Ease Pericardial </a:t>
            </a:r>
            <a:r>
              <a:rPr lang="en-US" sz="3100" dirty="0" err="1"/>
              <a:t>bioprosthesis</a:t>
            </a:r>
            <a:endParaRPr lang="en-US" sz="3100" dirty="0"/>
          </a:p>
          <a:p>
            <a:r>
              <a:rPr lang="en-US" sz="3100" dirty="0"/>
              <a:t>Hospital course: Uneventful</a:t>
            </a:r>
          </a:p>
          <a:p>
            <a:pPr lvl="1"/>
            <a:r>
              <a:rPr lang="en-US" sz="3100" dirty="0"/>
              <a:t>Discharged POD#5 to rehab </a:t>
            </a:r>
          </a:p>
          <a:p>
            <a:r>
              <a:rPr lang="en-US" sz="3100" dirty="0"/>
              <a:t>Postop visits: well healed sternotomy, back to active lifestyle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Discussion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" y="960121"/>
            <a:ext cx="11894820" cy="5634989"/>
          </a:xfrm>
        </p:spPr>
        <p:txBody>
          <a:bodyPr>
            <a:normAutofit/>
          </a:bodyPr>
          <a:lstStyle/>
          <a:p>
            <a:r>
              <a:rPr lang="en-US" sz="3100" dirty="0"/>
              <a:t>Indications for aortic valve replacement</a:t>
            </a:r>
          </a:p>
          <a:p>
            <a:r>
              <a:rPr lang="en-US" sz="3100" dirty="0"/>
              <a:t>Anatomic variations of AS—tricuspid vs bicuspid, associated thoracic aortic aneurysm</a:t>
            </a:r>
          </a:p>
          <a:p>
            <a:r>
              <a:rPr lang="en-US" sz="3100" dirty="0"/>
              <a:t>Risk stratification: STS score / EURO score</a:t>
            </a:r>
          </a:p>
          <a:p>
            <a:r>
              <a:rPr lang="en-US" sz="3100" dirty="0"/>
              <a:t>Heart team decision—TAVR vs SAVR</a:t>
            </a:r>
          </a:p>
          <a:p>
            <a:r>
              <a:rPr lang="en-US" sz="3100" dirty="0"/>
              <a:t>Valve choices</a:t>
            </a:r>
          </a:p>
          <a:p>
            <a:r>
              <a:rPr lang="en-US" sz="3100" dirty="0"/>
              <a:t>Patient prosthesis mismatch</a:t>
            </a:r>
          </a:p>
          <a:p>
            <a:r>
              <a:rPr lang="en-US" sz="3100" dirty="0"/>
              <a:t>Need for root enlargement</a:t>
            </a:r>
          </a:p>
          <a:p>
            <a:r>
              <a:rPr lang="en-US" sz="3100" dirty="0"/>
              <a:t>Anesthetic priorities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225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1454CA-A55A-BEF7-57C3-9B39F654A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060" y="297180"/>
            <a:ext cx="4140200" cy="11686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7B27-F633-AAC2-583E-78EAAF8A3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50" y="177903"/>
            <a:ext cx="3075854" cy="6515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040F6-DFE4-1F82-B9F4-32DADA209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561" y="1921717"/>
            <a:ext cx="6794199" cy="47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98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5DE31C-DEF5-FB05-FE4E-D03490EB8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800" y="2832101"/>
            <a:ext cx="2647844" cy="3949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3E3E8-5176-7BEF-171B-04BAC063B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1" y="266804"/>
            <a:ext cx="2639718" cy="25398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C12C1-76DD-AEBC-C8E4-9F9DA6C56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994" y="1496015"/>
            <a:ext cx="3579206" cy="5285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57D391-A1BF-33F7-F96D-AA51C7CB3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00" y="177904"/>
            <a:ext cx="4140200" cy="11686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8208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B739-99A9-3968-53A2-DD355F9B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986"/>
            <a:ext cx="8229600" cy="1143000"/>
          </a:xfrm>
        </p:spPr>
        <p:txBody>
          <a:bodyPr/>
          <a:lstStyle/>
          <a:p>
            <a:r>
              <a:rPr lang="en-US" dirty="0"/>
              <a:t>Patient Prosthesis Mismatch (PPM)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A2DFE-C9CF-7720-5D08-8958F2B4A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95" y="1769206"/>
            <a:ext cx="5655718" cy="5431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iEOA</a:t>
            </a:r>
            <a:endParaRPr lang="en-US" sz="3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None-mild &gt;0.85 cm</a:t>
            </a:r>
            <a:r>
              <a:rPr lang="en-US" sz="3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/m</a:t>
            </a:r>
            <a:r>
              <a:rPr lang="en-US" sz="3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Mod  0.65 cm</a:t>
            </a:r>
            <a:r>
              <a:rPr lang="en-US" sz="3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/m</a:t>
            </a:r>
            <a:r>
              <a:rPr lang="en-US" sz="3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-0.85 cm</a:t>
            </a:r>
            <a:r>
              <a:rPr lang="en-US" sz="3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/m</a:t>
            </a:r>
            <a:r>
              <a:rPr lang="en-US" sz="3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Severe &lt;0.65 cm</a:t>
            </a:r>
            <a:r>
              <a:rPr lang="en-US" sz="3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/m</a:t>
            </a:r>
            <a:r>
              <a:rPr lang="en-US" sz="3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14AA2-6E83-72D3-AC83-25D3AEE02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458" y="3824061"/>
            <a:ext cx="4638924" cy="3055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440C6-7214-695A-92C1-0DF35D8E6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255" y="6692900"/>
            <a:ext cx="1587500" cy="165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CE2DB-92AD-C0A0-0720-9FC2C5C4D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089" y="891836"/>
            <a:ext cx="4546293" cy="29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19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72ADB-E72C-C039-5C45-F49F0C60B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550" y="86292"/>
            <a:ext cx="4152900" cy="1557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BE5BB-BC1E-7894-CC76-2C0FFD9CC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1676399"/>
            <a:ext cx="6982460" cy="509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54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Learning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1A0BD-64DE-5C59-786F-13808A6416C1}"/>
              </a:ext>
            </a:extLst>
          </p:cNvPr>
          <p:cNvSpPr txBox="1"/>
          <p:nvPr/>
        </p:nvSpPr>
        <p:spPr>
          <a:xfrm>
            <a:off x="403571" y="1029018"/>
            <a:ext cx="1142647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Management of severe aortic stenosis should involve a heart team approach  to determine optimal timing of intervention and selection of SAVR vs TAVR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Valve selection should determined factoring in age of patient, need for anticoagulation, valve durability, and optimal valve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PPM should be avoided by implanting a valve with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iEOA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&gt;0.85 cm</a:t>
            </a:r>
            <a:r>
              <a:rPr lang="en-US" sz="3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/m</a:t>
            </a:r>
            <a:r>
              <a:rPr lang="en-US" sz="3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or performing a root enlargement to allow implantation of large enough valve to avoid PPM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994410"/>
            <a:ext cx="10648513" cy="5863590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600" dirty="0"/>
              <a:t>70 year old female diagnosed with severe AS since 2015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3600" dirty="0"/>
              <a:t>She has progressively worsening dyspnea and chest pain with activity over the past year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3600" dirty="0"/>
              <a:t>PMH: HTN, HLD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3600" dirty="0"/>
              <a:t>PSH: Excision of </a:t>
            </a:r>
            <a:r>
              <a:rPr lang="en-US" altLang="en-US" sz="3600" dirty="0" err="1"/>
              <a:t>sclap</a:t>
            </a:r>
            <a:r>
              <a:rPr lang="en-US" altLang="en-US" sz="3600" dirty="0"/>
              <a:t> melanoma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3600" dirty="0"/>
              <a:t>Social </a:t>
            </a:r>
            <a:r>
              <a:rPr lang="en-US" altLang="en-US" sz="3600" dirty="0" err="1"/>
              <a:t>Hx</a:t>
            </a:r>
            <a:r>
              <a:rPr lang="en-US" altLang="en-US" sz="3600" dirty="0"/>
              <a:t>:</a:t>
            </a:r>
          </a:p>
          <a:p>
            <a:pPr lvl="1">
              <a:lnSpc>
                <a:spcPct val="80000"/>
              </a:lnSpc>
              <a:buNone/>
            </a:pPr>
            <a:r>
              <a:rPr lang="en-US" altLang="en-US" sz="3600" dirty="0"/>
              <a:t>    Very active, lives alone, neg for smoking or drinking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3600" dirty="0"/>
              <a:t>Meds:</a:t>
            </a:r>
          </a:p>
          <a:p>
            <a:pPr lvl="1">
              <a:lnSpc>
                <a:spcPct val="80000"/>
              </a:lnSpc>
              <a:buNone/>
            </a:pPr>
            <a:r>
              <a:rPr lang="en-US" altLang="en-US" sz="3600" dirty="0"/>
              <a:t>	Amlodipine</a:t>
            </a:r>
          </a:p>
          <a:p>
            <a:pPr lvl="1">
              <a:lnSpc>
                <a:spcPct val="80000"/>
              </a:lnSpc>
              <a:buNone/>
            </a:pPr>
            <a:r>
              <a:rPr lang="en-US" altLang="en-US" sz="3600" dirty="0"/>
              <a:t>	ASA</a:t>
            </a:r>
          </a:p>
          <a:p>
            <a:pPr lvl="1">
              <a:lnSpc>
                <a:spcPct val="80000"/>
              </a:lnSpc>
              <a:buNone/>
            </a:pPr>
            <a:r>
              <a:rPr lang="en-US" altLang="en-US" sz="3600" dirty="0"/>
              <a:t>	HCTZ</a:t>
            </a:r>
          </a:p>
          <a:p>
            <a:pPr lvl="1">
              <a:lnSpc>
                <a:spcPct val="80000"/>
              </a:lnSpc>
              <a:buNone/>
            </a:pPr>
            <a:r>
              <a:rPr lang="en-US" altLang="en-US" sz="1400" dirty="0"/>
              <a:t>	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Physical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6194"/>
            <a:ext cx="11727180" cy="5229990"/>
          </a:xfrm>
        </p:spPr>
        <p:txBody>
          <a:bodyPr>
            <a:normAutofit/>
          </a:bodyPr>
          <a:lstStyle/>
          <a:p>
            <a:pPr lvl="2"/>
            <a:r>
              <a:rPr lang="en-US" altLang="en-US" sz="3100" dirty="0"/>
              <a:t>NSR</a:t>
            </a:r>
          </a:p>
          <a:p>
            <a:pPr lvl="2"/>
            <a:r>
              <a:rPr lang="en-US" altLang="en-US" sz="3100" dirty="0"/>
              <a:t>Physiologic S1, absent aortic component of S2, systolic ejection murmur</a:t>
            </a:r>
          </a:p>
          <a:p>
            <a:pPr lvl="2"/>
            <a:r>
              <a:rPr lang="en-US" altLang="en-US" sz="3100" dirty="0"/>
              <a:t>Thrill is present, no heave</a:t>
            </a:r>
          </a:p>
          <a:p>
            <a:pPr lvl="2"/>
            <a:r>
              <a:rPr lang="en-US" altLang="en-US" sz="3100" dirty="0"/>
              <a:t>Carotid pulsus </a:t>
            </a:r>
            <a:r>
              <a:rPr lang="en-US" altLang="en-US" sz="3100" dirty="0" err="1"/>
              <a:t>parvus</a:t>
            </a:r>
            <a:r>
              <a:rPr lang="en-US" altLang="en-US" sz="3100" dirty="0"/>
              <a:t> et </a:t>
            </a:r>
            <a:r>
              <a:rPr lang="en-US" altLang="en-US" sz="3100" dirty="0" err="1"/>
              <a:t>tardus</a:t>
            </a:r>
            <a:endParaRPr lang="en-US" altLang="en-US" sz="3100" dirty="0"/>
          </a:p>
          <a:p>
            <a:pPr lvl="2"/>
            <a:r>
              <a:rPr lang="en-US" altLang="en-US" sz="3100" dirty="0"/>
              <a:t>Lungs CTAB</a:t>
            </a:r>
          </a:p>
          <a:p>
            <a:pPr lvl="2"/>
            <a:r>
              <a:rPr lang="en-US" altLang="en-US" sz="3100" dirty="0"/>
              <a:t>No ascites, no peripheral edema</a:t>
            </a:r>
          </a:p>
          <a:p>
            <a:pPr lvl="2"/>
            <a:r>
              <a:rPr lang="en-US" altLang="en-US" sz="3100" dirty="0"/>
              <a:t>No previous scars on chest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Electrocardiogram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" y="895968"/>
            <a:ext cx="9494965" cy="506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314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Chest X-Ray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r="22533"/>
          <a:stretch/>
        </p:blipFill>
        <p:spPr bwMode="auto">
          <a:xfrm>
            <a:off x="2530211" y="1026428"/>
            <a:ext cx="7131577" cy="564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654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Echocardiogram</a:t>
            </a:r>
          </a:p>
        </p:txBody>
      </p:sp>
      <p:pic>
        <p:nvPicPr>
          <p:cNvPr id="10" name="Screen Recording 2022-09-28 at 5.36.56 PM" descr="Screen Recording 2022-09-28 at 5.36.56 PM">
            <a:hlinkClick r:id="" action="ppaction://media"/>
            <a:extLst>
              <a:ext uri="{FF2B5EF4-FFF2-40B4-BE49-F238E27FC236}">
                <a16:creationId xmlns:a16="http://schemas.microsoft.com/office/drawing/2014/main" id="{04E3CCB7-B7C9-171A-CD7F-F2FA37D62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283" y="1143001"/>
            <a:ext cx="5214818" cy="2733252"/>
          </a:xfrm>
          <a:prstGeom prst="rect">
            <a:avLst/>
          </a:prstGeom>
        </p:spPr>
      </p:pic>
      <p:pic>
        <p:nvPicPr>
          <p:cNvPr id="14" name="Screen Recording 2022-09-28 at 5.37.56 PM" descr="Screen Recording 2022-09-28 at 5.37.56 PM">
            <a:hlinkClick r:id="" action="ppaction://media"/>
            <a:extLst>
              <a:ext uri="{FF2B5EF4-FFF2-40B4-BE49-F238E27FC236}">
                <a16:creationId xmlns:a16="http://schemas.microsoft.com/office/drawing/2014/main" id="{0D2E5EBE-BD9E-895A-CEF4-0922A763D17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4646" y="4160036"/>
            <a:ext cx="4885798" cy="2560804"/>
          </a:xfrm>
          <a:prstGeom prst="rect">
            <a:avLst/>
          </a:prstGeom>
        </p:spPr>
      </p:pic>
      <p:pic>
        <p:nvPicPr>
          <p:cNvPr id="19" name="Screen Recording 2022-09-28 at 5.34.08 PM" descr="Screen Recording 2022-09-28 at 5.34.08 PM">
            <a:hlinkClick r:id="" action="ppaction://media"/>
            <a:extLst>
              <a:ext uri="{FF2B5EF4-FFF2-40B4-BE49-F238E27FC236}">
                <a16:creationId xmlns:a16="http://schemas.microsoft.com/office/drawing/2014/main" id="{538C7FDE-F5F9-969E-B685-27AF55F0BDC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45901" y="1143001"/>
            <a:ext cx="5214817" cy="2733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Echocardiogram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43001"/>
            <a:ext cx="11785600" cy="5600699"/>
          </a:xfrm>
        </p:spPr>
        <p:txBody>
          <a:bodyPr>
            <a:normAutofit fontScale="77500" lnSpcReduction="20000"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LV Ejection Fraction = 65-70%</a:t>
            </a:r>
          </a:p>
          <a:p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regional wall motion abnormalities </a:t>
            </a:r>
          </a:p>
          <a:p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Grade II Diastolic Dysfunction</a:t>
            </a:r>
          </a:p>
          <a:p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Severe aortic valve calcium deposition</a:t>
            </a:r>
          </a:p>
          <a:p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peak AV velocity is 4.5 M/sec</a:t>
            </a:r>
          </a:p>
          <a:p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peak/mean AV gradients are 79/50 mmHg</a:t>
            </a:r>
          </a:p>
          <a:p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calculated AV area is 0.49 cm</a:t>
            </a:r>
            <a:r>
              <a:rPr lang="en-US" sz="3600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dimensionless index is 0.19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LVOT 1.8cm</a:t>
            </a:r>
          </a:p>
          <a:p>
            <a:r>
              <a:rPr lang="en-US" sz="3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Root diameter 3.5cm</a:t>
            </a:r>
          </a:p>
        </p:txBody>
      </p:sp>
    </p:spTree>
    <p:extLst>
      <p:ext uri="{BB962C8B-B14F-4D97-AF65-F5344CB8AC3E}">
        <p14:creationId xmlns:p14="http://schemas.microsoft.com/office/powerpoint/2010/main" val="385159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CA46-961D-7B42-D961-99478BBF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chemeClr val="tx1"/>
                </a:solidFill>
              </a:rPr>
              <a:t>Left Heart Catheterization</a:t>
            </a:r>
            <a:endParaRPr lang="en-US" dirty="0"/>
          </a:p>
        </p:txBody>
      </p:sp>
      <p:pic>
        <p:nvPicPr>
          <p:cNvPr id="4" name="Screen Recording 2022-09-28 at 6.15.59 PM" descr="Screen Recording 2022-09-28 at 6.15.59 PM">
            <a:hlinkClick r:id="" action="ppaction://media"/>
            <a:extLst>
              <a:ext uri="{FF2B5EF4-FFF2-40B4-BE49-F238E27FC236}">
                <a16:creationId xmlns:a16="http://schemas.microsoft.com/office/drawing/2014/main" id="{EBD43605-4BEA-17A1-1043-ACBFC3A1E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0632" y="1911076"/>
            <a:ext cx="3716805" cy="3035848"/>
          </a:xfrm>
          <a:prstGeom prst="rect">
            <a:avLst/>
          </a:prstGeom>
        </p:spPr>
      </p:pic>
      <p:pic>
        <p:nvPicPr>
          <p:cNvPr id="5" name="Screen Recording 2022-09-28 at 6.17.14 PM" descr="Screen Recording 2022-09-28 at 6.17.14 PM">
            <a:hlinkClick r:id="" action="ppaction://media"/>
            <a:extLst>
              <a:ext uri="{FF2B5EF4-FFF2-40B4-BE49-F238E27FC236}">
                <a16:creationId xmlns:a16="http://schemas.microsoft.com/office/drawing/2014/main" id="{98E61CFD-DABC-9F86-ADDC-80F9505DC8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0283" y="1911075"/>
            <a:ext cx="3874218" cy="3035847"/>
          </a:xfrm>
          <a:prstGeom prst="rect">
            <a:avLst/>
          </a:prstGeom>
        </p:spPr>
      </p:pic>
      <p:pic>
        <p:nvPicPr>
          <p:cNvPr id="6" name="Screen Recording 2022-09-28 at 6.16.52 PM" descr="Screen Recording 2022-09-28 at 6.16.52 PM">
            <a:hlinkClick r:id="" action="ppaction://media"/>
            <a:extLst>
              <a:ext uri="{FF2B5EF4-FFF2-40B4-BE49-F238E27FC236}">
                <a16:creationId xmlns:a16="http://schemas.microsoft.com/office/drawing/2014/main" id="{A324EFD5-218B-8BDB-FEBB-9D8270B1B95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" y="1911076"/>
            <a:ext cx="3874218" cy="303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C0E30C-5C83-D011-E155-51ECF09D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Preoperative Studies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0B8C4-54B2-0302-4D5B-1594EFBD7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Chest/A/P CT: no aortic aneurysm, no significant aortic calcification, femoral arteries 5mm bilaterally</a:t>
            </a:r>
          </a:p>
          <a:p>
            <a:r>
              <a:rPr lang="en-US" sz="3100" dirty="0"/>
              <a:t>PFTs: FEV1 80% predicted, DLCO 70%</a:t>
            </a:r>
          </a:p>
          <a:p>
            <a:r>
              <a:rPr lang="en-US" sz="3100" dirty="0"/>
              <a:t>Carotid duplex: &lt;50% stenosis bilaterally with antegrade flow in both vertebral arteries</a:t>
            </a:r>
          </a:p>
          <a:p>
            <a:r>
              <a:rPr lang="en-US" sz="3100" dirty="0"/>
              <a:t>Dental: dentures, no signs of oral infection</a:t>
            </a:r>
          </a:p>
          <a:p>
            <a:r>
              <a:rPr lang="en-US" sz="3100" dirty="0"/>
              <a:t>Urinalysis: negative for UTI</a:t>
            </a:r>
          </a:p>
        </p:txBody>
      </p:sp>
    </p:spTree>
    <p:extLst>
      <p:ext uri="{BB962C8B-B14F-4D97-AF65-F5344CB8AC3E}">
        <p14:creationId xmlns:p14="http://schemas.microsoft.com/office/powerpoint/2010/main" val="27114391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UMHS Finance">
  <a:themeElements>
    <a:clrScheme name="UM">
      <a:dk1>
        <a:srgbClr val="000050"/>
      </a:dk1>
      <a:lt1>
        <a:sysClr val="window" lastClr="FFFFFF"/>
      </a:lt1>
      <a:dk2>
        <a:srgbClr val="303C6E"/>
      </a:dk2>
      <a:lt2>
        <a:srgbClr val="FFFFCC"/>
      </a:lt2>
      <a:accent1>
        <a:srgbClr val="000066"/>
      </a:accent1>
      <a:accent2>
        <a:srgbClr val="0000CC"/>
      </a:accent2>
      <a:accent3>
        <a:srgbClr val="FFCC00"/>
      </a:accent3>
      <a:accent4>
        <a:srgbClr val="FFFF00"/>
      </a:accent4>
      <a:accent5>
        <a:srgbClr val="FFFFCC"/>
      </a:accent5>
      <a:accent6>
        <a:srgbClr val="005BD3"/>
      </a:accent6>
      <a:hlink>
        <a:srgbClr val="00349E"/>
      </a:hlink>
      <a:folHlink>
        <a:srgbClr val="FFFF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8723</TotalTime>
  <Words>435</Words>
  <Application>Microsoft Office PowerPoint</Application>
  <PresentationFormat>Widescreen</PresentationFormat>
  <Paragraphs>76</Paragraphs>
  <Slides>16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Franklin Gothic Book</vt:lpstr>
      <vt:lpstr>UMHS Finance</vt:lpstr>
      <vt:lpstr>Aortic Valve Stenosis</vt:lpstr>
      <vt:lpstr>History</vt:lpstr>
      <vt:lpstr>Physical Exam</vt:lpstr>
      <vt:lpstr>Electrocardiogram</vt:lpstr>
      <vt:lpstr>Chest X-Ray</vt:lpstr>
      <vt:lpstr>Echocardiogram</vt:lpstr>
      <vt:lpstr>Echocardiogram Report</vt:lpstr>
      <vt:lpstr>Left Heart Catheterization</vt:lpstr>
      <vt:lpstr>Other Preoperative Studies</vt:lpstr>
      <vt:lpstr>Outcome</vt:lpstr>
      <vt:lpstr>Discussion Points</vt:lpstr>
      <vt:lpstr>PowerPoint Presentation</vt:lpstr>
      <vt:lpstr>PowerPoint Presentation</vt:lpstr>
      <vt:lpstr>Patient Prosthesis Mismatch (PPM)</vt:lpstr>
      <vt:lpstr>PowerPoint Presentation</vt:lpstr>
      <vt:lpstr>Learning Points</vt:lpstr>
    </vt:vector>
  </TitlesOfParts>
  <Company>University of Michigan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Bed Capacity</dc:title>
  <dc:creator>Lucas, Annemarie</dc:creator>
  <cp:lastModifiedBy>Puthenmadom, Melisa</cp:lastModifiedBy>
  <cp:revision>240</cp:revision>
  <dcterms:created xsi:type="dcterms:W3CDTF">2021-02-05T19:11:33Z</dcterms:created>
  <dcterms:modified xsi:type="dcterms:W3CDTF">2026-07-15T14:17:33Z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CB71D184-A1F9-417E-9FB4-C41F5151C1ED</vt:lpwstr>
  </property>
  <property fmtid="{D5CDD505-2E9C-101B-9397-08002B2CF9AE}" pid="3" name="ArticulatePath">
    <vt:lpwstr>AS_updated3.6</vt:lpwstr>
  </property>
</Properties>
</file>