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6"/>
  </p:notesMasterIdLst>
  <p:sldIdLst>
    <p:sldId id="257" r:id="rId5"/>
    <p:sldId id="303" r:id="rId6"/>
    <p:sldId id="315" r:id="rId7"/>
    <p:sldId id="304" r:id="rId8"/>
    <p:sldId id="317" r:id="rId9"/>
    <p:sldId id="318" r:id="rId10"/>
    <p:sldId id="306" r:id="rId11"/>
    <p:sldId id="308" r:id="rId12"/>
    <p:sldId id="316" r:id="rId13"/>
    <p:sldId id="312" r:id="rId14"/>
    <p:sldId id="313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9AB4C-920D-489A-ACAA-B2F91D85A31D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20847-11AF-4463-BED6-10C955ADB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44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AD907-7148-41F5-95FF-BD7CEDA8A5C5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5351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F0314-C2C5-EB5B-DD3E-B1C88080D1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A48F0F-A119-7C01-8003-E66F4D9CE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407A0-D329-FB02-77AD-3A9A764FC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BEA7-A41E-424A-BBBB-A769DAC5E19C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75257-0E4A-EF4B-26CC-8CF4BE67C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91A73-EC88-15DB-E832-6F7ED810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1244-836D-C540-80DE-5718873298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76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99C05-3A1D-AF11-066C-146645F92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E2185D-647C-2DD9-DDE2-A61982662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E1F84-BD3C-A6DD-7D04-C9E5733BF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BEA7-A41E-424A-BBBB-A769DAC5E19C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F6214-7102-E6F1-956E-D2F57CCDA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8BC0D-BDA3-D3F4-BE0D-E80A7407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1244-836D-C540-80DE-5718873298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90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D267DE-5A75-3A02-7E6F-E5D1669240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C5526-926A-97F5-54AE-FEC2C52D95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DAD3A-F2C6-F982-B628-70358FDD9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BEA7-A41E-424A-BBBB-A769DAC5E19C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EE705-D5C3-38D5-93A8-B941DDE39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F1F9E-D7A7-04AA-FEDC-F8E98BEA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1244-836D-C540-80DE-5718873298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722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54DA0-6F1D-2723-4B2C-BBB9FA52F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18D47-CE3E-5A58-534E-0C6B640DC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AF602-881A-B71E-D8CF-6F712596C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BEA7-A41E-424A-BBBB-A769DAC5E19C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08D00-BA0D-0CD7-F46B-756318611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95A03-9D05-DAC4-CF1F-F0F0604BF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1244-836D-C540-80DE-5718873298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9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45C3C-DA99-6422-85DA-A1DF29305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29651-DF1E-7849-C098-D663B3264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E9DD8-E838-E582-7037-F068B1BDE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BEA7-A41E-424A-BBBB-A769DAC5E19C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2179E-4C58-C217-EAB2-E905F1F19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203BD-6BE9-81F8-A80C-D9B009B9B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1244-836D-C540-80DE-5718873298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3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F515B-410F-CA02-EF1F-A02ACAE87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27DB9-FB7E-402F-52E2-705EEA113C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F965F2-DF59-13F0-580F-9E38FCECB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6894D-C6C7-C1EF-A511-152C6E1C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BEA7-A41E-424A-BBBB-A769DAC5E19C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D8CF13-1D16-B821-ACAE-12A64AD4E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F748B8-3FD4-7288-D54A-FB11382E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1244-836D-C540-80DE-5718873298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49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94674-F0B8-BFB9-6FB3-E3A07786A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05EDE-5544-ABBC-041C-9549D5F81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469D70-6B95-6F31-A808-F67B293ED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8A7F4F-AA7B-0F29-6B49-96712FCCC9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626755-F1FE-1348-D970-718BD885C3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0F1486-09F6-D484-56EF-9264212B4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BEA7-A41E-424A-BBBB-A769DAC5E19C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04F27B-30C3-AF54-9C0A-34AE08A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A88231-0AAF-0FDB-0DA1-86D24F0D5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1244-836D-C540-80DE-5718873298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56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68C36-2DB7-BFC8-C324-AAEEA1E1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8083F-B821-6B87-FD9C-69B03BA12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BEA7-A41E-424A-BBBB-A769DAC5E19C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21D9D1-E954-E4C9-26C6-A7088001F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156DF-2EE7-6A6B-8DFE-AA98FA93D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1244-836D-C540-80DE-5718873298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1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8AC79C-012E-3678-823F-21874D88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BEA7-A41E-424A-BBBB-A769DAC5E19C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9A78A6-C3B8-754D-AC46-A4C92AB6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93582-CA79-3008-4F6F-A02DAD66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1244-836D-C540-80DE-5718873298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355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13EFC-7B89-E610-0BB4-A2A5C133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C6F05-53B1-8AF0-84AE-AAD17C00F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DC67C-EE09-C0A3-C420-C9C2EDAD6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5A276-00E2-DD49-0D07-9446E2097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BEA7-A41E-424A-BBBB-A769DAC5E19C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FBA4C-8F1F-C895-8F9A-F53F7FB70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34039A-7E6C-98A5-CE96-C444D131B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1244-836D-C540-80DE-5718873298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71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E8B7C-A5DA-18DD-3194-FDE41F58A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136006-2C1B-05A3-1230-CB47AF209A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4075E9-3784-5099-6455-2C279AB37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D6ECD-5842-B563-D8BE-4DC42C1D5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BEA7-A41E-424A-BBBB-A769DAC5E19C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120D1-F09B-678B-0E3E-1AABF2D0F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847A2B-4FC7-EA24-692D-7F13B9BBD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1244-836D-C540-80DE-5718873298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7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2608B9-A8E8-B1D1-A8B0-813147B30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C55AF5-2DF3-6D65-8D03-C69D20F36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6C751-AB56-4785-02FD-F2874182A3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5ABEA7-A41E-424A-BBBB-A769DAC5E19C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28AE8-FDD4-6D7E-853F-332465549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30E5C-A791-C053-6ABB-5AF286205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EA1244-836D-C540-80DE-5718873298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4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278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Undifferentiated Pleomorphic Sarcoma of the Chest Wall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0084"/>
            <a:ext cx="8458199" cy="2517568"/>
          </a:xfrm>
        </p:spPr>
        <p:txBody>
          <a:bodyPr anchor="t">
            <a:normAutofit/>
          </a:bodyPr>
          <a:lstStyle/>
          <a:p>
            <a:pPr algn="l"/>
            <a:r>
              <a:rPr lang="en-US" dirty="0">
                <a:solidFill>
                  <a:srgbClr val="002060"/>
                </a:solidFill>
              </a:rPr>
              <a:t>Author: Dale Han, MD / Yale University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Publication Date: April 2014</a:t>
            </a:r>
          </a:p>
          <a:p>
            <a:pPr algn="l"/>
            <a:r>
              <a:rPr lang="en-US" dirty="0">
                <a:solidFill>
                  <a:srgbClr val="002060"/>
                </a:solidFill>
              </a:rPr>
              <a:t>Last Revised: March 2025, Paul Schipper, MD / OHSU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Further Discussion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Development of sarcoma in radiated tissue</a:t>
            </a:r>
          </a:p>
          <a:p>
            <a:r>
              <a:rPr lang="en-US" dirty="0">
                <a:solidFill>
                  <a:srgbClr val="002060"/>
                </a:solidFill>
              </a:rPr>
              <a:t>Use of excisional biopsy versus upfront radical 		resection of chest wall</a:t>
            </a:r>
          </a:p>
          <a:p>
            <a:r>
              <a:rPr lang="en-US" dirty="0">
                <a:solidFill>
                  <a:srgbClr val="002060"/>
                </a:solidFill>
              </a:rPr>
              <a:t>Extent of resection: en-bloc resection of ribs for positive deep margin after resection of serratus anterior muscle</a:t>
            </a:r>
          </a:p>
          <a:p>
            <a:r>
              <a:rPr lang="en-US" dirty="0">
                <a:solidFill>
                  <a:srgbClr val="002060"/>
                </a:solidFill>
              </a:rPr>
              <a:t>Reconstruction of defect</a:t>
            </a:r>
          </a:p>
          <a:p>
            <a:r>
              <a:rPr lang="en-US" dirty="0">
                <a:solidFill>
                  <a:srgbClr val="002060"/>
                </a:solidFill>
              </a:rPr>
              <a:t>Adjuvant therapy for chest wall sarcomas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6701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Learning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Undifferentiated pleomorphic sarcoma previously 			known as malignant fibrous histiocytoma</a:t>
            </a:r>
          </a:p>
          <a:p>
            <a:r>
              <a:rPr lang="en-US" dirty="0">
                <a:solidFill>
                  <a:srgbClr val="002060"/>
                </a:solidFill>
              </a:rPr>
              <a:t>Attempt needle biopsy as opposed to excisional biopsy 		to minimize extent of final resection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Atypical spindle cells on needle biopsy should be assumed to be sarcoma in the appropriate clinical setting</a:t>
            </a:r>
          </a:p>
          <a:p>
            <a:r>
              <a:rPr lang="en-US" dirty="0">
                <a:solidFill>
                  <a:srgbClr val="002060"/>
                </a:solidFill>
              </a:rPr>
              <a:t>Radical wide excision is treatment with resection of 			involved structures such as ribs and chest wall</a:t>
            </a:r>
          </a:p>
          <a:p>
            <a:r>
              <a:rPr lang="en-US" dirty="0">
                <a:solidFill>
                  <a:srgbClr val="002060"/>
                </a:solidFill>
              </a:rPr>
              <a:t>Local recurrence common (20-45%)</a:t>
            </a:r>
          </a:p>
          <a:p>
            <a:r>
              <a:rPr lang="en-US" dirty="0">
                <a:solidFill>
                  <a:srgbClr val="002060"/>
                </a:solidFill>
              </a:rPr>
              <a:t>Distant recurrence common (30-50%)</a:t>
            </a:r>
          </a:p>
          <a:p>
            <a:r>
              <a:rPr lang="en-US" dirty="0">
                <a:solidFill>
                  <a:srgbClr val="002060"/>
                </a:solidFill>
              </a:rPr>
              <a:t>Adjuvant therapy has not been shown to </a:t>
            </a:r>
            <a:r>
              <a:rPr lang="en-US">
                <a:solidFill>
                  <a:srgbClr val="002060"/>
                </a:solidFill>
              </a:rPr>
              <a:t>definitively 			improve </a:t>
            </a:r>
            <a:r>
              <a:rPr lang="en-US" dirty="0">
                <a:solidFill>
                  <a:srgbClr val="002060"/>
                </a:solidFill>
              </a:rPr>
              <a:t>survival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3880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  <a:ea typeface="+mj-ea"/>
                <a:cs typeface="+mj-cs"/>
              </a:rPr>
              <a:t>History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75641"/>
            <a:ext cx="8229600" cy="452596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+mj-lt"/>
              </a:rPr>
              <a:t>72 year-old female with history of right breast cancer treated with lumpectomy and radiation.  Eight years later, she develops a </a:t>
            </a:r>
            <a:r>
              <a:rPr lang="en-US" sz="2800" u="sng" dirty="0">
                <a:solidFill>
                  <a:srgbClr val="002060"/>
                </a:solidFill>
                <a:latin typeface="+mj-lt"/>
              </a:rPr>
              <a:t>right anterolateral chest wall mass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002060"/>
                </a:solidFill>
                <a:latin typeface="+mj-lt"/>
              </a:rPr>
              <a:t>PMH:</a:t>
            </a:r>
          </a:p>
          <a:p>
            <a:pPr lvl="1">
              <a:defRPr/>
            </a:pPr>
            <a:r>
              <a:rPr lang="en-US" dirty="0">
                <a:solidFill>
                  <a:srgbClr val="002060"/>
                </a:solidFill>
                <a:latin typeface="+mj-lt"/>
              </a:rPr>
              <a:t>Right breast cancer, hypertension, pancreatitis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002060"/>
                </a:solidFill>
                <a:latin typeface="+mj-lt"/>
              </a:rPr>
              <a:t>PSH: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+mj-lt"/>
              </a:rPr>
              <a:t>Right breast lumpectomy, hysterectomy, umbilical hernia repair, bilateral tubal ligation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002060"/>
                </a:solidFill>
                <a:latin typeface="+mj-lt"/>
              </a:rPr>
              <a:t>SH:</a:t>
            </a:r>
          </a:p>
          <a:p>
            <a:pPr lvl="1">
              <a:defRPr/>
            </a:pPr>
            <a:r>
              <a:rPr lang="en-US" dirty="0">
                <a:solidFill>
                  <a:srgbClr val="002060"/>
                </a:solidFill>
                <a:latin typeface="+mj-lt"/>
              </a:rPr>
              <a:t>10 pack year smoking history.  Quit 45 years ago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246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Exam and 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>
                <a:solidFill>
                  <a:srgbClr val="002060"/>
                </a:solidFill>
              </a:rPr>
              <a:t>Pertinent Physical Exam</a:t>
            </a:r>
          </a:p>
          <a:p>
            <a:r>
              <a:rPr lang="en-US" dirty="0">
                <a:solidFill>
                  <a:srgbClr val="002060"/>
                </a:solidFill>
              </a:rPr>
              <a:t>Lungs clear bilaterally</a:t>
            </a:r>
          </a:p>
          <a:p>
            <a:r>
              <a:rPr lang="en-US" dirty="0">
                <a:solidFill>
                  <a:srgbClr val="002060"/>
                </a:solidFill>
              </a:rPr>
              <a:t>Heart rate regular</a:t>
            </a:r>
          </a:p>
          <a:p>
            <a:r>
              <a:rPr lang="en-US" dirty="0">
                <a:solidFill>
                  <a:srgbClr val="002060"/>
                </a:solidFill>
              </a:rPr>
              <a:t>Right chest in lower right axilla with an approximately 5 cm hard fixed mass, no skin changes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solidFill>
                  <a:srgbClr val="002060"/>
                </a:solidFill>
              </a:rPr>
              <a:t>Labs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Normal white cell count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4823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002060"/>
                </a:solidFill>
              </a:rPr>
              <a:t>Chest CT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1" y="5524628"/>
            <a:ext cx="8229599" cy="1009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>
                <a:solidFill>
                  <a:srgbClr val="002060"/>
                </a:solidFill>
                <a:ea typeface="ＭＳ Ｐゴシック" pitchFamily="34" charset="-128"/>
              </a:rPr>
              <a:t>CT chest: 4.6 cm lobulated mass in right axilla next  to 6th and 7th ribs, no pulmonary nodules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482" y="1338264"/>
            <a:ext cx="5974331" cy="406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H="1">
            <a:off x="2480480" y="1910687"/>
            <a:ext cx="290016" cy="713096"/>
          </a:xfrm>
          <a:prstGeom prst="straightConnector1">
            <a:avLst/>
          </a:prstGeom>
          <a:ln w="50800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11566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Additional studies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Brain MRI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PET Scan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890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Discussion Points for 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Differential Diagnosis?</a:t>
            </a:r>
          </a:p>
          <a:p>
            <a:r>
              <a:rPr lang="en-US" dirty="0">
                <a:solidFill>
                  <a:srgbClr val="002060"/>
                </a:solidFill>
              </a:rPr>
              <a:t>Diagnostic Approaches ?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Core Needle Biopsy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Incisional Biopsy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Excisional Biopsy</a:t>
            </a:r>
          </a:p>
          <a:p>
            <a:r>
              <a:rPr lang="en-US" dirty="0">
                <a:solidFill>
                  <a:srgbClr val="002060"/>
                </a:solidFill>
              </a:rPr>
              <a:t>Therapeutic Options ?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Radiation Therapy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Wide excision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Combined modalities</a:t>
            </a:r>
          </a:p>
          <a:p>
            <a:r>
              <a:rPr lang="en-US" dirty="0">
                <a:solidFill>
                  <a:srgbClr val="002060"/>
                </a:solidFill>
              </a:rPr>
              <a:t>Stage?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8977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002060"/>
                </a:solidFill>
              </a:rPr>
              <a:t>Further work up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</a:rPr>
              <a:t>Core needle biopsy of mass: atypical spindle cells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1100" dirty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</a:rPr>
              <a:t>Excisional biopsy performed resecting mass down to and including portion of serratus anterior muscle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</a:rPr>
              <a:t>Pathology: undifferentiated pleomorphic sarcoma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</a:rPr>
              <a:t>4.2 cm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</a:rPr>
              <a:t>Grade 2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</a:rPr>
              <a:t>Positive deep and caudal margins</a:t>
            </a:r>
          </a:p>
          <a:p>
            <a:pPr marL="0" indent="0" eaLnBrk="1" hangingPunct="1">
              <a:buNone/>
              <a:defRPr/>
            </a:pPr>
            <a:endParaRPr lang="en-US" sz="1100" dirty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</a:rPr>
              <a:t>MRI brain: negative for metastases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1000" dirty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</a:rPr>
              <a:t>PET scan: negative for metastases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8799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002060"/>
                </a:solidFill>
              </a:rPr>
              <a:t>Surgery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57199" y="1658203"/>
            <a:ext cx="8229601" cy="4525963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solidFill>
                  <a:srgbClr val="002060"/>
                </a:solidFill>
                <a:ea typeface="ＭＳ Ｐゴシック" pitchFamily="34" charset="-128"/>
              </a:rPr>
              <a:t>Patient subsequently referred and evaluated for definitive management of right chest wall sarcoma</a:t>
            </a:r>
          </a:p>
          <a:p>
            <a:endParaRPr lang="en-US" altLang="en-US" sz="1700" dirty="0">
              <a:solidFill>
                <a:srgbClr val="002060"/>
              </a:solidFill>
              <a:ea typeface="ＭＳ Ｐゴシック" pitchFamily="34" charset="-128"/>
            </a:endParaRPr>
          </a:p>
          <a:p>
            <a:r>
              <a:rPr lang="en-US" altLang="en-US" sz="2800" dirty="0">
                <a:solidFill>
                  <a:srgbClr val="002060"/>
                </a:solidFill>
                <a:ea typeface="ＭＳ Ｐゴシック" pitchFamily="34" charset="-128"/>
              </a:rPr>
              <a:t>Right chest radical resection of excisional biopsy cavity with en bloc resection of right ribs 4, 5, 6, 7</a:t>
            </a:r>
          </a:p>
          <a:p>
            <a:endParaRPr lang="en-US" altLang="en-US" sz="1700" dirty="0">
              <a:solidFill>
                <a:srgbClr val="002060"/>
              </a:solidFill>
              <a:ea typeface="ＭＳ Ｐゴシック" pitchFamily="34" charset="-128"/>
            </a:endParaRPr>
          </a:p>
          <a:p>
            <a:r>
              <a:rPr lang="en-US" altLang="en-US" sz="2800" dirty="0">
                <a:solidFill>
                  <a:srgbClr val="002060"/>
                </a:solidFill>
                <a:ea typeface="ＭＳ Ｐゴシック" pitchFamily="34" charset="-128"/>
              </a:rPr>
              <a:t>Wedge resections of 2 right lower lobe pulmonary nodules found intra-operatively</a:t>
            </a:r>
          </a:p>
          <a:p>
            <a:endParaRPr lang="en-US" altLang="en-US" sz="1700" dirty="0">
              <a:solidFill>
                <a:srgbClr val="002060"/>
              </a:solidFill>
              <a:ea typeface="ＭＳ Ｐゴシック" pitchFamily="34" charset="-128"/>
            </a:endParaRPr>
          </a:p>
          <a:p>
            <a:r>
              <a:rPr lang="en-US" altLang="en-US" sz="2800" dirty="0">
                <a:solidFill>
                  <a:srgbClr val="002060"/>
                </a:solidFill>
                <a:ea typeface="ＭＳ Ｐゴシック" pitchFamily="34" charset="-128"/>
              </a:rPr>
              <a:t>Reconstruction of chest wall with mesh and latissimus dorsi flap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7708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002060"/>
                </a:solidFill>
              </a:rPr>
              <a:t>Surgery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524464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ea typeface="ＭＳ Ｐゴシック" pitchFamily="34" charset="-128"/>
              </a:rPr>
              <a:t>Pathology: Residual cells with morphologic appearance similar to original sarcoma.  Margins negative.  Pulmonary wedge resections negative for malignancy.</a:t>
            </a:r>
          </a:p>
        </p:txBody>
      </p:sp>
      <p:pic>
        <p:nvPicPr>
          <p:cNvPr id="2050" name="Picture 2" descr="G:\Memory Stick 3\Administrative\Medical Student Case Write Up\S2014-005898g01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343" y="1261199"/>
            <a:ext cx="5165678" cy="3874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682902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DESIGN_ID_OFFICE THEME" val="CbFDH9Wu"/>
  <p:tag name="ARTICULATE_SLIDE_COUNT" val="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BB416F7EC17E45B6522541631F23EF" ma:contentTypeVersion="20" ma:contentTypeDescription="Create a new document." ma:contentTypeScope="" ma:versionID="317636467b7736e9f25bbb108a8ef47f">
  <xsd:schema xmlns:xsd="http://www.w3.org/2001/XMLSchema" xmlns:xs="http://www.w3.org/2001/XMLSchema" xmlns:p="http://schemas.microsoft.com/office/2006/metadata/properties" xmlns:ns1="http://schemas.microsoft.com/sharepoint/v3" xmlns:ns2="ca77dd46-8a7a-4857-95e0-0a2df6acd40a" xmlns:ns3="3ddda3b3-a9d2-43eb-818d-e6c9673bc0c5" targetNamespace="http://schemas.microsoft.com/office/2006/metadata/properties" ma:root="true" ma:fieldsID="def752f21e3a5cc7f1c76b9ed54e785c" ns1:_="" ns2:_="" ns3:_="">
    <xsd:import namespace="http://schemas.microsoft.com/sharepoint/v3"/>
    <xsd:import namespace="ca77dd46-8a7a-4857-95e0-0a2df6acd40a"/>
    <xsd:import namespace="3ddda3b3-a9d2-43eb-818d-e6c9673bc0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77dd46-8a7a-4857-95e0-0a2df6acd4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1f56bd8-1a93-4d55-be18-7d4467c34b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dda3b3-a9d2-43eb-818d-e6c9673bc0c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0c6fa85-2b7f-4ac5-9633-ef8dbf837b2f}" ma:internalName="TaxCatchAll" ma:showField="CatchAllData" ma:web="3ddda3b3-a9d2-43eb-818d-e6c9673bc0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a77dd46-8a7a-4857-95e0-0a2df6acd40a">
      <Terms xmlns="http://schemas.microsoft.com/office/infopath/2007/PartnerControls"/>
    </lcf76f155ced4ddcb4097134ff3c332f>
    <TaxCatchAll xmlns="3ddda3b3-a9d2-43eb-818d-e6c9673bc0c5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27693C8-ED5A-4880-A41E-867DFDBFD0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C3707F-092E-4706-B969-EA1C0703C6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a77dd46-8a7a-4857-95e0-0a2df6acd40a"/>
    <ds:schemaRef ds:uri="3ddda3b3-a9d2-43eb-818d-e6c9673bc0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9BA41C-1AE4-4EBD-B1AD-E418DAEE9695}">
  <ds:schemaRefs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ca77dd46-8a7a-4857-95e0-0a2df6acd40a"/>
    <ds:schemaRef ds:uri="3ddda3b3-a9d2-43eb-818d-e6c9673bc0c5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</TotalTime>
  <Words>461</Words>
  <Application>Microsoft Office PowerPoint</Application>
  <PresentationFormat>On-screen Show (4:3)</PresentationFormat>
  <Paragraphs>72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Aptos</vt:lpstr>
      <vt:lpstr>Aptos Display</vt:lpstr>
      <vt:lpstr>Arial</vt:lpstr>
      <vt:lpstr>Calibri</vt:lpstr>
      <vt:lpstr>Office Theme</vt:lpstr>
      <vt:lpstr>Undifferentiated Pleomorphic Sarcoma of the Chest Wall</vt:lpstr>
      <vt:lpstr>History</vt:lpstr>
      <vt:lpstr>Exam and Labs</vt:lpstr>
      <vt:lpstr>Chest CT</vt:lpstr>
      <vt:lpstr>Additional studies</vt:lpstr>
      <vt:lpstr>Discussion Points for Conference</vt:lpstr>
      <vt:lpstr>Further work up</vt:lpstr>
      <vt:lpstr>Surgery</vt:lpstr>
      <vt:lpstr>Surgery</vt:lpstr>
      <vt:lpstr>Further Discussion points</vt:lpstr>
      <vt:lpstr>Learning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Aortic Valve Insufficiency</dc:title>
  <dc:creator>Fawwaz Shaw</dc:creator>
  <cp:lastModifiedBy>Puthenmadom, Melisa</cp:lastModifiedBy>
  <cp:revision>94</cp:revision>
  <dcterms:created xsi:type="dcterms:W3CDTF">2013-11-15T05:42:38Z</dcterms:created>
  <dcterms:modified xsi:type="dcterms:W3CDTF">2025-04-01T20:13:30Z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0x010100C2BB416F7EC17E45B6522541631F23EF</vt:lpwstr>
  </property>
  <property fmtid="{D5CDD505-2E9C-101B-9397-08002B2CF9AE}" pid="3" name="IsMyDocuments">
    <vt:bool>true</vt:bool>
  </property>
  <property fmtid="{D5CDD505-2E9C-101B-9397-08002B2CF9AE}" pid="4" name="ArticulateGUID">
    <vt:lpwstr>5139C361-BFFC-4B95-8842-D32C184352A0</vt:lpwstr>
  </property>
  <property fmtid="{D5CDD505-2E9C-101B-9397-08002B2CF9AE}" pid="5" name="ArticulatePath">
    <vt:lpwstr>Undifferentiated_Pleomorphic_Sarcoma_Chest_Wall_Han_II-2SCHIPPER</vt:lpwstr>
  </property>
</Properties>
</file>