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82" r:id="rId5"/>
    <p:sldId id="257" r:id="rId6"/>
    <p:sldId id="283" r:id="rId7"/>
    <p:sldId id="291" r:id="rId8"/>
    <p:sldId id="258" r:id="rId9"/>
    <p:sldId id="259" r:id="rId10"/>
    <p:sldId id="260" r:id="rId11"/>
    <p:sldId id="261" r:id="rId12"/>
    <p:sldId id="262" r:id="rId13"/>
    <p:sldId id="263" r:id="rId14"/>
    <p:sldId id="287" r:id="rId15"/>
    <p:sldId id="264" r:id="rId16"/>
    <p:sldId id="272" r:id="rId17"/>
    <p:sldId id="285" r:id="rId18"/>
    <p:sldId id="286" r:id="rId19"/>
    <p:sldId id="284" r:id="rId20"/>
    <p:sldId id="267" r:id="rId21"/>
    <p:sldId id="265" r:id="rId22"/>
    <p:sldId id="266" r:id="rId23"/>
    <p:sldId id="268" r:id="rId24"/>
    <p:sldId id="269" r:id="rId25"/>
    <p:sldId id="289" r:id="rId26"/>
    <p:sldId id="270" r:id="rId27"/>
    <p:sldId id="273" r:id="rId28"/>
    <p:sldId id="274" r:id="rId29"/>
    <p:sldId id="275" r:id="rId30"/>
    <p:sldId id="290" r:id="rId31"/>
    <p:sldId id="276" r:id="rId32"/>
    <p:sldId id="277" r:id="rId33"/>
    <p:sldId id="278" r:id="rId34"/>
    <p:sldId id="279" r:id="rId35"/>
    <p:sldId id="280" r:id="rId36"/>
    <p:sldId id="281" r:id="rId37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B06C-4A6A-F03D-9407-B3DD41901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13DA8-11F1-B986-7566-F1F67D5AB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14C95-9B05-89E5-1A18-C53163C2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23A29-094E-1185-B2BD-085376C5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FE3EE-F4D2-0548-3037-4AFDE25B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4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E898-A0C9-D087-351B-EAB4A5AA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B904D-F6E2-6B68-A683-6F5E916A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39FF9-DF9C-39DD-D2EA-964063DD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C300B-E2EA-42A2-9680-C2DD01F6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2A347-C14D-7AEF-6175-9EF53807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0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04146-3B48-BB52-7E20-491A2B1AE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5F2C9-6C4E-B7B3-408A-4D44D9A59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400E1-B9AD-4FC7-2571-085C309D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AF1D9-FC86-159D-C4EB-30489C23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D02BA-B4F2-269A-5389-60E91D3B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E3E0-D092-414E-881A-1BB51DF7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0EAE6-4368-C17E-D7EF-86B6BCCCC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DC3C5-6198-A7DF-C656-A6FBF4050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944D5-2A35-9BD1-5C40-1814F63C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E090-0831-2E43-A688-A0719336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9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A491-6F45-1775-099A-E3E0199E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7D1FC-C8E5-874A-E157-110EF9D6D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5A7F2-1D2F-0DB5-F980-2237A3A2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639BA-7F43-1770-94DA-F24F666F5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F4C6-C47F-DD9A-E4E9-647690DF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4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86B9-53C4-0D8F-769F-6139D527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18574-CC63-C358-94CE-06C24A6BD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B77C3-8F28-B6DA-6F79-BAC1C9DEA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1A9A2-A18B-D9D7-4911-6A9C0D8F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FF515-41EA-ABC3-A371-C15FEB2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FDE3-56E7-C929-4467-84E2C71D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2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EBBB-9358-A19E-C726-37EBE89D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C089C-3D4E-8710-809D-CC6CA0B58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7D39F-1BC3-B074-0A2F-560D1B6F1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9FC07-4202-8440-B7EA-B0651F43B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7756DD-4409-0BD9-AB64-071CAD52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7D5C2-5194-30C0-D06E-CC7EC015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5505A0-112E-9BA6-EEEC-1702E6BD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CC9BB-567F-8AA1-070F-C5BFC2BA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8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E92E-C5D5-203C-37BA-BB2886F3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94B6D-9A7A-A788-11B3-54C58B49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8891A-139B-5239-DDE7-E9BD7AAF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17860-68BB-02BF-6101-196AD4B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2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0819D-B8BC-DD25-5346-88CDB367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D70C4-C656-4496-01C1-A4C8D54B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E7AB5-312E-DE09-7E96-48FE3B75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3D99-ABA3-8EA5-C727-2B669E8E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FC2D5-776B-5EB1-352E-2C587D74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34C2F-1493-B226-B560-193AAE6E1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620A2-9C58-60E6-BD47-AA63FFEB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29289-F353-9478-7619-BBBB2476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EF799-75CD-CCEF-9E20-F7DBFECC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0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D04C-6989-409F-4B34-E368528F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27277E-4077-B726-E3CD-8E7163824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6B61B-BA29-2948-F4DE-A8C997218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C958F-11CD-AC24-C1F1-F3DE47B7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9DEBC-E153-FB08-A2F4-BFF16ED9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53DE1-60D4-35AA-9A80-95EBB1CA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5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C12BD4-89B2-84C3-EF30-E0FADAC5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C88BA-BFE4-3CFA-2494-1F8B2DB5C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815AC-5B98-88BA-0586-F80B578E6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501EF5-DB9D-4E5D-B2B6-D7DA30D35E8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3F053-66A9-3BEC-309B-405D1F08D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58749-B9D8-B071-EB02-EB71FA3A4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730A1D-AB95-479B-9966-8EEA43F83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lxz8quFbp9YsOM&amp;tbnid=NMqcF0AihRls5M:&amp;ved=0CAUQjRw&amp;url=http://radiopaedia.org/articles/thymic-epithelial-tumours&amp;ei=7c8CU-y8KcTeqQHRt4HQAg&amp;bvm=bv.61535280,d.aWc&amp;psig=AFQjCNG5-vxrYzvmCR-jBKl6SmHCW_hzgg&amp;ust=139277956871235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9077"/>
            <a:ext cx="801394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Thymic Neoplasm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9524010" cy="2116257"/>
          </a:xfrm>
        </p:spPr>
        <p:txBody>
          <a:bodyPr anchor="t">
            <a:no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</a:rPr>
              <a:t>Author: David Mauchley, M.D. 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University of  Colorado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May 2014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Last Revised:  March 2025, Paul Schipper, MD, OHSU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								 				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31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Case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Any labs?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Do you want a biopsy?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What is the clinical stage of this tumor?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33B2-FC99-7225-7961-9DDBA611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12AB5-F4A0-ADCD-F976-44D4DB96F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Thymic neoplasm have been staged with WHO system, Masaoka System, but no TNM system until…</a:t>
            </a:r>
          </a:p>
          <a:p>
            <a:r>
              <a:rPr lang="en-US" dirty="0">
                <a:solidFill>
                  <a:srgbClr val="002060"/>
                </a:solidFill>
              </a:rPr>
              <a:t>Beginning with 8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Edition UICC-AJCC, when a TNM system was introduced.</a:t>
            </a:r>
          </a:p>
          <a:p>
            <a:r>
              <a:rPr lang="en-US" dirty="0">
                <a:solidFill>
                  <a:srgbClr val="002060"/>
                </a:solidFill>
              </a:rPr>
              <a:t>As of Jan 2025, the 9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edition TNM staging is used to stage Thymic Epithelial Neoplasms/Tumors, which includes thymoma and thymic carcinoma.  Neuroendocrine Tumors of the thymus are also staged with this system, although survival data is still sparse.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43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Masaoka Staging System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100" b="1" dirty="0">
                <a:solidFill>
                  <a:srgbClr val="002060"/>
                </a:solidFill>
              </a:rPr>
              <a:t>(for historical use only!!!)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599"/>
            <a:ext cx="6019800" cy="388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Survival by </a:t>
            </a:r>
            <a:r>
              <a:rPr lang="en-US" b="1" dirty="0" err="1">
                <a:solidFill>
                  <a:srgbClr val="002060"/>
                </a:solidFill>
              </a:rPr>
              <a:t>Masaoka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666007"/>
              </p:ext>
            </p:extLst>
          </p:nvPr>
        </p:nvGraphicFramePr>
        <p:xfrm>
          <a:off x="990600" y="2133600"/>
          <a:ext cx="7315200" cy="3352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8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Masaoka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Stage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5-yr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10-yr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 Recurrence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84%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IIa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IIb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55%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IVa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71%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IVb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53%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6211888"/>
            <a:ext cx="7086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* 5-yr data: Kondo </a:t>
            </a:r>
            <a:r>
              <a:rPr lang="en-US" i="1" dirty="0">
                <a:solidFill>
                  <a:srgbClr val="002060"/>
                </a:solidFill>
              </a:rPr>
              <a:t>ATS</a:t>
            </a:r>
            <a:r>
              <a:rPr lang="en-US" dirty="0">
                <a:solidFill>
                  <a:srgbClr val="002060"/>
                </a:solidFill>
              </a:rPr>
              <a:t> 2003</a:t>
            </a:r>
          </a:p>
          <a:p>
            <a:r>
              <a:rPr lang="en-US" dirty="0">
                <a:solidFill>
                  <a:srgbClr val="002060"/>
                </a:solidFill>
              </a:rPr>
              <a:t>* 10-yr data: Values represent averages of reported ranges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BDE9-5266-E051-999A-CE551D98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T</a:t>
            </a:r>
            <a:r>
              <a:rPr lang="en-US" dirty="0"/>
              <a:t> Descriptor</a:t>
            </a:r>
            <a:br>
              <a:rPr lang="en-US" dirty="0"/>
            </a:b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</a:t>
            </a:r>
            <a:r>
              <a:rPr lang="en-US" sz="2200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Edition Thymic Epithelial Neoplasms(Thymoma and Thymic CA)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E1D7FB-AF67-8C34-1DE7-7DC4E4E25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3008"/>
              </p:ext>
            </p:extLst>
          </p:nvPr>
        </p:nvGraphicFramePr>
        <p:xfrm>
          <a:off x="533400" y="1600200"/>
          <a:ext cx="8153400" cy="4824028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115186017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3692772036"/>
                    </a:ext>
                  </a:extLst>
                </a:gridCol>
              </a:tblGrid>
              <a:tr h="435311"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/>
                        </a:rPr>
                        <a:t>T</a:t>
                      </a:r>
                    </a:p>
                  </a:txBody>
                  <a:tcPr marL="19435" marR="19435" marT="19435" marB="19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Description</a:t>
                      </a:r>
                    </a:p>
                  </a:txBody>
                  <a:tcPr marL="19435" marR="19435" marT="19435" marB="19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539768"/>
                  </a:ext>
                </a:extLst>
              </a:tr>
              <a:tr h="758648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T1</a:t>
                      </a:r>
                    </a:p>
                  </a:txBody>
                  <a:tcPr marL="19435" marR="19435" marT="19435" marB="19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Tumor limited to the thymus with or without encapsulation, or directly invades into the mediastinum alone or directly invades the mediastinal pleura but does not involve any other mediastinal structure.</a:t>
                      </a:r>
                    </a:p>
                  </a:txBody>
                  <a:tcPr marL="19435" marR="19435" marT="19435" marB="19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492376"/>
                  </a:ext>
                </a:extLst>
              </a:tr>
              <a:tr h="435311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T1a</a:t>
                      </a:r>
                    </a:p>
                  </a:txBody>
                  <a:tcPr marL="19435" marR="19435" marT="19435" marB="19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5 cm or less in its greatest dimension</a:t>
                      </a:r>
                    </a:p>
                  </a:txBody>
                  <a:tcPr marL="19435" marR="19435" marT="19435" marB="19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538927"/>
                  </a:ext>
                </a:extLst>
              </a:tr>
              <a:tr h="435311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T1b</a:t>
                      </a:r>
                    </a:p>
                  </a:txBody>
                  <a:tcPr marL="19435" marR="19435" marT="19435" marB="19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larger than 5 cm in its greatest dimension</a:t>
                      </a:r>
                    </a:p>
                  </a:txBody>
                  <a:tcPr marL="19435" marR="19435" marT="19435" marB="19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6834"/>
                  </a:ext>
                </a:extLst>
              </a:tr>
              <a:tr h="559662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T2</a:t>
                      </a:r>
                    </a:p>
                  </a:txBody>
                  <a:tcPr marL="19435" marR="19435" marT="19435" marB="19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Tumor directly invades the pericardium (either partial or full-thickness), the lung, or the phrenic nerve</a:t>
                      </a:r>
                    </a:p>
                  </a:txBody>
                  <a:tcPr marL="19435" marR="19435" marT="19435" marB="19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473158"/>
                  </a:ext>
                </a:extLst>
              </a:tr>
              <a:tr h="894936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T3</a:t>
                      </a:r>
                    </a:p>
                  </a:txBody>
                  <a:tcPr marL="19435" marR="19435" marT="19435" marB="19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Tumor directly invades any of the following: (1) brachiocephalic vein, (2) superior vena cava, (3) chest wall, or (4) </a:t>
                      </a:r>
                      <a:r>
                        <a:rPr lang="en-US" sz="1800" dirty="0" err="1">
                          <a:effectLst/>
                        </a:rPr>
                        <a:t>extrapericardial</a:t>
                      </a:r>
                      <a:r>
                        <a:rPr lang="en-US" sz="1800" dirty="0">
                          <a:effectLst/>
                        </a:rPr>
                        <a:t> pulmonary arteries or veins</a:t>
                      </a:r>
                    </a:p>
                  </a:txBody>
                  <a:tcPr marL="19435" marR="19435" marT="19435" marB="19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798863"/>
                  </a:ext>
                </a:extLst>
              </a:tr>
              <a:tr h="1082982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T4</a:t>
                      </a:r>
                    </a:p>
                  </a:txBody>
                  <a:tcPr marL="19435" marR="19435" marT="19435" marB="19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Tumor directly invades any of the following: (1) aorta (ascending, arch, or descending); (2) arch vessels; (3) intrapericardial pulmonary artery or veins; (4) myocardium; (5) trachea; or (6) esophagus.</a:t>
                      </a:r>
                    </a:p>
                  </a:txBody>
                  <a:tcPr marL="19435" marR="19435" marT="19435" marB="1943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33335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335245D-F542-763D-3132-84805652A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916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33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F909-4E1A-9B01-3AF2-DBF42F48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30" y="73054"/>
            <a:ext cx="813435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odal and </a:t>
            </a:r>
            <a:r>
              <a:rPr lang="en-US" sz="45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etastasis Descriptors</a:t>
            </a:r>
            <a:b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</a:t>
            </a:r>
            <a:r>
              <a:rPr lang="en-US" sz="2000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Edition Thymic Epithelial Neoplasms(Thymoma and Thymic CA)</a:t>
            </a:r>
            <a:endParaRPr lang="en-US" sz="4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5DCD9E-30EE-639D-628A-30690E3B7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237808"/>
              </p:ext>
            </p:extLst>
          </p:nvPr>
        </p:nvGraphicFramePr>
        <p:xfrm>
          <a:off x="914400" y="1447800"/>
          <a:ext cx="7956844" cy="5116429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1860844">
                  <a:extLst>
                    <a:ext uri="{9D8B030D-6E8A-4147-A177-3AD203B41FA5}">
                      <a16:colId xmlns:a16="http://schemas.microsoft.com/office/drawing/2014/main" val="365916210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310447949"/>
                    </a:ext>
                  </a:extLst>
                </a:gridCol>
              </a:tblGrid>
              <a:tr h="470196">
                <a:tc>
                  <a:txBody>
                    <a:bodyPr/>
                    <a:lstStyle/>
                    <a:p>
                      <a:r>
                        <a:rPr lang="en-US" sz="2800" b="1" cap="none" spc="0" dirty="0">
                          <a:solidFill>
                            <a:schemeClr val="tx1"/>
                          </a:solidFill>
                          <a:effectLst/>
                        </a:rPr>
                        <a:t>N and M</a:t>
                      </a:r>
                    </a:p>
                  </a:txBody>
                  <a:tcPr marL="129138" marR="39832" marT="99337" marB="9933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cap="none" spc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129138" marR="39832" marT="99337" marB="9933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061900"/>
                  </a:ext>
                </a:extLst>
              </a:tr>
              <a:tr h="470196">
                <a:tc>
                  <a:txBody>
                    <a:bodyPr/>
                    <a:lstStyle/>
                    <a:p>
                      <a:r>
                        <a:rPr lang="en-US" sz="2800" cap="none" spc="0">
                          <a:solidFill>
                            <a:schemeClr val="tx1"/>
                          </a:solidFill>
                          <a:effectLst/>
                        </a:rPr>
                        <a:t>N0</a:t>
                      </a:r>
                    </a:p>
                  </a:txBody>
                  <a:tcPr marL="129138" marR="39832" marT="99337" marB="9933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  <a:effectLst/>
                        </a:rPr>
                        <a:t>No nodal involvement</a:t>
                      </a:r>
                    </a:p>
                  </a:txBody>
                  <a:tcPr marL="129138" marR="39832" marT="99337" marB="9933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054273"/>
                  </a:ext>
                </a:extLst>
              </a:tr>
              <a:tr h="470196">
                <a:tc>
                  <a:txBody>
                    <a:bodyPr/>
                    <a:lstStyle/>
                    <a:p>
                      <a:r>
                        <a:rPr lang="en-US" sz="2800" cap="none" spc="0">
                          <a:solidFill>
                            <a:schemeClr val="tx1"/>
                          </a:solidFill>
                          <a:effectLst/>
                        </a:rPr>
                        <a:t>N1</a:t>
                      </a:r>
                    </a:p>
                  </a:txBody>
                  <a:tcPr marL="129138" marR="39832" marT="99337" marB="9933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  <a:effectLst/>
                        </a:rPr>
                        <a:t>Anterior (perithymic) nodes</a:t>
                      </a:r>
                    </a:p>
                  </a:txBody>
                  <a:tcPr marL="129138" marR="39832" marT="99337" marB="9933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712399"/>
                  </a:ext>
                </a:extLst>
              </a:tr>
              <a:tr h="1165556">
                <a:tc>
                  <a:txBody>
                    <a:bodyPr/>
                    <a:lstStyle/>
                    <a:p>
                      <a:r>
                        <a:rPr lang="en-US" sz="2800" cap="none" spc="0">
                          <a:solidFill>
                            <a:schemeClr val="tx1"/>
                          </a:solidFill>
                          <a:effectLst/>
                        </a:rPr>
                        <a:t>N2</a:t>
                      </a:r>
                    </a:p>
                  </a:txBody>
                  <a:tcPr marL="129138" marR="39832" marT="99337" marB="9933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  <a:effectLst/>
                        </a:rPr>
                        <a:t>Deep intrathoracic or cervical nodes (e.g., paratracheal, subcarinal, aortopulmonary window, hilar, jugular, and supraclavicular nodes)</a:t>
                      </a:r>
                    </a:p>
                  </a:txBody>
                  <a:tcPr marL="129138" marR="39832" marT="99337" marB="9933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442985"/>
                  </a:ext>
                </a:extLst>
              </a:tr>
              <a:tr h="701983">
                <a:tc>
                  <a:txBody>
                    <a:bodyPr/>
                    <a:lstStyle/>
                    <a:p>
                      <a:r>
                        <a:rPr lang="en-US" sz="2800" cap="none" spc="0">
                          <a:solidFill>
                            <a:schemeClr val="tx1"/>
                          </a:solidFill>
                          <a:effectLst/>
                        </a:rPr>
                        <a:t>M0</a:t>
                      </a:r>
                    </a:p>
                  </a:txBody>
                  <a:tcPr marL="129138" marR="39832" marT="99337" marB="9933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  <a:effectLst/>
                        </a:rPr>
                        <a:t>No metastatic pleural, pericardial, or distant sites</a:t>
                      </a:r>
                    </a:p>
                  </a:txBody>
                  <a:tcPr marL="129138" marR="39832" marT="99337" marB="9933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236199"/>
                  </a:ext>
                </a:extLst>
              </a:tr>
              <a:tr h="470196">
                <a:tc>
                  <a:txBody>
                    <a:bodyPr/>
                    <a:lstStyle/>
                    <a:p>
                      <a:r>
                        <a:rPr lang="en-US" sz="2800" cap="none" spc="0">
                          <a:solidFill>
                            <a:schemeClr val="tx1"/>
                          </a:solidFill>
                          <a:effectLst/>
                        </a:rPr>
                        <a:t>M1a</a:t>
                      </a:r>
                    </a:p>
                  </a:txBody>
                  <a:tcPr marL="129138" marR="39832" marT="99337" marB="9933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  <a:effectLst/>
                        </a:rPr>
                        <a:t>Separate pleural or pericardial nodule(s)</a:t>
                      </a:r>
                    </a:p>
                  </a:txBody>
                  <a:tcPr marL="129138" marR="39832" marT="99337" marB="9933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338729"/>
                  </a:ext>
                </a:extLst>
              </a:tr>
              <a:tr h="701983">
                <a:tc>
                  <a:txBody>
                    <a:bodyPr/>
                    <a:lstStyle/>
                    <a:p>
                      <a:r>
                        <a:rPr lang="en-US" sz="2800" cap="none" spc="0" dirty="0">
                          <a:solidFill>
                            <a:schemeClr val="tx1"/>
                          </a:solidFill>
                          <a:effectLst/>
                        </a:rPr>
                        <a:t>M1b</a:t>
                      </a:r>
                    </a:p>
                  </a:txBody>
                  <a:tcPr marL="129138" marR="39832" marT="99337" marB="9933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Pulmonary intraparenchymal nodule or distant organ metastasis</a:t>
                      </a:r>
                    </a:p>
                  </a:txBody>
                  <a:tcPr marL="129138" marR="39832" marT="99337" marB="9933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01444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3573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9884-B063-5B98-DC94-89D6F5C7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 fontScale="90000"/>
          </a:bodyPr>
          <a:lstStyle/>
          <a:p>
            <a:r>
              <a:rPr lang="en-US" sz="4500" dirty="0"/>
              <a:t>9</a:t>
            </a:r>
            <a:r>
              <a:rPr lang="en-US" sz="4500" baseline="30000" dirty="0"/>
              <a:t>th</a:t>
            </a:r>
            <a:r>
              <a:rPr lang="en-US" sz="4500" dirty="0"/>
              <a:t> edition TNM Staging</a:t>
            </a:r>
            <a:br>
              <a:rPr lang="en-US" sz="4500" dirty="0"/>
            </a:br>
            <a:r>
              <a:rPr lang="en-US" sz="4500" dirty="0"/>
              <a:t>Thymic Epithelial Neoplasms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EC6060-5E0C-E391-2EDD-6F5882A7D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796317"/>
              </p:ext>
            </p:extLst>
          </p:nvPr>
        </p:nvGraphicFramePr>
        <p:xfrm>
          <a:off x="644099" y="1828800"/>
          <a:ext cx="7855804" cy="4352544"/>
        </p:xfrm>
        <a:graphic>
          <a:graphicData uri="http://schemas.openxmlformats.org/drawingml/2006/table">
            <a:tbl>
              <a:tblPr/>
              <a:tblGrid>
                <a:gridCol w="1963951">
                  <a:extLst>
                    <a:ext uri="{9D8B030D-6E8A-4147-A177-3AD203B41FA5}">
                      <a16:colId xmlns:a16="http://schemas.microsoft.com/office/drawing/2014/main" val="2476918532"/>
                    </a:ext>
                  </a:extLst>
                </a:gridCol>
                <a:gridCol w="1963951">
                  <a:extLst>
                    <a:ext uri="{9D8B030D-6E8A-4147-A177-3AD203B41FA5}">
                      <a16:colId xmlns:a16="http://schemas.microsoft.com/office/drawing/2014/main" val="2767194555"/>
                    </a:ext>
                  </a:extLst>
                </a:gridCol>
                <a:gridCol w="1963951">
                  <a:extLst>
                    <a:ext uri="{9D8B030D-6E8A-4147-A177-3AD203B41FA5}">
                      <a16:colId xmlns:a16="http://schemas.microsoft.com/office/drawing/2014/main" val="215135894"/>
                    </a:ext>
                  </a:extLst>
                </a:gridCol>
                <a:gridCol w="1963951">
                  <a:extLst>
                    <a:ext uri="{9D8B030D-6E8A-4147-A177-3AD203B41FA5}">
                      <a16:colId xmlns:a16="http://schemas.microsoft.com/office/drawing/2014/main" val="1882851777"/>
                    </a:ext>
                  </a:extLst>
                </a:gridCol>
              </a:tblGrid>
              <a:tr h="48361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1" i="0" u="none" strike="noStrike">
                          <a:effectLst/>
                          <a:latin typeface="Arial" panose="020B0604020202020204" pitchFamily="34" charset="0"/>
                        </a:rPr>
                        <a:t>Stage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1" i="0" u="none" strike="noStrike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1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1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394856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T1a-b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N0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M0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620894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T2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N0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M0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838102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IIIA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T3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N0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M0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513370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IIIB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T4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N0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M0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463602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IVA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T any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N1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M0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070714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T any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N0,N1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M1a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80530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IVB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T any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N2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M0, M1a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814302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T any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N any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Arial" panose="020B0604020202020204" pitchFamily="34" charset="0"/>
                        </a:rPr>
                        <a:t>M1b</a:t>
                      </a:r>
                    </a:p>
                  </a:txBody>
                  <a:tcPr marL="56709" marR="56709" marT="56709" marB="567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61616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56602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arison of a graph of the number of patients&#10;&#10;AI-generated content may be incorrect.">
            <a:extLst>
              <a:ext uri="{FF2B5EF4-FFF2-40B4-BE49-F238E27FC236}">
                <a16:creationId xmlns:a16="http://schemas.microsoft.com/office/drawing/2014/main" id="{61A53F2F-22FA-29B3-BCEE-222AE3009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676400"/>
            <a:ext cx="8599714" cy="350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ACC2CC-9E66-46CD-F4DD-ACD4432213B4}"/>
              </a:ext>
            </a:extLst>
          </p:cNvPr>
          <p:cNvSpPr txBox="1"/>
          <p:nvPr/>
        </p:nvSpPr>
        <p:spPr>
          <a:xfrm>
            <a:off x="1295400" y="5943600"/>
            <a:ext cx="715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 of Thoracic Oncology, Volume 18, Issue 12, 2023, Pages 1655-1671,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Case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How do you plan on treating this tumor?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The patient agrees to have surgery, but now that you’ve explained to her that the diagnosis of benign </a:t>
            </a:r>
            <a:r>
              <a:rPr lang="en-US" dirty="0" err="1">
                <a:solidFill>
                  <a:srgbClr val="002060"/>
                </a:solidFill>
              </a:rPr>
              <a:t>thymoma</a:t>
            </a:r>
            <a:r>
              <a:rPr lang="en-US" dirty="0">
                <a:solidFill>
                  <a:srgbClr val="002060"/>
                </a:solidFill>
              </a:rPr>
              <a:t> doesn’t exist, she wants to know if this tumor is likely to “do her in.”  What do you tell her?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Which of the following prognostic factors have consistently been shown to predict better survival in the treatment of </a:t>
            </a:r>
            <a:r>
              <a:rPr lang="en-US" dirty="0" err="1">
                <a:solidFill>
                  <a:srgbClr val="002060"/>
                </a:solidFill>
              </a:rPr>
              <a:t>thymic</a:t>
            </a:r>
            <a:r>
              <a:rPr lang="en-US" dirty="0">
                <a:solidFill>
                  <a:srgbClr val="002060"/>
                </a:solidFill>
              </a:rPr>
              <a:t> tumors?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A. </a:t>
            </a:r>
            <a:r>
              <a:rPr lang="en-US" dirty="0" err="1">
                <a:solidFill>
                  <a:srgbClr val="002060"/>
                </a:solidFill>
              </a:rPr>
              <a:t>Histologic</a:t>
            </a:r>
            <a:r>
              <a:rPr lang="en-US" dirty="0">
                <a:solidFill>
                  <a:srgbClr val="002060"/>
                </a:solidFill>
              </a:rPr>
              <a:t> type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B. Male sex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C. R</a:t>
            </a:r>
            <a:r>
              <a:rPr lang="en-US" baseline="-25000" dirty="0">
                <a:solidFill>
                  <a:srgbClr val="002060"/>
                </a:solidFill>
              </a:rPr>
              <a:t>0</a:t>
            </a:r>
            <a:r>
              <a:rPr lang="en-US" dirty="0">
                <a:solidFill>
                  <a:srgbClr val="002060"/>
                </a:solidFill>
              </a:rPr>
              <a:t> resection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D. Early stage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E. Presence of Myasthenia Gravis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Case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48 </a:t>
            </a:r>
            <a:r>
              <a:rPr lang="en-US" dirty="0" err="1">
                <a:solidFill>
                  <a:srgbClr val="002060"/>
                </a:solidFill>
              </a:rPr>
              <a:t>yo</a:t>
            </a:r>
            <a:r>
              <a:rPr lang="en-US" dirty="0">
                <a:solidFill>
                  <a:srgbClr val="002060"/>
                </a:solidFill>
              </a:rPr>
              <a:t>  presents to your office with the following statement, “my primary care doctor said I have a </a:t>
            </a:r>
            <a:r>
              <a:rPr lang="en-US" u="sng" dirty="0">
                <a:solidFill>
                  <a:srgbClr val="002060"/>
                </a:solidFill>
              </a:rPr>
              <a:t>benign thymoma </a:t>
            </a:r>
            <a:r>
              <a:rPr lang="en-US" dirty="0">
                <a:solidFill>
                  <a:srgbClr val="002060"/>
                </a:solidFill>
              </a:rPr>
              <a:t>and sent me to you to have it removed.  If it is truly benign, why do I need surgery?”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How do you answer this question?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Case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How do you plan on approaching this tumor surgically?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You do a thymectomy, she recovers well, path shows a cytologically bland thymoma with microscopic invasion into the tumor capsule (T1aN0M0, Stage </a:t>
            </a:r>
            <a:r>
              <a:rPr lang="en-US" dirty="0" err="1">
                <a:solidFill>
                  <a:srgbClr val="002060"/>
                </a:solidFill>
              </a:rPr>
              <a:t>Ia</a:t>
            </a:r>
            <a:r>
              <a:rPr lang="en-US" dirty="0">
                <a:solidFill>
                  <a:srgbClr val="002060"/>
                </a:solidFill>
              </a:rPr>
              <a:t> Thymoma)</a:t>
            </a:r>
          </a:p>
          <a:p>
            <a:r>
              <a:rPr lang="en-US" dirty="0">
                <a:solidFill>
                  <a:srgbClr val="002060"/>
                </a:solidFill>
              </a:rPr>
              <a:t>5 years later, she returns to your office with the following CT scan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843" t="37753" r="23595" b="10113"/>
          <a:stretch>
            <a:fillRect/>
          </a:stretch>
        </p:blipFill>
        <p:spPr bwMode="auto">
          <a:xfrm>
            <a:off x="1295399" y="1447800"/>
            <a:ext cx="662151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5181600" y="4191000"/>
            <a:ext cx="4572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5943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What do you do with this?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0B8D-CF50-46A2-6C16-598BA3E0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What is the stage?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C46EB-D032-0BEC-5E96-B7C9956E5A94}"/>
              </a:ext>
            </a:extLst>
          </p:cNvPr>
          <p:cNvSpPr txBox="1"/>
          <p:nvPr/>
        </p:nvSpPr>
        <p:spPr>
          <a:xfrm>
            <a:off x="1524000" y="2286000"/>
            <a:ext cx="55225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This is a separate pleural nodule = M1a, Stage IVA.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Incorporating the original tumor, T1aN0M1a, Stage IVA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The pleural nodule is now driving the prognosis.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505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Treatment of Recurrence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40481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76400"/>
            <a:ext cx="39528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6388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If complete resection can be achieved, it is the best option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Case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45 </a:t>
            </a:r>
            <a:r>
              <a:rPr lang="en-US" dirty="0" err="1">
                <a:solidFill>
                  <a:srgbClr val="002060"/>
                </a:solidFill>
              </a:rPr>
              <a:t>yo</a:t>
            </a:r>
            <a:r>
              <a:rPr lang="en-US" dirty="0">
                <a:solidFill>
                  <a:srgbClr val="002060"/>
                </a:solidFill>
              </a:rPr>
              <a:t> M with well controlled MG presents with new onset and progressive facial flushing, particularly when he leans forward.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34FDE-1C27-19DB-B228-386580B5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362" y="3511673"/>
            <a:ext cx="1975275" cy="29629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295400"/>
            <a:ext cx="75723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75628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1B0C-CF96-BD85-5B47-4C216D6F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What is the facial flushing/discoloration?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3690-246D-863C-9CAA-6482EB90A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399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Look at the tumor location</a:t>
            </a:r>
          </a:p>
          <a:p>
            <a:r>
              <a:rPr lang="en-US" dirty="0">
                <a:solidFill>
                  <a:srgbClr val="002060"/>
                </a:solidFill>
              </a:rPr>
              <a:t>What does the tumor stenose/compress</a:t>
            </a:r>
          </a:p>
          <a:p>
            <a:r>
              <a:rPr lang="en-US" dirty="0">
                <a:solidFill>
                  <a:srgbClr val="002060"/>
                </a:solidFill>
              </a:rPr>
              <a:t>The Superior Vena Cava is compressed</a:t>
            </a:r>
          </a:p>
          <a:p>
            <a:r>
              <a:rPr lang="en-US" dirty="0">
                <a:solidFill>
                  <a:srgbClr val="002060"/>
                </a:solidFill>
              </a:rPr>
              <a:t>He has Superior Vena Cava syndrome from a compressive anterior mediastinal mass.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555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Case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Do you want a biopsy?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Biopsy shows lymphocyte rich thymoma</a:t>
            </a:r>
          </a:p>
          <a:p>
            <a:r>
              <a:rPr lang="en-US" dirty="0">
                <a:solidFill>
                  <a:srgbClr val="002060"/>
                </a:solidFill>
              </a:rPr>
              <a:t>What would your initial management strategy be (remember predictors of survival)?</a:t>
            </a:r>
          </a:p>
          <a:p>
            <a:pPr lvl="1"/>
            <a:r>
              <a:rPr lang="en-US" dirty="0" err="1">
                <a:solidFill>
                  <a:srgbClr val="002060"/>
                </a:solidFill>
              </a:rPr>
              <a:t>Neoadjuvent</a:t>
            </a:r>
            <a:r>
              <a:rPr lang="en-US" dirty="0">
                <a:solidFill>
                  <a:srgbClr val="002060"/>
                </a:solidFill>
              </a:rPr>
              <a:t> chemotherapy</a:t>
            </a:r>
          </a:p>
          <a:p>
            <a:pPr lvl="1"/>
            <a:r>
              <a:rPr lang="en-US" dirty="0" err="1">
                <a:solidFill>
                  <a:srgbClr val="002060"/>
                </a:solidFill>
              </a:rPr>
              <a:t>Thymoma</a:t>
            </a:r>
            <a:r>
              <a:rPr lang="en-US" dirty="0">
                <a:solidFill>
                  <a:srgbClr val="002060"/>
                </a:solidFill>
              </a:rPr>
              <a:t> has very high response rate to chemo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Typically </a:t>
            </a:r>
            <a:r>
              <a:rPr lang="en-US" dirty="0" err="1">
                <a:solidFill>
                  <a:srgbClr val="002060"/>
                </a:solidFill>
              </a:rPr>
              <a:t>cisplatin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doxyrubicin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cyclophosphamide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Improves chance of R0 resection in stage III and IV tumors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Case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He completes neoadjuvant therapy and his flushing improves.  Restaging CT scan shows regression of the tumor.  </a:t>
            </a:r>
          </a:p>
          <a:p>
            <a:r>
              <a:rPr lang="en-US" dirty="0">
                <a:solidFill>
                  <a:srgbClr val="002060"/>
                </a:solidFill>
              </a:rPr>
              <a:t>What incision are you going to make?  </a:t>
            </a:r>
          </a:p>
          <a:p>
            <a:r>
              <a:rPr lang="en-US" dirty="0">
                <a:solidFill>
                  <a:srgbClr val="002060"/>
                </a:solidFill>
              </a:rPr>
              <a:t>On exploration, you find that the tumor involves the R </a:t>
            </a:r>
            <a:r>
              <a:rPr lang="en-US" dirty="0" err="1">
                <a:solidFill>
                  <a:srgbClr val="002060"/>
                </a:solidFill>
              </a:rPr>
              <a:t>phrenic</a:t>
            </a:r>
            <a:r>
              <a:rPr lang="en-US" dirty="0">
                <a:solidFill>
                  <a:srgbClr val="002060"/>
                </a:solidFill>
              </a:rPr>
              <a:t> nerve and is inseparable from the ascending aorta</a:t>
            </a:r>
          </a:p>
          <a:p>
            <a:r>
              <a:rPr lang="en-US" dirty="0">
                <a:solidFill>
                  <a:srgbClr val="002060"/>
                </a:solidFill>
              </a:rPr>
              <a:t>What now?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73DA-CA30-E6A1-4685-A52AA03E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345"/>
            <a:ext cx="8229600" cy="25908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</a:rPr>
              <a:t>The diagnosis “benign thymoma” does not exist and was a misconception, possibly due to sometimes very slow growth.  All thymomas have the possibility of spread, most often local or local-regional.</a:t>
            </a:r>
          </a:p>
        </p:txBody>
      </p:sp>
      <p:pic>
        <p:nvPicPr>
          <p:cNvPr id="6" name="Picture 5" descr="A comparison of a graph of the number of patients&#10;&#10;AI-generated content may be incorrect.">
            <a:extLst>
              <a:ext uri="{FF2B5EF4-FFF2-40B4-BE49-F238E27FC236}">
                <a16:creationId xmlns:a16="http://schemas.microsoft.com/office/drawing/2014/main" id="{F8E045D5-C49A-583C-9835-FED2BD067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2667000"/>
            <a:ext cx="8599714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746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Role of Partial Resection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Data aren’t entirely convincing</a:t>
            </a:r>
          </a:p>
          <a:p>
            <a:r>
              <a:rPr lang="en-US" dirty="0">
                <a:solidFill>
                  <a:srgbClr val="002060"/>
                </a:solidFill>
              </a:rPr>
              <a:t>Partial resection seems to have slight survival benefit over biopsy alone</a:t>
            </a:r>
          </a:p>
          <a:p>
            <a:r>
              <a:rPr lang="en-US" dirty="0">
                <a:solidFill>
                  <a:srgbClr val="002060"/>
                </a:solidFill>
              </a:rPr>
              <a:t>Local recurrence is lower in R1 resection compared to R2 (</a:t>
            </a:r>
            <a:r>
              <a:rPr lang="en-US" dirty="0" err="1">
                <a:solidFill>
                  <a:srgbClr val="002060"/>
                </a:solidFill>
              </a:rPr>
              <a:t>adj</a:t>
            </a:r>
            <a:r>
              <a:rPr lang="en-US" dirty="0">
                <a:solidFill>
                  <a:srgbClr val="002060"/>
                </a:solidFill>
              </a:rPr>
              <a:t> radiotherapy)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Role of Partial Resection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30392" t="25098" r="10784" b="15294"/>
          <a:stretch>
            <a:fillRect/>
          </a:stretch>
        </p:blipFill>
        <p:spPr bwMode="auto">
          <a:xfrm>
            <a:off x="1066800" y="1676400"/>
            <a:ext cx="6934200" cy="439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8200" y="2057400"/>
            <a:ext cx="1752600" cy="19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Learning 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Surgery is mainstay of therapy for </a:t>
            </a:r>
            <a:r>
              <a:rPr lang="en-US" dirty="0" err="1">
                <a:solidFill>
                  <a:srgbClr val="002060"/>
                </a:solidFill>
              </a:rPr>
              <a:t>thymic</a:t>
            </a:r>
            <a:r>
              <a:rPr lang="en-US" dirty="0">
                <a:solidFill>
                  <a:srgbClr val="002060"/>
                </a:solidFill>
              </a:rPr>
              <a:t> tumors</a:t>
            </a:r>
          </a:p>
          <a:p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baseline="-25000" dirty="0">
                <a:solidFill>
                  <a:srgbClr val="002060"/>
                </a:solidFill>
              </a:rPr>
              <a:t>0</a:t>
            </a:r>
            <a:r>
              <a:rPr lang="en-US" dirty="0">
                <a:solidFill>
                  <a:srgbClr val="002060"/>
                </a:solidFill>
              </a:rPr>
              <a:t> resection should be achieved if possible</a:t>
            </a:r>
          </a:p>
          <a:p>
            <a:r>
              <a:rPr lang="en-US" dirty="0">
                <a:solidFill>
                  <a:srgbClr val="002060"/>
                </a:solidFill>
              </a:rPr>
              <a:t>Most important prognostic factors are stage and completeness of resection</a:t>
            </a:r>
          </a:p>
          <a:p>
            <a:r>
              <a:rPr lang="en-US" dirty="0">
                <a:solidFill>
                  <a:srgbClr val="002060"/>
                </a:solidFill>
              </a:rPr>
              <a:t>There is no such thing as a benign </a:t>
            </a:r>
            <a:r>
              <a:rPr lang="en-US" dirty="0" err="1">
                <a:solidFill>
                  <a:srgbClr val="002060"/>
                </a:solidFill>
              </a:rPr>
              <a:t>thymoma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Biopsy of presumed </a:t>
            </a:r>
            <a:r>
              <a:rPr lang="en-US" dirty="0" err="1">
                <a:solidFill>
                  <a:srgbClr val="002060"/>
                </a:solidFill>
              </a:rPr>
              <a:t>thymoma</a:t>
            </a:r>
            <a:r>
              <a:rPr lang="en-US" dirty="0">
                <a:solidFill>
                  <a:srgbClr val="002060"/>
                </a:solidFill>
              </a:rPr>
              <a:t> is not detrimental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Learning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Neoadj</a:t>
            </a:r>
            <a:r>
              <a:rPr lang="en-US" dirty="0">
                <a:solidFill>
                  <a:srgbClr val="002060"/>
                </a:solidFill>
              </a:rPr>
              <a:t> chemotherapy for advanced stage </a:t>
            </a:r>
            <a:r>
              <a:rPr lang="en-US" dirty="0" err="1">
                <a:solidFill>
                  <a:srgbClr val="002060"/>
                </a:solidFill>
              </a:rPr>
              <a:t>thymoma</a:t>
            </a:r>
            <a:r>
              <a:rPr lang="en-US" dirty="0">
                <a:solidFill>
                  <a:srgbClr val="002060"/>
                </a:solidFill>
              </a:rPr>
              <a:t> appears to improve survival and </a:t>
            </a:r>
            <a:r>
              <a:rPr lang="en-US" dirty="0" err="1">
                <a:solidFill>
                  <a:srgbClr val="002060"/>
                </a:solidFill>
              </a:rPr>
              <a:t>resectability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Adjuvant radiotherapy is indicated in patients with incomplete resection</a:t>
            </a:r>
          </a:p>
          <a:p>
            <a:r>
              <a:rPr lang="en-US" dirty="0">
                <a:solidFill>
                  <a:srgbClr val="002060"/>
                </a:solidFill>
              </a:rPr>
              <a:t>Resection of recurrent </a:t>
            </a:r>
            <a:r>
              <a:rPr lang="en-US" dirty="0" err="1">
                <a:solidFill>
                  <a:srgbClr val="002060"/>
                </a:solidFill>
              </a:rPr>
              <a:t>thymoma</a:t>
            </a:r>
            <a:r>
              <a:rPr lang="en-US" dirty="0">
                <a:solidFill>
                  <a:srgbClr val="002060"/>
                </a:solidFill>
              </a:rPr>
              <a:t> should be done whenever possible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arison of a graph of the number of patients&#10;&#10;AI-generated content may be incorrect.">
            <a:extLst>
              <a:ext uri="{FF2B5EF4-FFF2-40B4-BE49-F238E27FC236}">
                <a16:creationId xmlns:a16="http://schemas.microsoft.com/office/drawing/2014/main" id="{35D0AA46-FE86-788A-01F1-CB98E2F39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7119257" cy="2901773"/>
          </a:xfrm>
          <a:prstGeom prst="rect">
            <a:avLst/>
          </a:prstGeom>
        </p:spPr>
      </p:pic>
      <p:graphicFrame>
        <p:nvGraphicFramePr>
          <p:cNvPr id="5" name="Group 76">
            <a:extLst>
              <a:ext uri="{FF2B5EF4-FFF2-40B4-BE49-F238E27FC236}">
                <a16:creationId xmlns:a16="http://schemas.microsoft.com/office/drawing/2014/main" id="{9C5B7957-C1CB-B8F3-E4B5-9CA9D8DF0F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526918"/>
              </p:ext>
            </p:extLst>
          </p:nvPr>
        </p:nvGraphicFramePr>
        <p:xfrm>
          <a:off x="1066800" y="3276600"/>
          <a:ext cx="7315200" cy="3352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8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Masaoka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Stage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5-yr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10-yr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 Recurrence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100%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84%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IIa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98%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70%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14%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IIb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III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89%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55%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26%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IVa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71%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38%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46%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IVb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53%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3000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Histologic</a:t>
            </a:r>
            <a:r>
              <a:rPr lang="en-US" b="1" dirty="0">
                <a:solidFill>
                  <a:srgbClr val="002060"/>
                </a:solidFill>
              </a:rPr>
              <a:t>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Cytologically</a:t>
            </a:r>
            <a:r>
              <a:rPr lang="en-US" dirty="0">
                <a:solidFill>
                  <a:srgbClr val="002060"/>
                </a:solidFill>
              </a:rPr>
              <a:t> Bland </a:t>
            </a:r>
            <a:r>
              <a:rPr lang="en-US" dirty="0" err="1">
                <a:solidFill>
                  <a:srgbClr val="002060"/>
                </a:solidFill>
              </a:rPr>
              <a:t>Thymomas</a:t>
            </a:r>
            <a:r>
              <a:rPr lang="en-US" dirty="0">
                <a:solidFill>
                  <a:srgbClr val="002060"/>
                </a:solidFill>
              </a:rPr>
              <a:t> (“benign” </a:t>
            </a:r>
            <a:r>
              <a:rPr lang="en-US" dirty="0" err="1">
                <a:solidFill>
                  <a:srgbClr val="002060"/>
                </a:solidFill>
              </a:rPr>
              <a:t>thymomas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dirty="0" err="1">
                <a:solidFill>
                  <a:srgbClr val="002060"/>
                </a:solidFill>
              </a:rPr>
              <a:t>Cytologically</a:t>
            </a:r>
            <a:r>
              <a:rPr lang="en-US" dirty="0">
                <a:solidFill>
                  <a:srgbClr val="002060"/>
                </a:solidFill>
              </a:rPr>
              <a:t> bland cells, little to no </a:t>
            </a:r>
            <a:r>
              <a:rPr lang="en-US" dirty="0" err="1">
                <a:solidFill>
                  <a:srgbClr val="002060"/>
                </a:solidFill>
              </a:rPr>
              <a:t>atypia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Best prognosis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Majority of </a:t>
            </a:r>
            <a:r>
              <a:rPr lang="en-US" dirty="0" err="1">
                <a:solidFill>
                  <a:srgbClr val="002060"/>
                </a:solidFill>
              </a:rPr>
              <a:t>thymic</a:t>
            </a:r>
            <a:r>
              <a:rPr lang="en-US" dirty="0">
                <a:solidFill>
                  <a:srgbClr val="002060"/>
                </a:solidFill>
              </a:rPr>
              <a:t> tumors</a:t>
            </a:r>
          </a:p>
          <a:p>
            <a:r>
              <a:rPr lang="en-US" dirty="0">
                <a:solidFill>
                  <a:srgbClr val="002060"/>
                </a:solidFill>
              </a:rPr>
              <a:t>Well-differentiated </a:t>
            </a:r>
            <a:r>
              <a:rPr lang="en-US" dirty="0" err="1">
                <a:solidFill>
                  <a:srgbClr val="002060"/>
                </a:solidFill>
              </a:rPr>
              <a:t>thymic</a:t>
            </a:r>
            <a:r>
              <a:rPr lang="en-US" dirty="0">
                <a:solidFill>
                  <a:srgbClr val="002060"/>
                </a:solidFill>
              </a:rPr>
              <a:t> carcinoma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Mostly bland but evidence of invasion</a:t>
            </a:r>
          </a:p>
          <a:p>
            <a:r>
              <a:rPr lang="en-US" dirty="0" err="1">
                <a:solidFill>
                  <a:srgbClr val="002060"/>
                </a:solidFill>
              </a:rPr>
              <a:t>Thymic</a:t>
            </a:r>
            <a:r>
              <a:rPr lang="en-US" dirty="0">
                <a:solidFill>
                  <a:srgbClr val="002060"/>
                </a:solidFill>
              </a:rPr>
              <a:t> Carcinoma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Case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Once past the first question, you take a history.  What symptoms would you expect her to have, assuming she does indeed have a </a:t>
            </a:r>
            <a:r>
              <a:rPr lang="en-US" dirty="0" err="1">
                <a:solidFill>
                  <a:srgbClr val="002060"/>
                </a:solidFill>
              </a:rPr>
              <a:t>thymic</a:t>
            </a:r>
            <a:r>
              <a:rPr lang="en-US" dirty="0">
                <a:solidFill>
                  <a:srgbClr val="002060"/>
                </a:solidFill>
              </a:rPr>
              <a:t> tumor?</a:t>
            </a:r>
          </a:p>
          <a:p>
            <a:r>
              <a:rPr lang="en-US" dirty="0">
                <a:solidFill>
                  <a:srgbClr val="002060"/>
                </a:solidFill>
              </a:rPr>
              <a:t>She reports vague chest discomfort and an occasional cough that she thinks has gotten worse over the last several months.  Otherwise asymptomatic.  What might you ask about in her PMH?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Next to Myasthenia Gravis, what is the second most common </a:t>
            </a:r>
            <a:r>
              <a:rPr lang="en-US" i="1" dirty="0" err="1">
                <a:solidFill>
                  <a:srgbClr val="002060"/>
                </a:solidFill>
              </a:rPr>
              <a:t>parathymic</a:t>
            </a:r>
            <a:r>
              <a:rPr lang="en-US" i="1" dirty="0">
                <a:solidFill>
                  <a:srgbClr val="002060"/>
                </a:solidFill>
              </a:rPr>
              <a:t> syndrome </a:t>
            </a:r>
            <a:r>
              <a:rPr lang="en-US" dirty="0">
                <a:solidFill>
                  <a:srgbClr val="002060"/>
                </a:solidFill>
              </a:rPr>
              <a:t>associated with the presence of a </a:t>
            </a:r>
            <a:r>
              <a:rPr lang="en-US" dirty="0" err="1">
                <a:solidFill>
                  <a:srgbClr val="002060"/>
                </a:solidFill>
              </a:rPr>
              <a:t>thymoma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A. Pure red cell </a:t>
            </a:r>
            <a:r>
              <a:rPr lang="en-US" dirty="0" err="1">
                <a:solidFill>
                  <a:srgbClr val="002060"/>
                </a:solidFill>
              </a:rPr>
              <a:t>aplasia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B. </a:t>
            </a:r>
            <a:r>
              <a:rPr lang="en-US" dirty="0" err="1">
                <a:solidFill>
                  <a:srgbClr val="002060"/>
                </a:solidFill>
              </a:rPr>
              <a:t>Cytopenia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C. Systemic lupus </a:t>
            </a:r>
            <a:r>
              <a:rPr lang="en-US" dirty="0" err="1">
                <a:solidFill>
                  <a:srgbClr val="002060"/>
                </a:solidFill>
              </a:rPr>
              <a:t>erythematosus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D. </a:t>
            </a:r>
            <a:r>
              <a:rPr lang="en-US" dirty="0" err="1">
                <a:solidFill>
                  <a:srgbClr val="002060"/>
                </a:solidFill>
              </a:rPr>
              <a:t>Hypogammaglobulinemia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E. </a:t>
            </a:r>
            <a:r>
              <a:rPr lang="en-US" dirty="0" err="1">
                <a:solidFill>
                  <a:srgbClr val="002060"/>
                </a:solidFill>
              </a:rPr>
              <a:t>Polymyositis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3200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3729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4191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4724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5253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4.5%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733800"/>
            <a:ext cx="2209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28800" y="60198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Second Malignancy=15%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Case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No </a:t>
            </a:r>
            <a:r>
              <a:rPr lang="en-US" dirty="0" err="1">
                <a:solidFill>
                  <a:srgbClr val="002060"/>
                </a:solidFill>
              </a:rPr>
              <a:t>parathymic</a:t>
            </a:r>
            <a:r>
              <a:rPr lang="en-US" dirty="0">
                <a:solidFill>
                  <a:srgbClr val="002060"/>
                </a:solidFill>
              </a:rPr>
              <a:t> syndromes in history.  Physical Exam is unremarkable.  What imaging studies would you want to see?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CT scan, of course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Case #1</a:t>
            </a:r>
          </a:p>
        </p:txBody>
      </p:sp>
      <p:sp>
        <p:nvSpPr>
          <p:cNvPr id="1026" name="AutoShape 2" descr="data:image/jpeg;base64,/9j/4AAQSkZJRgABAQAAAQABAAD/2wCEAAkGBhQSERUUExIVFBUVFhoYFxgYGBgYFxgYGBcXFxgXGB0YHCYeGBkjGhoYHy8gJCcpLCwsFx4xNTAqNSYrLCkBCQoKDQwNGQ4OGTUkHiIxNDQ0KTE1NSwpNS40LywvNTQpKTQ0NTY1KSwsLCwsKjEzKy4xLCksNi8pNTA2LDQpNv/AABEIAOEA4QMBIgACEQEDEQH/xAAcAAEAAQUBAQAAAAAAAAAAAAAABgIDBAUHAQj/xABMEAABAwIDBQUDCQUFBAsBAAABAAIDBBESITEFBkFRYQcTcYGRIqGxFCMyQlJywdHwFYKSsuEzQ1NiohYXJNM0RFRzg5OUo9Li8Qj/xAAXAQEBAQEAAAAAAAAAAAAAAAAAAwIB/8QAHREBAAEFAAMAAAAAAAAAAAAAAAIBERJRUjFBof/aAAwDAQACEQMRAD8A4aiIgIiICIiAiIgIiIMxlE0tB7xoJ4Gwtkdc+nwXnyIf4jPXx/p6rERZtXaucOWX8hAfhc8DIG/DO2XvXgoxl843O/gMgR8beSxUS1dmcOWUyjFyC9uQvr10VR2dlfG23jxw4rfgsNEtXZSUPcfrMFALE94zpn4fmqGUd7+20WJGZ1tyWMiWrsyhyrmjwuIuDbiNCqERaTr5EREcEREBERAREQEREBERAREQEREBERAREQEREBERAREQEREBERAREQEREBERAREQEREBERAREQERe2QeIvbIg8REQEREBERARF61pOiDxFXYDXPwVTXE/RAHh/VBQGHkve6PJeF5PFeIKjEeSpLSOC9uqmP4ILaK7YaFed3fQ+qC2i9IsvEBERAREQERVNCDwNRVk3VIA5oPCV4qgbKqOEm9uCD2GK9+AGp/XFUXXpk0tw+KqdFliBy94KD2KUDVt1aNuCuNA5H1VyJoabuF7cCbIMdCFVgVcMRJACCyivTG5yAHDJC4WAAF+fNBQ1nE/wBSvXyXFtBy/PmvSL63XuBBbay6uCFwOXxCqa0gZDVeNiuczbqUFssN9FTZZ0NHiyDr+AP5K4zY7wC9wyaL2uMXpy6oMDBbUa6KmyvvYXC9tFRE7Cefw80FMgzVJWROMbssybZDmrT24Tbkg8GeSoIXoXo9yChFU5tlSgIiICrIVCuMHNB5ZGi3RFsaLdyeXNsZtzOSDX4Rz9yrjkw6HX3qSw7hSkDE5o8LlbCLs+b9aQ+QQQ1zxfNoPhksyjrWNaQYw640Of68lLmbmwDLFfovHbkx3yKCFVEIv7GhzseHTqsYjmpzLuUz7dh1Kvt3Qhjtiu66CAhvIG6yqKB2IHASNNOeqnsFLTMscLdbcLrIbVxghsbAXEgacScrWzceiCBx7vyOOTDbwV9m7Mp0jdl0uu4bE2TDCcVU0yTWyhaLtjHKQjIv5gaaZqT/ALYeC4R0eFgvqw+1YdAAg+anbqTEGw0Avksd+wJ2/UOa+ga6GnqSWlppZnaGx7txPAjVt+ahu2A+jfgqG25HJzSObXfnmg5b+zJR9Q+gVD6GRx9oOB8CuiDabHH2A13xVyPazMg5uqDmztmSN+i13kCFk0kMsTg4h33eY6/kuj1FY1rQ/uyWnRwFx/RWIdswPvYA24EIOcbRhe92LCWjwsFjRR4CC5pPPL4Lqwkjd9QegVvAzR0YA8MkHKWTYHXbmeqWa462JOYtl5LqUu71PI3ONviMlH67cBhPzUhaeRzHqghbmgn2VS08FuqvYslNiEjG3I9l98jzHjZaZoJ4IKQeB9eSoIV6aK2uXRWSg8REQXY4bi+arp4HSEMY0uJOQ43V6gqiwcLE5308FJN2HM7/ABBoBdzzt4WQbLd3dJkNnS2fLy1DfzPVSaO3BWQxjTiJa08ybFYFZvLBGfpgnkOKDLra149mNl/8x08lrBsWpmN3yEC+jb+9STcphrpwxowttic7k0fib281u+0vfqj2dTOpqbA+qIwWFiY7iznvI+tbIDW56IIJDshrNS4+Z96zKPZ8brySzR00DcjK92Ztq2Ng9qR3gub1+8k0uReWt5Ny9TqVrpZ3OticTYWFzew5DkEHU6zf3ZdL/wBFgmrZR/eTnu4x1DbYj4Wb4qD7V32qKiTG4tGfsta2zW+A4+d1oEQbWHbZdLimLi3O+HI6ZW4a2Up2Nv7HHUQPZEQIW5YrG7ss/HXPqoCsmgpHSPDWC5KDucfbBJMe6poY43PyDrG4HF3Uq5JX7QAxCvfflYW960G6fZxM3DIbgqQ7VpZKdpc4EgDlmfBBGY+22tpnllQ1k2EkEOaAcuoVW3e2KmrWtY6nMLWgng4FxsOGYyuub7yVpmmdIRhuSLHXKwWpQSat3lbHI75OCQCQCdCOY42WpqtvzyfSldbkMh7lr0QbfY29lVSvD4ZnDm0+2x3RzXXafRdN2N2pbOqmhlfSimlP9/A32L8y36TR09ryXG0Qd02rsfuWiaN7Z6Z/0J4yC3wdY+y79dFgUTjI/A0XJF7cxx9NVzHYe9VRSYhFIQyQWfGc43jq08eozWRsnfSennjmaQTG8OA4ZHNp6EXB8UHUH0JZk5pZ0OStSQDQX/QXSdp0cO19nsnpnWc5mOJwtcG2cb/MFpHAhfP+0946iJ2bbZ2PO4NjdBv95KQvpnNdckWIIF9DqoXAyKIZkuPQD11Wc7fWow3wgD7VslpJ6jvHOebXPkgbRlEhxDwWA5qzgbWOX6zVqVgzIQYiIiDLEN2jMfirlM52INY4g8M7fBVbOoXTktbYEC5JNgAFZkp3MOfPI8DbiEHtVM8OILnEjqVkbCo3Sy2AuBqsukGCneZIw8PIsT9IXBFx5qW9nW7rpI3PaM7XKDYv3hdsvZ0hhOCoqXYGO+syNoNy3kb3z52XJHvJJJJJJuSdSTxKkO/O0jJUYOEIwDx1cfh6KOICIiAiIglfZxuX+0qp0ZJDIozI8jUgEANHUk+5df2R2e09GO8bDbNoJcSTcutlfxXO+wredlJtHBKbMqWd0HcA/EHMv0JBb4uC77vxtCGmoKiWUhrQzI2zxnJgFuOOyDPipg1oAFslYqKdrgWuAIKhG4XaJHVMbHI6z7ezfK/DjmpvLLwB9xQcZ7UezYA9/A2w+sAuOSMsSDwNl9iPpg8FrrEHgvn3tf3L+STiVjbRyZG2mLh6j4IOdoiICIiAiIg6f2K9ofyKWSnlJMMoLmD7MoHDkHNFj1a1bTfHZsVQ6Z7MmPc5wy0xZ/iVx6OQtII1BuF3XdfZnf7BfUH6Te882tNvz9EHONoVcEVMYYjjJtmfHVYW7sNOS/vrZDInLyC05l9p3j+K9cxp4kFBdkILzbJtzbw4K05uuattYtts7d+aYYmMOEDU5XQaPCikv+yVT/he9q8QYeyZjCC4txMkBZcHMLFrm2OR/XmpXu/saZ8cWEtEbCXNxNFyXgE35jJZG0NxLtJ7y78zcZX6W0QQ81jywMJyGgNvFd97BWtNLKcrhzR5ZlcC2ns90Vg4efhlbxBXZv8A+cq+4qo+QjcP9YPxCDiu3j/xU99e+k/ncsBbXeqDBXVTD9WolHpI4LVICIiAvV4qi3IHLPrn58kBjyCCCQQbgjUEaELpO2e2CSvo4qSeFuMPY58t8n4NLttZp0vmQbcNFzYuyGQy9/iqUG5qNqujl72MgPOeQ9lovYBt9b2vfquwdnHal8paIaghkgNg4ZBw4ea4YZA7CDcWFr6+GWSne6Ww42xY8XeFzsVxkAGggC2t8z+gg+hmyE9VoO0HYLaqikYRna7TyIzBHJafdLfplzTyuGJmhPEHQeP9Fut5d5oWU77uBu05IPleRhBIOoNj5I9hBsdQr1fOHyvcBYOcSByBKx0BFXI8G1mhuQGV8yNTnzVNkHiIiAvpPsssd23A6YKn4yFfNi+jd1v+G3VBORkikP8A50jw3/SQUHAmjBLm3Frl1OitsF3dfxW83c3dfUPvazG3Bd+XNThu58GEDCfHQ+Pig55XbFkgLO8GT8xbQ6Xsul7Na0wswmzcIsBwy0UQ3p2e+J7A4vey92G+QzFwRz0Us2VVuc1t2BosLW/JBlWb/iH1avFzv/aGP7Dvd+aIJnufUY6KE2GTS3+FxH4LbyNsFDuzYzSRPZDG6Tu5Gk4RoJBbO2erDn18F0zaO7ssEbXyttfLKxseANtEEN2pu3HPiLhna1+R5/BOxxxotrGB5ylYWg8Dxb72gea3MjStfOwtkZK0gPY4FrraEODh5XAQQrtd2d3O2KsWye8SDr3jQ8+8n0UOXW+3akbP8lr4x7MsQY7oRci/UHG3yC5IgIiICIiAiIgLrnZXuFNUwFwMkQxe04gYb8AA7Mm1iSLarne6WxjVVkMI+u9oPhcar6+oqQMYI2izWC3Ik8/XNBwbfDsmqKK00c4kaXWLjkQ5x+seR56LmG1KqYyObK51wSC0k5EdF9iVeyxKySKT2o5GlpHiLXz0IyXytv1u6+CeR4a/B3hY5xzAkF8r9QL+qCLKqMC+ZIGegvwy4jiqUQEREBERBepKYyPaxurjb+vlqu+7yVmOipaKM2aGMxcLMa3A0fwgn94Lm24e7pxCaQZagHI4db+J+HipyBikL+LuWmWVs+A08kFyioGxMDWiwCuYbK/FGbZkLbUm501THjY9jAb2Lrm9ssrcLoIzVRMeB3lsII1UcZvFGIpsxdgfh62vh0Uj3h7N66KGR75I3sBBOFxvh52IHNQneijjgpCA0Ynua0G2f2j8LeaCCIvEQTvsa3qFDtFpffu5mGJ1uZIcw5/5gB+8V3/eDakVTQTGM3w4SQfpNIe05jyOfivkiKUtcHNNiCCDyIzBXddyt5RJgdILRVEbo5CCLNLsibE3GF415ILALueR8Le5ePYSLEA+oV2ro3wyuheQ1zTbPK/JwyzBGapMd+NvMfgg8mphUUclJJobvjzvZ9hdoy42BHUdVxWuonRSOY8WLT69R0XY3S2fbnpmNfzWk3s3ebVNLmgNmbnyxDn4fAoOXor1VSujcWvGFw4frUKygIiICIrkMd8zoNfyHVB1rsL2QzvWyPsHGQFvPJpI8Ln4ruO2tuQ0jMUjrF18IAu5x42H55LjvY3saSaWKUMcIY/aLrWu5v0R62U/3/3emkcJ4mmQNZhLBm7Um7Rx10GeSDfbD3rgqiWsLmvAvheLEjmLEghc97U44JGVdMBaQ4Jh98NaQR0IuL8yVm7h7BqHzNnc10McZ+s0tc/KxADs8OevpfhJN/8AdFlZAXB4imjacEmgtb6Ljrh+CD5Iewg2ORVK3W1tnyskc2RhcftNF/MEajxWofER4c/1oUFCIs2l2PLIRZtr8Tcf1QYSk+6W6pncJJGnuxmB9v8A+vx0W+2H2c5NL2lxPF2TPJup81I6udkfzURuQPadyHLT3XQW31QjBtlnbnd2gGvBZDJM258FrIAHODzbC0+wACSTxdn7lur6EAhBcYHEjL9eZXSqzbLaGnijtikwNAaOgzc7kL38VCN26cvqQ4tAhh+cmkIs1oGYbc6k2GQ4XWkra+SrqZah7iGOee7ZmLMGTb9bW80Eq2xvRLOzA4AMOoA1tmL3OnmuM9pleDMyFukbcTrfafY28mgfxLoMszYmOc82a0FxueAFzbPVcU2lXOmlfK7V7ifDkPIWHkgxkREBTfs521ZzqdzhZ3tMv9r6zfMZ/unmoQrlPO5jmvabOaQQeRBuCg+ho9qRysbFVAva0WZK3KWMcBr7bOhWLVbLfFk52JpF2SNLsL28HDI+Y4FRvY+3RUQtkGujhf6LhqNdOI8VNNy61spdSTAlkmbObH82m5tf9alBHZI8YzcdMs+PuWvqw4tycQ9uhFyPHwKnW0+z+aMudEe8bwGQd5iwz8FCNtUb4yQ5mFw5tI8roNBUxxVN2TNDZG+I82Hl0Ua2lus9hvGcY5XF/cc1Kp9kOqgBGw96NA1pv5LQxbbdHIYp74mHDewJ8OKCMyRFpsQQeosqF0X5DC9pLn6cCALdLWVGztjUcjnBwyaQDnqeQGiCC0VC+V4ZG0uceAF1LWbn9yxr6i1vqxjMk835LfDeWmppDBBShugLsySScrkAqnbFO+S7jIRbgG5eZ5IN9uzvlPFH3VO9rWtF7WBt6gqR7E7W3NkENUwuJIHeNAbr00d5WXK6TaZbVCEmNzHcsiDbjlmpPsOijdWQMeWhveNJxEjK98je3C3mg6Hv92mx0LhBG0vqHNBAtfCDoSDqenquXVNfLNjfJJJjNy72+Y0PDyAUm7T2Rvr7/ScWMAIztketr58uKiO19sNpixmG5OtgLjgCbHn0QYlNFIZWl7MQFhwJtbU6LfObSYgyRgJdo0sAv4e1cjqr9NKywsdRfI29c1GtrxS1FWHwtwiMWDzex5kZZjzQS92ztmsbidC1ltTYDzzN/ercO+mzaYkMi7wgXHskg8uNlA952uDhjlDr2GBpOflkFItyOzs173tu2BrW4srOIxfRFtT43Qe1++k9YS2BrYItHOA9sjiBwCwtnU4ldgjDu6YfadZt5Hcr8uZU2n7F5g0R/Ko2x8SSQ53q1b7YG5VLSj52eNwaMmtOXjnqgidJT6ZHJSzY26L5yC4d3GONrE/dH4rPpqqjbLlGC0aDI58+SmcMoc0FuiDne9tS2Iili9iJli8DLG85+0frcPPwCjhkH6I/ALM3vlDKmV01m+0Tc5ZcOPJQfaO/ULL4Q5/w9Sgxu0bbIaxsLT7T83dGA5A+J+B5rniydo17ppXSP1cb+A0AHQCwWMgIiICIiDL2ftSSEkxutfUcD4hTjcPtFFPVMfPC1zRqWizhfiBoVzxZVJUWyNrdR+WaD6voe02glZibPY2vhcCHeA4E+a0O2N/e/aWNhZhPFxDnfkF89gZDCWfxAH35rJh2lUN+i8kcjZwy6nNB3bYW+UdLk6JgaeLbmQngOP4Lm2+27gq6iSohHdue7FgsLD36rE3e23if88C13A5lvvJspYHg8f15oOXmlkieTIwlxOdzr1ztdTSi2ayWNr8Bjdrk4g+5X9rbPfJ9GXD0wt+KwotlzNz76+edxcW6C6DE2vuq+STvRJ7QtqB9XT9WW8dUy4B7OJ1rEAi3ivTWNYPblFx0t/VY0u9MLfrOJ6D9XQaE7vSumMrnCL2gRY3LfDgs3akzaZpeZCXuyZiF/wB42ICo2hvobfNxuPV2dveojW1bpHF0jiXH3IJZsjaAqwDfDO3/ADWDhwIAJzWa7dpszsU3eOfoTiyy05WUBD7EOZfEON88vBSHZu/EzQBI3GOuqCY0mwY2Z4bnmbu/BXKzaEUY9uRrfG4C1cO97C2/dP8A3SPzCrdvJTyCz8Q6PFv6INZs2nhM5e+QOcfo3BtbnclTPZ0xjdijdgda2JuEEjlkc1oYfkbswIz+vRZ7dpQNGT2gfrkgzRtovcWve7ECQbnl4q46awyz8/yWjm3ipm3IIJ6fq601bvuRk2zfFpd+igl7azAbnCBxuVu6TttpaWHBIHSOaTgEdvaHUk5Z8VxOu2yZCS6QuP3bei1c0gJvY/BBKt9N7JdpTmV9mNOTWAt9lo0Goueqh8xzyN1ckqcrDzzusdAREQEREBERAREQVxnO2Xnos4bIk4YDys9h9LFa5EG1i2bUcA7wDgD8VsaSetZk03tq0vYT5i/4KMoglr9uVuhid5NP4KxJtOrd/dP9HBRwTOGjj6lDM77R9Sg3joKo5/Jz4kH81QNmVOvdBn8IWm708z6qkuug3v7Pn4zRgdZGq26hf/jwE8sbP/xaVEG7bQ1GrQx3LCWH4K6NnVnFhZ1Ja0e9R9VOkJ1JPig3/wCyavXEB/4jR+KodsypOsjPOVn4laFEG6NIQfnKpjfuuMn8t7Kh9GzX5VGfJ4/BahEG2dSwDI1Fz0a4j1tdWXU8f/aB/C8/gFr0QZwjhH0pXO+6z/5EK1UmK3zYffiXWHoB+axkQEREBERAREQEREBERAREQEREG1pN1KuWMSRUs8rD9aON0jfAlgIB6HNY1TsaeP8AtIJWfeY5vxCs01Y+M3je5h5tcWn1C2sW+9e36NfVgchPLb0xINKWpZSZvaZtIf8AXpnfeId/MCqv9520OM7Hfegp3fzRFBFkUnPaPW/ag/8ASUf/ACV6O0mtGjoB4UlH/wAlBGLL1rCdBfwUo/3n7Q4Ttb92Gnb/ACxhUSdpm0zl8unH3XYf5QEGnptg1En9nTzP+7G93wC2cHZ3tF+lBUjq6J7B6vACx5t9K9+Tq6qcORnlI/mWrnrHvN3vc8/5nE/FBIj2c1bf7U00H/e1VMz3d5i9yHdCBh+e2rRt6R9/Of8A24sP+pRdEG42tS0cbbQTzVD/ALRiEMY8AXvc/wBGrToiAiIgIiICIiAiIgIiICIiAiIgIiICIiAiIgIiICIiAiIgIiICIiAiIgIiICIiAiI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028" name="AutoShape 4" descr="data:image/jpeg;base64,/9j/4AAQSkZJRgABAQAAAQABAAD/2wCEAAkGBhQSERUUExIVFBUVFhoYFxgYGBgYFxgYGBcXFxgXGB0YHCYeGBkjGhoYHy8gJCcpLCwsFx4xNTAqNSYrLCkBCQoKDQwNGQ4OGTUkHiIxNDQ0KTE1NSwpNS40LywvNTQpKTQ0NTY1KSwsLCwsKjEzKy4xLCksNi8pNTA2LDQpNv/AABEIAOEA4QMBIgACEQEDEQH/xAAcAAEAAQUBAQAAAAAAAAAAAAAABgIDBAUHAQj/xABMEAABAwIDBQUDCQUFBAsBAAABAAIDBBESITEFBkFRYQcTcYGRIqGxFCMyQlJywdHwFYKSsuEzQ1NiohYXJNM0RFRzg5OUo9Li8Qj/xAAXAQEBAQEAAAAAAAAAAAAAAAAAAwIB/8QAHREBAAEFAAMAAAAAAAAAAAAAAAIBERJRUjFBof/aAAwDAQACEQMRAD8A4aiIgIiICIiAiIgIiIMxlE0tB7xoJ4Gwtkdc+nwXnyIf4jPXx/p6rERZtXaucOWX8hAfhc8DIG/DO2XvXgoxl843O/gMgR8beSxUS1dmcOWUyjFyC9uQvr10VR2dlfG23jxw4rfgsNEtXZSUPcfrMFALE94zpn4fmqGUd7+20WJGZ1tyWMiWrsyhyrmjwuIuDbiNCqERaTr5EREcEREBERAREQEREBERAREQEREBERAREQEREBERAREQEREBERAREQEREBERAREQEREBERAREQERe2QeIvbIg8REQEREBERARF61pOiDxFXYDXPwVTXE/RAHh/VBQGHkve6PJeF5PFeIKjEeSpLSOC9uqmP4ILaK7YaFed3fQ+qC2i9IsvEBERAREQERVNCDwNRVk3VIA5oPCV4qgbKqOEm9uCD2GK9+AGp/XFUXXpk0tw+KqdFliBy94KD2KUDVt1aNuCuNA5H1VyJoabuF7cCbIMdCFVgVcMRJACCyivTG5yAHDJC4WAAF+fNBQ1nE/wBSvXyXFtBy/PmvSL63XuBBbay6uCFwOXxCqa0gZDVeNiuczbqUFssN9FTZZ0NHiyDr+AP5K4zY7wC9wyaL2uMXpy6oMDBbUa6KmyvvYXC9tFRE7Cefw80FMgzVJWROMbssybZDmrT24Tbkg8GeSoIXoXo9yChFU5tlSgIiICrIVCuMHNB5ZGi3RFsaLdyeXNsZtzOSDX4Rz9yrjkw6HX3qSw7hSkDE5o8LlbCLs+b9aQ+QQQ1zxfNoPhksyjrWNaQYw640Of68lLmbmwDLFfovHbkx3yKCFVEIv7GhzseHTqsYjmpzLuUz7dh1Kvt3Qhjtiu66CAhvIG6yqKB2IHASNNOeqnsFLTMscLdbcLrIbVxghsbAXEgacScrWzceiCBx7vyOOTDbwV9m7Mp0jdl0uu4bE2TDCcVU0yTWyhaLtjHKQjIv5gaaZqT/ALYeC4R0eFgvqw+1YdAAg+anbqTEGw0Avksd+wJ2/UOa+ga6GnqSWlppZnaGx7txPAjVt+ahu2A+jfgqG25HJzSObXfnmg5b+zJR9Q+gVD6GRx9oOB8CuiDabHH2A13xVyPazMg5uqDmztmSN+i13kCFk0kMsTg4h33eY6/kuj1FY1rQ/uyWnRwFx/RWIdswPvYA24EIOcbRhe92LCWjwsFjRR4CC5pPPL4Lqwkjd9QegVvAzR0YA8MkHKWTYHXbmeqWa462JOYtl5LqUu71PI3ONviMlH67cBhPzUhaeRzHqghbmgn2VS08FuqvYslNiEjG3I9l98jzHjZaZoJ4IKQeB9eSoIV6aK2uXRWSg8REQXY4bi+arp4HSEMY0uJOQ43V6gqiwcLE5308FJN2HM7/ABBoBdzzt4WQbLd3dJkNnS2fLy1DfzPVSaO3BWQxjTiJa08ybFYFZvLBGfpgnkOKDLra149mNl/8x08lrBsWpmN3yEC+jb+9STcphrpwxowttic7k0fib281u+0vfqj2dTOpqbA+qIwWFiY7iznvI+tbIDW56IIJDshrNS4+Z96zKPZ8brySzR00DcjK92Ztq2Ng9qR3gub1+8k0uReWt5Ny9TqVrpZ3OticTYWFzew5DkEHU6zf3ZdL/wBFgmrZR/eTnu4x1DbYj4Wb4qD7V32qKiTG4tGfsta2zW+A4+d1oEQbWHbZdLimLi3O+HI6ZW4a2Up2Nv7HHUQPZEQIW5YrG7ss/HXPqoCsmgpHSPDWC5KDucfbBJMe6poY43PyDrG4HF3Uq5JX7QAxCvfflYW960G6fZxM3DIbgqQ7VpZKdpc4EgDlmfBBGY+22tpnllQ1k2EkEOaAcuoVW3e2KmrWtY6nMLWgng4FxsOGYyuub7yVpmmdIRhuSLHXKwWpQSat3lbHI75OCQCQCdCOY42WpqtvzyfSldbkMh7lr0QbfY29lVSvD4ZnDm0+2x3RzXXafRdN2N2pbOqmhlfSimlP9/A32L8y36TR09ryXG0Qd02rsfuWiaN7Z6Z/0J4yC3wdY+y79dFgUTjI/A0XJF7cxx9NVzHYe9VRSYhFIQyQWfGc43jq08eozWRsnfSennjmaQTG8OA4ZHNp6EXB8UHUH0JZk5pZ0OStSQDQX/QXSdp0cO19nsnpnWc5mOJwtcG2cb/MFpHAhfP+0946iJ2bbZ2PO4NjdBv95KQvpnNdckWIIF9DqoXAyKIZkuPQD11Wc7fWow3wgD7VslpJ6jvHOebXPkgbRlEhxDwWA5qzgbWOX6zVqVgzIQYiIiDLEN2jMfirlM52INY4g8M7fBVbOoXTktbYEC5JNgAFZkp3MOfPI8DbiEHtVM8OILnEjqVkbCo3Sy2AuBqsukGCneZIw8PIsT9IXBFx5qW9nW7rpI3PaM7XKDYv3hdsvZ0hhOCoqXYGO+syNoNy3kb3z52XJHvJJJJJJuSdSTxKkO/O0jJUYOEIwDx1cfh6KOICIiAiIglfZxuX+0qp0ZJDIozI8jUgEANHUk+5df2R2e09GO8bDbNoJcSTcutlfxXO+wredlJtHBKbMqWd0HcA/EHMv0JBb4uC77vxtCGmoKiWUhrQzI2zxnJgFuOOyDPipg1oAFslYqKdrgWuAIKhG4XaJHVMbHI6z7ezfK/DjmpvLLwB9xQcZ7UezYA9/A2w+sAuOSMsSDwNl9iPpg8FrrEHgvn3tf3L+STiVjbRyZG2mLh6j4IOdoiICIiAiIg6f2K9ofyKWSnlJMMoLmD7MoHDkHNFj1a1bTfHZsVQ6Z7MmPc5wy0xZ/iVx6OQtII1BuF3XdfZnf7BfUH6Te882tNvz9EHONoVcEVMYYjjJtmfHVYW7sNOS/vrZDInLyC05l9p3j+K9cxp4kFBdkILzbJtzbw4K05uuattYtts7d+aYYmMOEDU5XQaPCikv+yVT/he9q8QYeyZjCC4txMkBZcHMLFrm2OR/XmpXu/saZ8cWEtEbCXNxNFyXgE35jJZG0NxLtJ7y78zcZX6W0QQ81jywMJyGgNvFd97BWtNLKcrhzR5ZlcC2ns90Vg4efhlbxBXZv8A+cq+4qo+QjcP9YPxCDiu3j/xU99e+k/ncsBbXeqDBXVTD9WolHpI4LVICIiAvV4qi3IHLPrn58kBjyCCCQQbgjUEaELpO2e2CSvo4qSeFuMPY58t8n4NLttZp0vmQbcNFzYuyGQy9/iqUG5qNqujl72MgPOeQ9lovYBt9b2vfquwdnHal8paIaghkgNg4ZBw4ea4YZA7CDcWFr6+GWSne6Ww42xY8XeFzsVxkAGggC2t8z+gg+hmyE9VoO0HYLaqikYRna7TyIzBHJafdLfplzTyuGJmhPEHQeP9Fut5d5oWU77uBu05IPleRhBIOoNj5I9hBsdQr1fOHyvcBYOcSByBKx0BFXI8G1mhuQGV8yNTnzVNkHiIiAvpPsssd23A6YKn4yFfNi+jd1v+G3VBORkikP8A50jw3/SQUHAmjBLm3Frl1OitsF3dfxW83c3dfUPvazG3Bd+XNThu58GEDCfHQ+Pig55XbFkgLO8GT8xbQ6Xsul7Na0wswmzcIsBwy0UQ3p2e+J7A4vey92G+QzFwRz0Us2VVuc1t2BosLW/JBlWb/iH1avFzv/aGP7Dvd+aIJnufUY6KE2GTS3+FxH4LbyNsFDuzYzSRPZDG6Tu5Gk4RoJBbO2erDn18F0zaO7ssEbXyttfLKxseANtEEN2pu3HPiLhna1+R5/BOxxxotrGB5ylYWg8Dxb72gea3MjStfOwtkZK0gPY4FrraEODh5XAQQrtd2d3O2KsWye8SDr3jQ8+8n0UOXW+3akbP8lr4x7MsQY7oRci/UHG3yC5IgIiICIiAiIgLrnZXuFNUwFwMkQxe04gYb8AA7Mm1iSLarne6WxjVVkMI+u9oPhcar6+oqQMYI2izWC3Ik8/XNBwbfDsmqKK00c4kaXWLjkQ5x+seR56LmG1KqYyObK51wSC0k5EdF9iVeyxKySKT2o5GlpHiLXz0IyXytv1u6+CeR4a/B3hY5xzAkF8r9QL+qCLKqMC+ZIGegvwy4jiqUQEREBERBepKYyPaxurjb+vlqu+7yVmOipaKM2aGMxcLMa3A0fwgn94Lm24e7pxCaQZagHI4db+J+HipyBikL+LuWmWVs+A08kFyioGxMDWiwCuYbK/FGbZkLbUm501THjY9jAb2Lrm9ssrcLoIzVRMeB3lsII1UcZvFGIpsxdgfh62vh0Uj3h7N66KGR75I3sBBOFxvh52IHNQneijjgpCA0Ynua0G2f2j8LeaCCIvEQTvsa3qFDtFpffu5mGJ1uZIcw5/5gB+8V3/eDakVTQTGM3w4SQfpNIe05jyOfivkiKUtcHNNiCCDyIzBXddyt5RJgdILRVEbo5CCLNLsibE3GF415ILALueR8Le5ePYSLEA+oV2ro3wyuheQ1zTbPK/JwyzBGapMd+NvMfgg8mphUUclJJobvjzvZ9hdoy42BHUdVxWuonRSOY8WLT69R0XY3S2fbnpmNfzWk3s3ebVNLmgNmbnyxDn4fAoOXor1VSujcWvGFw4frUKygIiICIrkMd8zoNfyHVB1rsL2QzvWyPsHGQFvPJpI8Ln4ruO2tuQ0jMUjrF18IAu5x42H55LjvY3saSaWKUMcIY/aLrWu5v0R62U/3/3emkcJ4mmQNZhLBm7Um7Rx10GeSDfbD3rgqiWsLmvAvheLEjmLEghc97U44JGVdMBaQ4Jh98NaQR0IuL8yVm7h7BqHzNnc10McZ+s0tc/KxADs8OevpfhJN/8AdFlZAXB4imjacEmgtb6Ljrh+CD5Iewg2ORVK3W1tnyskc2RhcftNF/MEajxWofER4c/1oUFCIs2l2PLIRZtr8Tcf1QYSk+6W6pncJJGnuxmB9v8A+vx0W+2H2c5NL2lxPF2TPJup81I6udkfzURuQPadyHLT3XQW31QjBtlnbnd2gGvBZDJM258FrIAHODzbC0+wACSTxdn7lur6EAhBcYHEjL9eZXSqzbLaGnijtikwNAaOgzc7kL38VCN26cvqQ4tAhh+cmkIs1oGYbc6k2GQ4XWkra+SrqZah7iGOee7ZmLMGTb9bW80Eq2xvRLOzA4AMOoA1tmL3OnmuM9pleDMyFukbcTrfafY28mgfxLoMszYmOc82a0FxueAFzbPVcU2lXOmlfK7V7ifDkPIWHkgxkREBTfs521ZzqdzhZ3tMv9r6zfMZ/unmoQrlPO5jmvabOaQQeRBuCg+ho9qRysbFVAva0WZK3KWMcBr7bOhWLVbLfFk52JpF2SNLsL28HDI+Y4FRvY+3RUQtkGujhf6LhqNdOI8VNNy61spdSTAlkmbObH82m5tf9alBHZI8YzcdMs+PuWvqw4tycQ9uhFyPHwKnW0+z+aMudEe8bwGQd5iwz8FCNtUb4yQ5mFw5tI8roNBUxxVN2TNDZG+I82Hl0Ua2lus9hvGcY5XF/cc1Kp9kOqgBGw96NA1pv5LQxbbdHIYp74mHDewJ8OKCMyRFpsQQeosqF0X5DC9pLn6cCALdLWVGztjUcjnBwyaQDnqeQGiCC0VC+V4ZG0uceAF1LWbn9yxr6i1vqxjMk835LfDeWmppDBBShugLsySScrkAqnbFO+S7jIRbgG5eZ5IN9uzvlPFH3VO9rWtF7WBt6gqR7E7W3NkENUwuJIHeNAbr00d5WXK6TaZbVCEmNzHcsiDbjlmpPsOijdWQMeWhveNJxEjK98je3C3mg6Hv92mx0LhBG0vqHNBAtfCDoSDqenquXVNfLNjfJJJjNy72+Y0PDyAUm7T2Rvr7/ScWMAIztketr58uKiO19sNpixmG5OtgLjgCbHn0QYlNFIZWl7MQFhwJtbU6LfObSYgyRgJdo0sAv4e1cjqr9NKywsdRfI29c1GtrxS1FWHwtwiMWDzex5kZZjzQS92ztmsbidC1ltTYDzzN/ercO+mzaYkMi7wgXHskg8uNlA952uDhjlDr2GBpOflkFItyOzs173tu2BrW4srOIxfRFtT43Qe1++k9YS2BrYItHOA9sjiBwCwtnU4ldgjDu6YfadZt5Hcr8uZU2n7F5g0R/Ko2x8SSQ53q1b7YG5VLSj52eNwaMmtOXjnqgidJT6ZHJSzY26L5yC4d3GONrE/dH4rPpqqjbLlGC0aDI58+SmcMoc0FuiDne9tS2Iili9iJli8DLG85+0frcPPwCjhkH6I/ALM3vlDKmV01m+0Tc5ZcOPJQfaO/ULL4Q5/w9Sgxu0bbIaxsLT7T83dGA5A+J+B5rniydo17ppXSP1cb+A0AHQCwWMgIiICIiDL2ftSSEkxutfUcD4hTjcPtFFPVMfPC1zRqWizhfiBoVzxZVJUWyNrdR+WaD6voe02glZibPY2vhcCHeA4E+a0O2N/e/aWNhZhPFxDnfkF89gZDCWfxAH35rJh2lUN+i8kcjZwy6nNB3bYW+UdLk6JgaeLbmQngOP4Lm2+27gq6iSohHdue7FgsLD36rE3e23if88C13A5lvvJspYHg8f15oOXmlkieTIwlxOdzr1ztdTSi2ayWNr8Bjdrk4g+5X9rbPfJ9GXD0wt+KwotlzNz76+edxcW6C6DE2vuq+STvRJ7QtqB9XT9WW8dUy4B7OJ1rEAi3ivTWNYPblFx0t/VY0u9MLfrOJ6D9XQaE7vSumMrnCL2gRY3LfDgs3akzaZpeZCXuyZiF/wB42ICo2hvobfNxuPV2dveojW1bpHF0jiXH3IJZsjaAqwDfDO3/ADWDhwIAJzWa7dpszsU3eOfoTiyy05WUBD7EOZfEON88vBSHZu/EzQBI3GOuqCY0mwY2Z4bnmbu/BXKzaEUY9uRrfG4C1cO97C2/dP8A3SPzCrdvJTyCz8Q6PFv6INZs2nhM5e+QOcfo3BtbnclTPZ0xjdijdgda2JuEEjlkc1oYfkbswIz+vRZ7dpQNGT2gfrkgzRtovcWve7ECQbnl4q46awyz8/yWjm3ipm3IIJ6fq601bvuRk2zfFpd+igl7azAbnCBxuVu6TttpaWHBIHSOaTgEdvaHUk5Z8VxOu2yZCS6QuP3bei1c0gJvY/BBKt9N7JdpTmV9mNOTWAt9lo0Goueqh8xzyN1ckqcrDzzusdAREQEREBERAREQVxnO2Xnos4bIk4YDys9h9LFa5EG1i2bUcA7wDgD8VsaSetZk03tq0vYT5i/4KMoglr9uVuhid5NP4KxJtOrd/dP9HBRwTOGjj6lDM77R9Sg3joKo5/Jz4kH81QNmVOvdBn8IWm708z6qkuug3v7Pn4zRgdZGq26hf/jwE8sbP/xaVEG7bQ1GrQx3LCWH4K6NnVnFhZ1Ja0e9R9VOkJ1JPig3/wCyavXEB/4jR+KodsypOsjPOVn4laFEG6NIQfnKpjfuuMn8t7Kh9GzX5VGfJ4/BahEG2dSwDI1Fz0a4j1tdWXU8f/aB/C8/gFr0QZwjhH0pXO+6z/5EK1UmK3zYffiXWHoB+axkQEREBERAREQEREBERAREQEREG1pN1KuWMSRUs8rD9aON0jfAlgIB6HNY1TsaeP8AtIJWfeY5vxCs01Y+M3je5h5tcWn1C2sW+9e36NfVgchPLb0xINKWpZSZvaZtIf8AXpnfeId/MCqv9520OM7Hfegp3fzRFBFkUnPaPW/ag/8ASUf/ACV6O0mtGjoB4UlH/wAlBGLL1rCdBfwUo/3n7Q4Ttb92Gnb/ACxhUSdpm0zl8unH3XYf5QEGnptg1En9nTzP+7G93wC2cHZ3tF+lBUjq6J7B6vACx5t9K9+Tq6qcORnlI/mWrnrHvN3vc8/5nE/FBIj2c1bf7U00H/e1VMz3d5i9yHdCBh+e2rRt6R9/Of8A24sP+pRdEG42tS0cbbQTzVD/ALRiEMY8AXvc/wBGrToiAiIgIiICIiAiIgIiICIiAiIgIiICIiAiIgIiICIiAiIgIiICIiAiIgIiICIiAiI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1030" name="Picture 6" descr="http://images.radiopaedia.org/images/317138/f151e76e7c76e1b1b1530c17d0f873_big_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3962400" cy="3962400"/>
          </a:xfrm>
          <a:prstGeom prst="rect">
            <a:avLst/>
          </a:prstGeom>
          <a:noFill/>
        </p:spPr>
      </p:pic>
      <p:pic>
        <p:nvPicPr>
          <p:cNvPr id="1032" name="Picture 8" descr="http://images.radiopaedia.org/images/317485/6b5ab37359dd918fc21c5efe998698_big_gall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5350" y="1447800"/>
            <a:ext cx="3962400" cy="3962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1_OFFICE THEME" val="ZIoXCg4o"/>
  <p:tag name="ARTICULATE_SLIDE_COUNT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B416F7EC17E45B6522541631F23EF" ma:contentTypeVersion="20" ma:contentTypeDescription="Create a new document." ma:contentTypeScope="" ma:versionID="317636467b7736e9f25bbb108a8ef47f">
  <xsd:schema xmlns:xsd="http://www.w3.org/2001/XMLSchema" xmlns:xs="http://www.w3.org/2001/XMLSchema" xmlns:p="http://schemas.microsoft.com/office/2006/metadata/properties" xmlns:ns1="http://schemas.microsoft.com/sharepoint/v3" xmlns:ns2="ca77dd46-8a7a-4857-95e0-0a2df6acd40a" xmlns:ns3="3ddda3b3-a9d2-43eb-818d-e6c9673bc0c5" targetNamespace="http://schemas.microsoft.com/office/2006/metadata/properties" ma:root="true" ma:fieldsID="def752f21e3a5cc7f1c76b9ed54e785c" ns1:_="" ns2:_="" ns3:_="">
    <xsd:import namespace="http://schemas.microsoft.com/sharepoint/v3"/>
    <xsd:import namespace="ca77dd46-8a7a-4857-95e0-0a2df6acd40a"/>
    <xsd:import namespace="3ddda3b3-a9d2-43eb-818d-e6c9673bc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7dd46-8a7a-4857-95e0-0a2df6acd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da3b3-a9d2-43eb-818d-e6c9673bc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c6fa85-2b7f-4ac5-9633-ef8dbf837b2f}" ma:internalName="TaxCatchAll" ma:showField="CatchAllData" ma:web="3ddda3b3-a9d2-43eb-818d-e6c9673bc0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7dd46-8a7a-4857-95e0-0a2df6acd40a">
      <Terms xmlns="http://schemas.microsoft.com/office/infopath/2007/PartnerControls"/>
    </lcf76f155ced4ddcb4097134ff3c332f>
    <TaxCatchAll xmlns="3ddda3b3-a9d2-43eb-818d-e6c9673bc0c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354048-FA4E-4353-9A5A-62ADFBB4FD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77dd46-8a7a-4857-95e0-0a2df6acd40a"/>
    <ds:schemaRef ds:uri="3ddda3b3-a9d2-43eb-818d-e6c9673bc0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F73619-B5AE-49A8-8456-36EBB5C523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8460AC-81E4-47BA-B667-0A38903D3732}">
  <ds:schemaRefs>
    <ds:schemaRef ds:uri="http://schemas.microsoft.com/office/2006/metadata/properties"/>
    <ds:schemaRef ds:uri="http://schemas.microsoft.com/office/infopath/2007/PartnerControls"/>
    <ds:schemaRef ds:uri="ca77dd46-8a7a-4857-95e0-0a2df6acd40a"/>
    <ds:schemaRef ds:uri="3ddda3b3-a9d2-43eb-818d-e6c9673bc0c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1350</Words>
  <Application>Microsoft Office PowerPoint</Application>
  <PresentationFormat>On-screen Show (4:3)</PresentationFormat>
  <Paragraphs>226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1_Office Theme</vt:lpstr>
      <vt:lpstr>Thymic Neoplasm</vt:lpstr>
      <vt:lpstr>Case #1</vt:lpstr>
      <vt:lpstr>The diagnosis “benign thymoma” does not exist and was a misconception, possibly due to sometimes very slow growth.  All thymomas have the possibility of spread, most often local or local-regional.</vt:lpstr>
      <vt:lpstr>PowerPoint Presentation</vt:lpstr>
      <vt:lpstr>Histologic Classification</vt:lpstr>
      <vt:lpstr>Case #1</vt:lpstr>
      <vt:lpstr>Question #1</vt:lpstr>
      <vt:lpstr>Case #1</vt:lpstr>
      <vt:lpstr>Case #1</vt:lpstr>
      <vt:lpstr>Case #1</vt:lpstr>
      <vt:lpstr>Staging</vt:lpstr>
      <vt:lpstr>Masaoka Staging System (for historical use only!!!)</vt:lpstr>
      <vt:lpstr>Survival by Masaoka</vt:lpstr>
      <vt:lpstr>T Descriptor 9th Edition Thymic Epithelial Neoplasms(Thymoma and Thymic CA)</vt:lpstr>
      <vt:lpstr>Nodal and Metastasis Descriptors 9th Edition Thymic Epithelial Neoplasms(Thymoma and Thymic CA)</vt:lpstr>
      <vt:lpstr>9th edition TNM Staging Thymic Epithelial Neoplasms</vt:lpstr>
      <vt:lpstr>PowerPoint Presentation</vt:lpstr>
      <vt:lpstr>Case #1</vt:lpstr>
      <vt:lpstr>Question #2</vt:lpstr>
      <vt:lpstr>Case #1</vt:lpstr>
      <vt:lpstr>PowerPoint Presentation</vt:lpstr>
      <vt:lpstr>What is the stage?</vt:lpstr>
      <vt:lpstr>Treatment of Recurrence</vt:lpstr>
      <vt:lpstr>Case #2</vt:lpstr>
      <vt:lpstr>PowerPoint Presentation</vt:lpstr>
      <vt:lpstr>PowerPoint Presentation</vt:lpstr>
      <vt:lpstr>What is the facial flushing/discoloration?</vt:lpstr>
      <vt:lpstr>Case #2</vt:lpstr>
      <vt:lpstr>Case #2</vt:lpstr>
      <vt:lpstr>Role of Partial Resection</vt:lpstr>
      <vt:lpstr>Role of Partial Resection</vt:lpstr>
      <vt:lpstr>Learning  Points</vt:lpstr>
      <vt:lpstr>Learning points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Thymic Tumors</dc:title>
  <dc:creator>smazzoni</dc:creator>
  <cp:lastModifiedBy>Puthenmadom, Melisa</cp:lastModifiedBy>
  <cp:revision>14</cp:revision>
  <dcterms:created xsi:type="dcterms:W3CDTF">2014-02-18T02:33:40Z</dcterms:created>
  <dcterms:modified xsi:type="dcterms:W3CDTF">2025-04-09T15:13:35Z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0x010100C2BB416F7EC17E45B6522541631F23EF</vt:lpwstr>
  </property>
  <property fmtid="{D5CDD505-2E9C-101B-9397-08002B2CF9AE}" pid="3" name="ArticulateGUID">
    <vt:lpwstr>F3F76725-5D9E-4C27-A67B-892993677492</vt:lpwstr>
  </property>
  <property fmtid="{D5CDD505-2E9C-101B-9397-08002B2CF9AE}" pid="4" name="ArticulatePath">
    <vt:lpwstr>TS26_Thymic_Tumors-Machauley_SCHIPPER</vt:lpwstr>
  </property>
</Properties>
</file>