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31"/>
  </p:notesMasterIdLst>
  <p:sldIdLst>
    <p:sldId id="257" r:id="rId5"/>
    <p:sldId id="258" r:id="rId6"/>
    <p:sldId id="272" r:id="rId7"/>
    <p:sldId id="267" r:id="rId8"/>
    <p:sldId id="277" r:id="rId9"/>
    <p:sldId id="268" r:id="rId10"/>
    <p:sldId id="278" r:id="rId11"/>
    <p:sldId id="279" r:id="rId12"/>
    <p:sldId id="1219" r:id="rId13"/>
    <p:sldId id="280" r:id="rId14"/>
    <p:sldId id="305" r:id="rId15"/>
    <p:sldId id="309" r:id="rId16"/>
    <p:sldId id="302" r:id="rId17"/>
    <p:sldId id="308" r:id="rId18"/>
    <p:sldId id="304" r:id="rId19"/>
    <p:sldId id="307" r:id="rId20"/>
    <p:sldId id="306" r:id="rId21"/>
    <p:sldId id="281" r:id="rId22"/>
    <p:sldId id="282" r:id="rId23"/>
    <p:sldId id="271" r:id="rId24"/>
    <p:sldId id="301" r:id="rId25"/>
    <p:sldId id="275" r:id="rId26"/>
    <p:sldId id="274" r:id="rId27"/>
    <p:sldId id="273" r:id="rId28"/>
    <p:sldId id="276" r:id="rId29"/>
    <p:sldId id="12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CF417-ED2A-CED9-3F74-F6F11E032A3C}" v="2" dt="2025-03-16T18:40:36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04" autoAdjust="0"/>
    <p:restoredTop sz="81706" autoAdjust="0"/>
  </p:normalViewPr>
  <p:slideViewPr>
    <p:cSldViewPr snapToGrid="0">
      <p:cViewPr varScale="1">
        <p:scale>
          <a:sx n="122" d="100"/>
          <a:sy n="12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2e4ed0ccf3186c4f50b44c9e43643315c8a79c59e5b37dbe589d9b6697632f65::" providerId="AD" clId="Web-{93ECF417-ED2A-CED9-3F74-F6F11E032A3C}"/>
    <pc:docChg chg="modSld">
      <pc:chgData name="Guest User" userId="S::urn:spo:anon#2e4ed0ccf3186c4f50b44c9e43643315c8a79c59e5b37dbe589d9b6697632f65::" providerId="AD" clId="Web-{93ECF417-ED2A-CED9-3F74-F6F11E032A3C}" dt="2025-03-16T18:40:36.738" v="1" actId="1076"/>
      <pc:docMkLst>
        <pc:docMk/>
      </pc:docMkLst>
      <pc:sldChg chg="modSp">
        <pc:chgData name="Guest User" userId="S::urn:spo:anon#2e4ed0ccf3186c4f50b44c9e43643315c8a79c59e5b37dbe589d9b6697632f65::" providerId="AD" clId="Web-{93ECF417-ED2A-CED9-3F74-F6F11E032A3C}" dt="2025-03-16T18:40:36.738" v="1" actId="1076"/>
        <pc:sldMkLst>
          <pc:docMk/>
          <pc:sldMk cId="2338549010" sldId="1220"/>
        </pc:sldMkLst>
        <pc:picChg chg="mod">
          <ac:chgData name="Guest User" userId="S::urn:spo:anon#2e4ed0ccf3186c4f50b44c9e43643315c8a79c59e5b37dbe589d9b6697632f65::" providerId="AD" clId="Web-{93ECF417-ED2A-CED9-3F74-F6F11E032A3C}" dt="2025-03-16T18:40:36.738" v="1" actId="1076"/>
          <ac:picMkLst>
            <pc:docMk/>
            <pc:sldMk cId="2338549010" sldId="1220"/>
            <ac:picMk id="5" creationId="{B014768C-802D-CF4F-9B97-566962C856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3/16/2025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4F447F-C48B-064B-9AE2-57B60E7CE551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88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7E2BCA-E47A-4C4D-876D-3750B04DBB96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29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z="3200" dirty="0"/>
              <a:t>Case Presentation:</a:t>
            </a:r>
            <a:br>
              <a:rPr lang="en-US" sz="3200" dirty="0"/>
            </a:br>
            <a:r>
              <a:rPr lang="en-US" sz="3200" dirty="0"/>
              <a:t>Post operative management</a:t>
            </a:r>
            <a:br>
              <a:rPr lang="en-US" sz="3200" dirty="0"/>
            </a:br>
            <a:r>
              <a:rPr lang="en-US" sz="3200" dirty="0"/>
              <a:t>VATS Right Upper Lobectomy</a:t>
            </a:r>
            <a:endParaRPr lang="x-none" altLang="x-none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095500" y="471705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</a:t>
            </a:r>
            <a:r>
              <a:rPr lang="en-US" dirty="0" err="1"/>
              <a:t>Powerpoint</a:t>
            </a:r>
            <a:r>
              <a:rPr lang="en-US" dirty="0"/>
              <a:t> by: Junaid Haroon, MD, </a:t>
            </a:r>
            <a:r>
              <a:rPr lang="en-US" dirty="0" err="1"/>
              <a:t>Dr</a:t>
            </a:r>
            <a:r>
              <a:rPr lang="en-US" dirty="0"/>
              <a:t> Rosemary Kelly, Chair, </a:t>
            </a:r>
          </a:p>
          <a:p>
            <a:pPr algn="ctr"/>
            <a:r>
              <a:rPr lang="en-US" dirty="0"/>
              <a:t>University of Minnesota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7D720-1BE3-0B4C-AE43-FC2496E79E46}"/>
              </a:ext>
            </a:extLst>
          </p:cNvPr>
          <p:cNvSpPr txBox="1"/>
          <p:nvPr/>
        </p:nvSpPr>
        <p:spPr>
          <a:xfrm>
            <a:off x="3912646" y="3835585"/>
            <a:ext cx="4366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Updated by:  Brian </a:t>
            </a:r>
            <a:r>
              <a:rPr lang="en-US" sz="2400" dirty="0" err="1"/>
              <a:t>Mitzman</a:t>
            </a:r>
            <a:r>
              <a:rPr lang="en-US" sz="2400" dirty="0"/>
              <a:t>, MD</a:t>
            </a:r>
          </a:p>
          <a:p>
            <a:pPr algn="ctr"/>
            <a:r>
              <a:rPr lang="en-US" sz="2400" dirty="0"/>
              <a:t>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265244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2E637D-2105-434A-ACCC-FE7F6C95E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100" y="304800"/>
            <a:ext cx="9067800" cy="745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214" y="304800"/>
            <a:ext cx="19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CT Chest </a:t>
            </a:r>
          </a:p>
        </p:txBody>
      </p:sp>
    </p:spTree>
    <p:extLst>
      <p:ext uri="{BB962C8B-B14F-4D97-AF65-F5344CB8AC3E}">
        <p14:creationId xmlns:p14="http://schemas.microsoft.com/office/powerpoint/2010/main" val="125869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1686"/>
            <a:ext cx="8763000" cy="642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5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4800"/>
            <a:ext cx="884064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6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8745196" cy="64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6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59" y="76200"/>
            <a:ext cx="8710742" cy="67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322C92-86D3-42A0-87B7-77E60874BBFD}"/>
              </a:ext>
            </a:extLst>
          </p:cNvPr>
          <p:cNvSpPr txBox="1"/>
          <p:nvPr/>
        </p:nvSpPr>
        <p:spPr>
          <a:xfrm>
            <a:off x="7086600" y="8382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Bronchus intermedius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052699-B8F4-4DE6-9EE8-7139D9401415}"/>
              </a:ext>
            </a:extLst>
          </p:cNvPr>
          <p:cNvCxnSpPr/>
          <p:nvPr/>
        </p:nvCxnSpPr>
        <p:spPr bwMode="auto">
          <a:xfrm flipH="1">
            <a:off x="5334000" y="1669198"/>
            <a:ext cx="2438400" cy="1988403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2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8382000" cy="643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13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924800" cy="660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9693E4-C849-44E6-AEC4-AAB87B960C63}"/>
              </a:ext>
            </a:extLst>
          </p:cNvPr>
          <p:cNvSpPr txBox="1"/>
          <p:nvPr/>
        </p:nvSpPr>
        <p:spPr>
          <a:xfrm>
            <a:off x="7315200" y="14478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Blind ending airway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91529D-027A-4F97-A9E4-95691E89FC40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0" y="2209801"/>
            <a:ext cx="2743200" cy="160318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8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63" y="381000"/>
            <a:ext cx="873663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2D4CD-B3E1-49A7-AEBA-A553B8CD912B}"/>
              </a:ext>
            </a:extLst>
          </p:cNvPr>
          <p:cNvSpPr txBox="1"/>
          <p:nvPr/>
        </p:nvSpPr>
        <p:spPr>
          <a:xfrm>
            <a:off x="7239001" y="990601"/>
            <a:ext cx="1753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Lower lobe bronchus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0571BC-51C9-4CDC-97CE-4B52C7308B35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4572001" y="1636932"/>
            <a:ext cx="3543546" cy="240166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0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572" y="1786759"/>
            <a:ext cx="1044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1) What is your differential after CT Chest?</a:t>
            </a:r>
          </a:p>
          <a:p>
            <a:endParaRPr lang="en-US" sz="3200" dirty="0"/>
          </a:p>
          <a:p>
            <a:r>
              <a:rPr lang="en-US" sz="3200" dirty="0"/>
              <a:t>2) What other things would you want to look for on the CT Chest that may not be shown?</a:t>
            </a:r>
          </a:p>
          <a:p>
            <a:endParaRPr lang="en-US" sz="3200" dirty="0"/>
          </a:p>
          <a:p>
            <a:r>
              <a:rPr lang="en-US" sz="3200" dirty="0"/>
              <a:t>3) Plan?</a:t>
            </a:r>
          </a:p>
        </p:txBody>
      </p:sp>
    </p:spTree>
    <p:extLst>
      <p:ext uri="{BB962C8B-B14F-4D97-AF65-F5344CB8AC3E}">
        <p14:creationId xmlns:p14="http://schemas.microsoft.com/office/powerpoint/2010/main" val="190468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12192000" cy="838200"/>
          </a:xfrm>
        </p:spPr>
        <p:txBody>
          <a:bodyPr/>
          <a:lstStyle/>
          <a:p>
            <a:r>
              <a:rPr lang="en-US" dirty="0"/>
              <a:t>Bronchoscopy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90" y="2961290"/>
            <a:ext cx="11785600" cy="4525963"/>
          </a:xfrm>
        </p:spPr>
        <p:txBody>
          <a:bodyPr/>
          <a:lstStyle/>
          <a:p>
            <a:r>
              <a:rPr lang="en-US" dirty="0"/>
              <a:t>What are the usual </a:t>
            </a:r>
            <a:r>
              <a:rPr lang="en-US" dirty="0" err="1"/>
              <a:t>bronchoscopic</a:t>
            </a:r>
            <a:r>
              <a:rPr lang="en-US" dirty="0"/>
              <a:t> findings for middle lobe torsion?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 you rule out torsion versus mucous plug?</a:t>
            </a:r>
          </a:p>
        </p:txBody>
      </p:sp>
    </p:spTree>
    <p:extLst>
      <p:ext uri="{BB962C8B-B14F-4D97-AF65-F5344CB8AC3E}">
        <p14:creationId xmlns:p14="http://schemas.microsoft.com/office/powerpoint/2010/main" val="72170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586" y="1006365"/>
            <a:ext cx="8610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dirty="0"/>
              <a:t>73 </a:t>
            </a:r>
            <a:r>
              <a:rPr lang="en-US" altLang="x-none" dirty="0" err="1"/>
              <a:t>yo</a:t>
            </a:r>
            <a:r>
              <a:rPr lang="en-US" altLang="x-none" dirty="0"/>
              <a:t> RIGHT upper lobe nodule (14mm) on screening CT chest</a:t>
            </a:r>
          </a:p>
          <a:p>
            <a:r>
              <a:rPr lang="en-US" altLang="x-none" u="sng" dirty="0"/>
              <a:t>PMHx:</a:t>
            </a:r>
            <a:r>
              <a:rPr lang="en-US" altLang="x-none" dirty="0"/>
              <a:t> HTN, Peripheral Arterial Disease, Abdominal Aortic Aneurysm</a:t>
            </a:r>
          </a:p>
          <a:p>
            <a:r>
              <a:rPr lang="en-US" altLang="x-none" u="sng" dirty="0"/>
              <a:t>PSHx</a:t>
            </a:r>
            <a:r>
              <a:rPr lang="en-US" altLang="x-none" dirty="0"/>
              <a:t>: Knee surgery</a:t>
            </a:r>
          </a:p>
          <a:p>
            <a:r>
              <a:rPr lang="en-US" altLang="x-none" u="sng" dirty="0"/>
              <a:t>Meds</a:t>
            </a:r>
            <a:r>
              <a:rPr lang="en-US" altLang="x-none" dirty="0"/>
              <a:t>: Albuterol, Amlodipine, Lisinopril, Naproxen, </a:t>
            </a:r>
            <a:r>
              <a:rPr lang="en-US" altLang="x-none" dirty="0" err="1"/>
              <a:t>Tamsulosin</a:t>
            </a:r>
            <a:endParaRPr lang="en-US" altLang="x-none" dirty="0"/>
          </a:p>
          <a:p>
            <a:r>
              <a:rPr lang="en-US" altLang="x-none" u="sng" dirty="0"/>
              <a:t>Social</a:t>
            </a:r>
            <a:r>
              <a:rPr lang="en-US" altLang="x-none" dirty="0"/>
              <a:t>: Veteran, current smoker, 75 pack year history, denies ETOH</a:t>
            </a:r>
          </a:p>
          <a:p>
            <a:r>
              <a:rPr lang="en-US" altLang="x-none" u="sng" dirty="0"/>
              <a:t>Workup</a:t>
            </a:r>
            <a:r>
              <a:rPr lang="en-US" altLang="x-none" dirty="0"/>
              <a:t>:</a:t>
            </a:r>
          </a:p>
          <a:p>
            <a:pPr lvl="1"/>
            <a:r>
              <a:rPr lang="en-US" altLang="x-none" sz="2400" u="sng" dirty="0"/>
              <a:t>CT chest</a:t>
            </a:r>
            <a:r>
              <a:rPr lang="en-US" altLang="x-none" sz="2400" dirty="0"/>
              <a:t>: 14mm </a:t>
            </a:r>
            <a:r>
              <a:rPr lang="en-US" altLang="x-none" sz="2400" dirty="0" err="1"/>
              <a:t>spiculated</a:t>
            </a:r>
            <a:r>
              <a:rPr lang="en-US" altLang="x-none" sz="2400" dirty="0"/>
              <a:t> nodule</a:t>
            </a:r>
          </a:p>
          <a:p>
            <a:pPr lvl="1"/>
            <a:r>
              <a:rPr lang="en-US" altLang="x-none" sz="2400" u="sng" dirty="0"/>
              <a:t>PET/CT</a:t>
            </a:r>
            <a:r>
              <a:rPr lang="en-US" altLang="x-none" sz="2400" dirty="0"/>
              <a:t>: SUV 6.5</a:t>
            </a:r>
          </a:p>
          <a:p>
            <a:pPr lvl="1"/>
            <a:r>
              <a:rPr lang="en-US" altLang="x-none" sz="2400" u="sng" dirty="0"/>
              <a:t>PFTs:</a:t>
            </a:r>
            <a:r>
              <a:rPr lang="en-US" altLang="x-none" sz="2400" dirty="0"/>
              <a:t> FEV1: 76.9%, </a:t>
            </a:r>
            <a:r>
              <a:rPr lang="en-US" altLang="x-none" dirty="0"/>
              <a:t>DLCO</a:t>
            </a:r>
            <a:r>
              <a:rPr lang="en-US" altLang="x-none" sz="2400" dirty="0"/>
              <a:t>: 60%</a:t>
            </a:r>
          </a:p>
          <a:p>
            <a:pPr lvl="1"/>
            <a:r>
              <a:rPr lang="en-US" altLang="x-none" sz="2400" u="sng" dirty="0"/>
              <a:t>Biopsy:</a:t>
            </a:r>
            <a:r>
              <a:rPr lang="en-US" altLang="x-none" sz="2400" dirty="0"/>
              <a:t> Squamous Cell</a:t>
            </a:r>
            <a:endParaRPr lang="en-US" altLang="x-none" sz="2400" u="sng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7ED718-B6C1-5A4F-85F5-126CDC1F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10" y="-136635"/>
            <a:ext cx="7772400" cy="1143000"/>
          </a:xfrm>
        </p:spPr>
        <p:txBody>
          <a:bodyPr/>
          <a:lstStyle/>
          <a:p>
            <a:r>
              <a:rPr lang="en-US" dirty="0"/>
              <a:t>Case History</a:t>
            </a:r>
          </a:p>
        </p:txBody>
      </p:sp>
    </p:spTree>
    <p:extLst>
      <p:ext uri="{BB962C8B-B14F-4D97-AF65-F5344CB8AC3E}">
        <p14:creationId xmlns:p14="http://schemas.microsoft.com/office/powerpoint/2010/main" val="104576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BF3DF-9A42-417A-8748-B4B32FF23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883" y="167876"/>
            <a:ext cx="3384937" cy="3218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37082-7ABF-44EB-9F52-999BD4589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844" y="3281085"/>
            <a:ext cx="3062510" cy="3500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D8B02B-291B-47A2-A9B7-C158E62C5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844" y="1"/>
            <a:ext cx="2978684" cy="3386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95105-FACB-40E7-800F-FD381BFA5C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058" y="3438444"/>
            <a:ext cx="3464277" cy="3343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1972C-D3DE-4F35-94F8-A61323D82A28}"/>
              </a:ext>
            </a:extLst>
          </p:cNvPr>
          <p:cNvSpPr txBox="1"/>
          <p:nvPr/>
        </p:nvSpPr>
        <p:spPr>
          <a:xfrm>
            <a:off x="4983859" y="103926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Bronchoscopy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49051-313E-442D-94BE-440D38BEB6DF}"/>
              </a:ext>
            </a:extLst>
          </p:cNvPr>
          <p:cNvSpPr txBox="1"/>
          <p:nvPr/>
        </p:nvSpPr>
        <p:spPr>
          <a:xfrm>
            <a:off x="1857613" y="285983"/>
            <a:ext cx="2543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Upper lobe staple 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6730AB-F91B-470A-916E-23CBB68EDCCF}"/>
              </a:ext>
            </a:extLst>
          </p:cNvPr>
          <p:cNvSpPr txBox="1"/>
          <p:nvPr/>
        </p:nvSpPr>
        <p:spPr>
          <a:xfrm>
            <a:off x="1871469" y="5797804"/>
            <a:ext cx="317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Middle lobe bronchus with mucus plug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E26C3-68D2-4338-B631-49BFD47A65F0}"/>
              </a:ext>
            </a:extLst>
          </p:cNvPr>
          <p:cNvSpPr txBox="1"/>
          <p:nvPr/>
        </p:nvSpPr>
        <p:spPr>
          <a:xfrm>
            <a:off x="6508324" y="3450734"/>
            <a:ext cx="35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Middle lobe bronchus with inflammation and congestion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EF991B-5821-48BA-B316-DBF4C16B6A70}"/>
              </a:ext>
            </a:extLst>
          </p:cNvPr>
          <p:cNvCxnSpPr/>
          <p:nvPr/>
        </p:nvCxnSpPr>
        <p:spPr bwMode="auto">
          <a:xfrm>
            <a:off x="3714438" y="807117"/>
            <a:ext cx="592490" cy="6832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E5BF7-15A3-4775-9B4B-E2ED77EE0E2E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3458439" y="4595082"/>
            <a:ext cx="2087977" cy="1202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28FD36-66F3-4C30-9AC8-A2319C406274}"/>
              </a:ext>
            </a:extLst>
          </p:cNvPr>
          <p:cNvCxnSpPr/>
          <p:nvPr/>
        </p:nvCxnSpPr>
        <p:spPr bwMode="auto">
          <a:xfrm>
            <a:off x="8030720" y="4027170"/>
            <a:ext cx="0" cy="1050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B0FD6A-6212-4516-969A-8AC11AFDA5D1}"/>
              </a:ext>
            </a:extLst>
          </p:cNvPr>
          <p:cNvCxnSpPr/>
          <p:nvPr/>
        </p:nvCxnSpPr>
        <p:spPr bwMode="auto">
          <a:xfrm flipV="1">
            <a:off x="8283361" y="2646891"/>
            <a:ext cx="0" cy="739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604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787A-2332-4122-BC5D-1D124DBE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1121"/>
            <a:ext cx="12192000" cy="838200"/>
          </a:xfrm>
        </p:spPr>
        <p:txBody>
          <a:bodyPr/>
          <a:lstStyle/>
          <a:p>
            <a:r>
              <a:rPr lang="en-US" sz="3200" dirty="0" err="1"/>
              <a:t>Bronchoscopic</a:t>
            </a:r>
            <a:r>
              <a:rPr lang="en-US" sz="3200" dirty="0"/>
              <a:t> view of middle lobe bronchus, after removing mucus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96349-4ADA-49FD-83D4-DCDE4021A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1" t="9999" r="10562" b="37778"/>
          <a:stretch/>
        </p:blipFill>
        <p:spPr>
          <a:xfrm>
            <a:off x="1579267" y="1638300"/>
            <a:ext cx="3124201" cy="358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4D9091-AA73-443A-85BA-A15C468A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8" t="98" r="8591" b="47680"/>
          <a:stretch/>
        </p:blipFill>
        <p:spPr>
          <a:xfrm>
            <a:off x="4755802" y="1638300"/>
            <a:ext cx="2895600" cy="358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DAA0F-14AC-4272-BB07-5CF0B6503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1" t="10000" r="16478" b="40000"/>
          <a:stretch/>
        </p:blipFill>
        <p:spPr>
          <a:xfrm>
            <a:off x="7717134" y="1714500"/>
            <a:ext cx="2895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19A-D779-4E4D-A5B2-4CD4DA5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0"/>
            <a:ext cx="12192000" cy="838200"/>
          </a:xfrm>
        </p:spPr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E1031-D6F4-4D56-9CE8-46DEEF15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CT Chest:</a:t>
            </a:r>
          </a:p>
          <a:p>
            <a:pPr lvl="1"/>
            <a:r>
              <a:rPr lang="en-US" dirty="0"/>
              <a:t>Mucus plugging with collapse of Right middle lobe</a:t>
            </a:r>
          </a:p>
          <a:p>
            <a:r>
              <a:rPr lang="en-US" u="sng" dirty="0"/>
              <a:t>Bronchoscopy</a:t>
            </a:r>
          </a:p>
          <a:p>
            <a:pPr lvl="1"/>
            <a:r>
              <a:rPr lang="en-US" dirty="0" err="1"/>
              <a:t>Rt</a:t>
            </a:r>
            <a:r>
              <a:rPr lang="en-US" dirty="0"/>
              <a:t> upper lobe bronchial stump intact</a:t>
            </a:r>
          </a:p>
          <a:p>
            <a:pPr lvl="1"/>
            <a:r>
              <a:rPr lang="en-US" dirty="0" err="1"/>
              <a:t>Rt</a:t>
            </a:r>
            <a:r>
              <a:rPr lang="en-US" dirty="0"/>
              <a:t> middle lobe bronchus with mucus plugging</a:t>
            </a:r>
          </a:p>
          <a:p>
            <a:pPr lvl="1"/>
            <a:r>
              <a:rPr lang="en-US" dirty="0"/>
              <a:t>Once mucus plug removed, bronchus appeared congested and inflamed</a:t>
            </a:r>
          </a:p>
          <a:p>
            <a:pPr lvl="1"/>
            <a:r>
              <a:rPr lang="en-US" dirty="0"/>
              <a:t>Unable to pass scope into slit like opening of middle lobe bronchus</a:t>
            </a:r>
          </a:p>
        </p:txBody>
      </p:sp>
    </p:spTree>
    <p:extLst>
      <p:ext uri="{BB962C8B-B14F-4D97-AF65-F5344CB8AC3E}">
        <p14:creationId xmlns:p14="http://schemas.microsoft.com/office/powerpoint/2010/main" val="219446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4A8F-18B0-4A8C-9BBB-C85094D5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93" y="0"/>
            <a:ext cx="12192000" cy="838200"/>
          </a:xfrm>
        </p:spPr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5EDD-F2D4-4FB7-9E4E-B600ADD5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52600"/>
            <a:ext cx="346082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Takeback to OR:</a:t>
            </a:r>
          </a:p>
          <a:p>
            <a:pPr lvl="1"/>
            <a:r>
              <a:rPr lang="en-US" dirty="0"/>
              <a:t>RML torsion</a:t>
            </a:r>
          </a:p>
          <a:p>
            <a:pPr lvl="1"/>
            <a:r>
              <a:rPr lang="en-US" dirty="0"/>
              <a:t>Right VATS, Right Middle Lobectomy</a:t>
            </a:r>
          </a:p>
          <a:p>
            <a:r>
              <a:rPr lang="en-US" dirty="0"/>
              <a:t>Pathology:</a:t>
            </a:r>
          </a:p>
          <a:p>
            <a:pPr lvl="1"/>
            <a:r>
              <a:rPr lang="en-US" dirty="0"/>
              <a:t>RUL: Squamous cell carcinoma, pT1b pN0</a:t>
            </a:r>
          </a:p>
          <a:p>
            <a:pPr lvl="1"/>
            <a:r>
              <a:rPr lang="en-US" dirty="0"/>
              <a:t>RML: Vascular congestion, focal alveolar hemorrhage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CB878-F36A-4FB3-8EFC-824C6FDA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62" t="4463" r="7115" b="9204"/>
          <a:stretch/>
        </p:blipFill>
        <p:spPr>
          <a:xfrm>
            <a:off x="5670620" y="2133600"/>
            <a:ext cx="5029200" cy="3581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0729F-8981-4CF8-A557-03D1D92624EA}"/>
              </a:ext>
            </a:extLst>
          </p:cNvPr>
          <p:cNvSpPr txBox="1"/>
          <p:nvPr/>
        </p:nvSpPr>
        <p:spPr>
          <a:xfrm>
            <a:off x="8074881" y="1384511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Middle Lobe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1C231-A442-4695-95F3-551BBC9F66A3}"/>
              </a:ext>
            </a:extLst>
          </p:cNvPr>
          <p:cNvSpPr txBox="1"/>
          <p:nvPr/>
        </p:nvSpPr>
        <p:spPr>
          <a:xfrm>
            <a:off x="5715000" y="1748135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Lower Lobe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DE83EC-04AD-4D7B-B4B6-0FDE44667A99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 flipH="1">
            <a:off x="5870591" y="2117467"/>
            <a:ext cx="773703" cy="1383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C773F6-FC45-46DF-BF5A-7743F9E5C801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9047262" y="1753843"/>
            <a:ext cx="172938" cy="773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07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E7F4CA-E05C-4E72-A0B2-600602E48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1" y="227289"/>
            <a:ext cx="6797731" cy="66307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789CC-BF1F-4906-A08B-E1D181AAE631}"/>
              </a:ext>
            </a:extLst>
          </p:cNvPr>
          <p:cNvSpPr txBox="1"/>
          <p:nvPr/>
        </p:nvSpPr>
        <p:spPr>
          <a:xfrm>
            <a:off x="4561490" y="59120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POD 1 CXR S/P </a:t>
            </a:r>
            <a:r>
              <a:rPr lang="en-US" dirty="0" err="1"/>
              <a:t>Rt</a:t>
            </a:r>
            <a:r>
              <a:rPr lang="en-US" dirty="0"/>
              <a:t> Middle Lobectomy </a:t>
            </a:r>
          </a:p>
        </p:txBody>
      </p:sp>
    </p:spTree>
    <p:extLst>
      <p:ext uri="{BB962C8B-B14F-4D97-AF65-F5344CB8AC3E}">
        <p14:creationId xmlns:p14="http://schemas.microsoft.com/office/powerpoint/2010/main" val="1417377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0"/>
            <a:ext cx="12192000" cy="838200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1174530"/>
            <a:ext cx="9270124" cy="505810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u="sng" dirty="0"/>
              <a:t>Differential of CXR</a:t>
            </a:r>
          </a:p>
          <a:p>
            <a:pPr lvl="1"/>
            <a:r>
              <a:rPr lang="en-US" sz="1600" dirty="0"/>
              <a:t>Post op pneumonia</a:t>
            </a:r>
          </a:p>
          <a:p>
            <a:pPr lvl="1"/>
            <a:r>
              <a:rPr lang="en-US" sz="1600" dirty="0"/>
              <a:t>Mucus plugging</a:t>
            </a:r>
          </a:p>
          <a:p>
            <a:pPr lvl="1"/>
            <a:r>
              <a:rPr lang="en-US" sz="1600" dirty="0"/>
              <a:t>Right middle lobe torsion</a:t>
            </a:r>
          </a:p>
          <a:p>
            <a:r>
              <a:rPr lang="en-US" sz="1800" b="1" u="sng" dirty="0"/>
              <a:t>Differential of CT</a:t>
            </a:r>
          </a:p>
          <a:p>
            <a:pPr lvl="1"/>
            <a:r>
              <a:rPr lang="en-US" sz="1600" dirty="0"/>
              <a:t>Shows RML collapse/consolidation</a:t>
            </a:r>
          </a:p>
          <a:p>
            <a:pPr lvl="2"/>
            <a:r>
              <a:rPr lang="en-US" sz="1400" u="sng" dirty="0"/>
              <a:t>Technical problem:</a:t>
            </a:r>
            <a:r>
              <a:rPr lang="en-US" sz="1400" dirty="0"/>
              <a:t> 1) stapled RML airway, 2) inadvertently took RML nutrient blood supply/ischemia(right middle lobe PA +/- bronchial arteries), 3) RML torsion</a:t>
            </a:r>
          </a:p>
          <a:p>
            <a:pPr lvl="2"/>
            <a:r>
              <a:rPr lang="en-US" sz="1400" u="sng" dirty="0"/>
              <a:t>Non-Technical problem: </a:t>
            </a:r>
            <a:r>
              <a:rPr lang="en-US" sz="1400" dirty="0"/>
              <a:t> 1) Atelectasis, 2) pneumonia, 3) RML mucus plugging</a:t>
            </a:r>
          </a:p>
          <a:p>
            <a:r>
              <a:rPr lang="en-US" sz="1800" b="1" u="sng" dirty="0"/>
              <a:t>Plan</a:t>
            </a:r>
          </a:p>
          <a:p>
            <a:pPr lvl="1"/>
            <a:r>
              <a:rPr lang="en-US" sz="1600" dirty="0"/>
              <a:t>Treat mucus plugging with </a:t>
            </a:r>
            <a:r>
              <a:rPr lang="en-US" sz="1600" dirty="0" err="1"/>
              <a:t>bronch</a:t>
            </a:r>
            <a:r>
              <a:rPr lang="en-US" sz="1600" dirty="0"/>
              <a:t>, pulmonary toilet.  RML torsion is vascular emergency identified by airway occlusion/collapse, rare to save RML unless identified very quickly and </a:t>
            </a:r>
            <a:r>
              <a:rPr lang="en-US" sz="1600" dirty="0" err="1"/>
              <a:t>untorsed</a:t>
            </a:r>
            <a:r>
              <a:rPr lang="en-US" sz="1600" dirty="0"/>
              <a:t>.  Best to prevent by providing broad base of attachment/fixation.  If not viable on exploration, perform right middle lobectomy.</a:t>
            </a:r>
          </a:p>
          <a:p>
            <a:endParaRPr lang="en-US" sz="1800" dirty="0"/>
          </a:p>
          <a:p>
            <a:pPr marL="914400" lvl="2" indent="0">
              <a:buNone/>
            </a:pPr>
            <a:r>
              <a:rPr lang="en-US" sz="1400" dirty="0"/>
              <a:t>		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2562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0"/>
            <a:ext cx="12192000" cy="838200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1174530"/>
            <a:ext cx="9270124" cy="5058103"/>
          </a:xfrm>
        </p:spPr>
        <p:txBody>
          <a:bodyPr>
            <a:normAutofit/>
          </a:bodyPr>
          <a:lstStyle/>
          <a:p>
            <a:r>
              <a:rPr lang="en-US" sz="1800" b="1" dirty="0"/>
              <a:t>If major fissure between middle and lower lobe is complete after an upper lobectomy:</a:t>
            </a:r>
            <a:endParaRPr lang="en-US" sz="1800" dirty="0"/>
          </a:p>
          <a:p>
            <a:endParaRPr lang="en-US" sz="1800" dirty="0"/>
          </a:p>
          <a:p>
            <a:pPr>
              <a:buAutoNum type="arabicParenR"/>
            </a:pPr>
            <a:r>
              <a:rPr lang="en-US" sz="1800" dirty="0"/>
              <a:t>Close observation during reinflation of lung</a:t>
            </a:r>
          </a:p>
          <a:p>
            <a:pPr>
              <a:buAutoNum type="arabicParenR"/>
            </a:pPr>
            <a:r>
              <a:rPr lang="en-US" sz="1800" dirty="0"/>
              <a:t>Middle Lobe </a:t>
            </a:r>
            <a:r>
              <a:rPr lang="en-US" sz="1800" dirty="0" err="1"/>
              <a:t>Pexy</a:t>
            </a:r>
            <a:r>
              <a:rPr lang="en-US" sz="1800" dirty="0"/>
              <a:t> -  with suture, or by stapling parenchymal edge of middle lobe to lower lobe edge</a:t>
            </a:r>
          </a:p>
          <a:p>
            <a:pPr>
              <a:buAutoNum type="arabicParenR"/>
            </a:pPr>
            <a:r>
              <a:rPr lang="en-US" sz="1800" dirty="0"/>
              <a:t>Glue has been reported in the literature (</a:t>
            </a:r>
            <a:r>
              <a:rPr lang="en-US" sz="1800" dirty="0" err="1"/>
              <a:t>Venuta</a:t>
            </a:r>
            <a:r>
              <a:rPr lang="en-US" sz="1800" dirty="0"/>
              <a:t> F et al.  JTCVS 2012;143:240-1)</a:t>
            </a:r>
            <a:endParaRPr lang="en-US" sz="1200" dirty="0"/>
          </a:p>
          <a:p>
            <a:endParaRPr lang="en-US" sz="1800" dirty="0"/>
          </a:p>
          <a:p>
            <a:pPr marL="914400" lvl="2" indent="0">
              <a:buNone/>
            </a:pPr>
            <a:r>
              <a:rPr lang="en-US" sz="1400" dirty="0"/>
              <a:t>		</a:t>
            </a:r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4768C-802D-CF4F-9B97-566962C85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57" y="3703508"/>
            <a:ext cx="7441324" cy="281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54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69F-512A-42D6-8385-54A56AF9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8EB3-D731-40D5-A34F-5A5645B3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32372-960F-424F-813C-4D97C345C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228600"/>
            <a:ext cx="8703469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C3C71-4A45-41F2-96BF-9CD98831B367}"/>
              </a:ext>
            </a:extLst>
          </p:cNvPr>
          <p:cNvSpPr txBox="1"/>
          <p:nvPr/>
        </p:nvSpPr>
        <p:spPr>
          <a:xfrm>
            <a:off x="4800600" y="381000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Pre-OP</a:t>
            </a:r>
            <a:r>
              <a:rPr lang="en-US" dirty="0">
                <a:solidFill>
                  <a:schemeClr val="bg1"/>
                </a:solidFill>
              </a:rPr>
              <a:t> CT Chest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399A9CA-1916-D740-BB9A-CD604325562B}"/>
              </a:ext>
            </a:extLst>
          </p:cNvPr>
          <p:cNvSpPr/>
          <p:nvPr/>
        </p:nvSpPr>
        <p:spPr>
          <a:xfrm>
            <a:off x="2333297" y="2385848"/>
            <a:ext cx="2375337" cy="1324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131379"/>
            <a:ext cx="7772400" cy="1143000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3" y="1650124"/>
            <a:ext cx="9548648" cy="3962400"/>
          </a:xfrm>
        </p:spPr>
        <p:txBody>
          <a:bodyPr>
            <a:normAutofit/>
          </a:bodyPr>
          <a:lstStyle/>
          <a:p>
            <a:r>
              <a:rPr lang="en-US" dirty="0"/>
              <a:t>VATS Right Upper Lobectomy, Mediastinal Lymphadenectomy</a:t>
            </a:r>
          </a:p>
          <a:p>
            <a:pPr lvl="1"/>
            <a:r>
              <a:rPr lang="en-US" dirty="0"/>
              <a:t>Complete fissures</a:t>
            </a:r>
          </a:p>
          <a:p>
            <a:pPr lvl="1"/>
            <a:r>
              <a:rPr lang="en-US" dirty="0"/>
              <a:t>No intraoperative complications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1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4D7EC8-20A5-4BC8-B1A6-AE5790946F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600" y="76200"/>
            <a:ext cx="6756400" cy="6705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505B5-D5B9-4782-B850-919ECDF2A7B6}"/>
              </a:ext>
            </a:extLst>
          </p:cNvPr>
          <p:cNvSpPr txBox="1"/>
          <p:nvPr/>
        </p:nvSpPr>
        <p:spPr>
          <a:xfrm>
            <a:off x="3886200" y="5939135"/>
            <a:ext cx="562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Immediate </a:t>
            </a:r>
            <a:r>
              <a:rPr lang="en-US" dirty="0" err="1"/>
              <a:t>PostOp</a:t>
            </a:r>
            <a:r>
              <a:rPr lang="en-US" dirty="0"/>
              <a:t> CXR</a:t>
            </a:r>
          </a:p>
        </p:txBody>
      </p:sp>
    </p:spTree>
    <p:extLst>
      <p:ext uri="{BB962C8B-B14F-4D97-AF65-F5344CB8AC3E}">
        <p14:creationId xmlns:p14="http://schemas.microsoft.com/office/powerpoint/2010/main" val="52057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0"/>
            <a:ext cx="12192000" cy="838200"/>
          </a:xfrm>
        </p:spPr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1605455"/>
            <a:ext cx="4687613" cy="3962400"/>
          </a:xfrm>
        </p:spPr>
        <p:txBody>
          <a:bodyPr>
            <a:normAutofit/>
          </a:bodyPr>
          <a:lstStyle/>
          <a:p>
            <a:r>
              <a:rPr lang="en-US" dirty="0"/>
              <a:t>POD 1: Clinically stable</a:t>
            </a:r>
          </a:p>
          <a:p>
            <a:pPr lvl="1"/>
            <a:r>
              <a:rPr lang="en-US" dirty="0"/>
              <a:t>Afebrile</a:t>
            </a:r>
          </a:p>
          <a:p>
            <a:pPr lvl="1"/>
            <a:r>
              <a:rPr lang="en-US" dirty="0"/>
              <a:t>Saturating 98% on room air</a:t>
            </a:r>
          </a:p>
          <a:p>
            <a:pPr lvl="1"/>
            <a:r>
              <a:rPr lang="en-US" dirty="0"/>
              <a:t>In no distress</a:t>
            </a:r>
          </a:p>
          <a:p>
            <a:r>
              <a:rPr lang="en-US" dirty="0"/>
              <a:t>Routine CXR done, next slide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8A6FB-9119-4059-9EE4-71FF34E82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306" y="109460"/>
            <a:ext cx="7467930" cy="6748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241DA-2A7D-42BB-A88B-6E8D8CE489F1}"/>
              </a:ext>
            </a:extLst>
          </p:cNvPr>
          <p:cNvSpPr txBox="1"/>
          <p:nvPr/>
        </p:nvSpPr>
        <p:spPr>
          <a:xfrm>
            <a:off x="4800600" y="6019800"/>
            <a:ext cx="315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POD 1 CXR </a:t>
            </a:r>
          </a:p>
        </p:txBody>
      </p:sp>
    </p:spTree>
    <p:extLst>
      <p:ext uri="{BB962C8B-B14F-4D97-AF65-F5344CB8AC3E}">
        <p14:creationId xmlns:p14="http://schemas.microsoft.com/office/powerpoint/2010/main" val="335037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" y="0"/>
            <a:ext cx="12192000" cy="8382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90" y="2456795"/>
            <a:ext cx="11785600" cy="17053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1) What do you see on CXR?</a:t>
            </a:r>
          </a:p>
          <a:p>
            <a:pPr marL="0" indent="0">
              <a:buNone/>
            </a:pPr>
            <a:r>
              <a:rPr lang="en-US" dirty="0"/>
              <a:t>2) Differential?</a:t>
            </a:r>
          </a:p>
          <a:p>
            <a:pPr marL="0" indent="0">
              <a:buNone/>
            </a:pPr>
            <a:r>
              <a:rPr lang="en-US" dirty="0"/>
              <a:t>3) Next step in care?</a:t>
            </a:r>
          </a:p>
        </p:txBody>
      </p:sp>
    </p:spTree>
    <p:extLst>
      <p:ext uri="{BB962C8B-B14F-4D97-AF65-F5344CB8AC3E}">
        <p14:creationId xmlns:p14="http://schemas.microsoft.com/office/powerpoint/2010/main" val="40909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8A6FB-9119-4059-9EE4-71FF34E82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306" y="109460"/>
            <a:ext cx="7467930" cy="6748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241DA-2A7D-42BB-A88B-6E8D8CE489F1}"/>
              </a:ext>
            </a:extLst>
          </p:cNvPr>
          <p:cNvSpPr txBox="1"/>
          <p:nvPr/>
        </p:nvSpPr>
        <p:spPr>
          <a:xfrm>
            <a:off x="4800600" y="6019800"/>
            <a:ext cx="315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POD 1 CXR 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40016F7-72BD-AD4E-AE15-43A386142C4A}"/>
              </a:ext>
            </a:extLst>
          </p:cNvPr>
          <p:cNvSpPr/>
          <p:nvPr/>
        </p:nvSpPr>
        <p:spPr>
          <a:xfrm>
            <a:off x="3710153" y="1807780"/>
            <a:ext cx="2743200" cy="2753710"/>
          </a:xfrm>
          <a:prstGeom prst="donut">
            <a:avLst>
              <a:gd name="adj" fmla="val 4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82549"/>
      </p:ext>
    </p:extLst>
  </p:cSld>
  <p:clrMapOvr>
    <a:masterClrMapping/>
  </p:clrMapOvr>
</p:sld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0" ma:contentTypeDescription="Create a new document." ma:contentTypeScope="" ma:versionID="317636467b7736e9f25bbb108a8ef47f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def752f21e3a5cc7f1c76b9ed54e785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66DE64-AF3A-41B9-9F54-BD76AE5922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4A1E8-E9BA-4124-8236-32026CDA282E}"/>
</file>

<file path=customXml/itemProps3.xml><?xml version="1.0" encoding="utf-8"?>
<ds:datastoreItem xmlns:ds="http://schemas.openxmlformats.org/officeDocument/2006/customXml" ds:itemID="{548DC8A9-E841-47F3-9376-AB271F524BBF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573</Words>
  <Application>Microsoft Office PowerPoint</Application>
  <PresentationFormat>Widescreen</PresentationFormat>
  <Paragraphs>92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UMHS Finance</vt:lpstr>
      <vt:lpstr>Case Presentation: Post operative management VATS Right Upper Lobectomy</vt:lpstr>
      <vt:lpstr>Case History</vt:lpstr>
      <vt:lpstr>PowerPoint Presentation</vt:lpstr>
      <vt:lpstr>Procedure</vt:lpstr>
      <vt:lpstr>PowerPoint Presentation</vt:lpstr>
      <vt:lpstr>Hospital Course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Bronchoscopy</vt:lpstr>
      <vt:lpstr>PowerPoint Presentation</vt:lpstr>
      <vt:lpstr>Bronchoscopic view of middle lobe bronchus, after removing mucus</vt:lpstr>
      <vt:lpstr>Hospital Course</vt:lpstr>
      <vt:lpstr>Hospital Course</vt:lpstr>
      <vt:lpstr>PowerPoint Presentation</vt:lpstr>
      <vt:lpstr>Key Points</vt:lpstr>
      <vt:lpstr>Prevention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 </cp:lastModifiedBy>
  <cp:revision>243</cp:revision>
  <dcterms:created xsi:type="dcterms:W3CDTF">2021-02-05T19:11:33Z</dcterms:created>
  <dcterms:modified xsi:type="dcterms:W3CDTF">2025-03-16T18:40:45Z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MediaServiceImageTags">
    <vt:lpwstr/>
  </property>
</Properties>
</file>