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3"/>
  </p:notesMasterIdLst>
  <p:sldIdLst>
    <p:sldId id="257" r:id="rId5"/>
    <p:sldId id="258" r:id="rId6"/>
    <p:sldId id="274" r:id="rId7"/>
    <p:sldId id="288" r:id="rId8"/>
    <p:sldId id="291" r:id="rId9"/>
    <p:sldId id="290" r:id="rId10"/>
    <p:sldId id="289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21" autoAdjust="0"/>
    <p:restoredTop sz="81706" autoAdjust="0"/>
  </p:normalViewPr>
  <p:slideViewPr>
    <p:cSldViewPr snapToGrid="0">
      <p:cViewPr varScale="1">
        <p:scale>
          <a:sx n="90" d="100"/>
          <a:sy n="9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A8A-75DD-4DD2-8F82-B235048233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4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0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2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22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58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8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Servais et al.  Ann Thorac Surg.  2023;115:43-50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1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Servais et al.  Ann </a:t>
            </a:r>
            <a:r>
              <a:rPr lang="en-US" dirty="0" err="1"/>
              <a:t>Thorac</a:t>
            </a:r>
            <a:r>
              <a:rPr lang="en-US" dirty="0"/>
              <a:t> Surg.  2023;115:43-50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3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6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5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5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2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268" y="11732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Thoracic Surgery 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General Management IV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Complications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E6B547-5A96-D94D-95F4-72762E87EECC}"/>
              </a:ext>
            </a:extLst>
          </p:cNvPr>
          <p:cNvSpPr txBox="1">
            <a:spLocks/>
          </p:cNvSpPr>
          <p:nvPr/>
        </p:nvSpPr>
        <p:spPr>
          <a:xfrm>
            <a:off x="1794456" y="3444840"/>
            <a:ext cx="8603088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Brian </a:t>
            </a:r>
            <a:r>
              <a:rPr lang="en-US" sz="2800" dirty="0" err="1"/>
              <a:t>Mitzman</a:t>
            </a:r>
            <a:r>
              <a:rPr lang="en-US" sz="2800" dirty="0"/>
              <a:t>, MD</a:t>
            </a:r>
          </a:p>
          <a:p>
            <a:r>
              <a:rPr lang="en-US" sz="2800" dirty="0"/>
              <a:t>University of Utah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77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EFECC-69A4-1A49-8B96-617C25B58B4F}"/>
              </a:ext>
            </a:extLst>
          </p:cNvPr>
          <p:cNvSpPr txBox="1"/>
          <p:nvPr/>
        </p:nvSpPr>
        <p:spPr>
          <a:xfrm>
            <a:off x="425548" y="1439105"/>
            <a:ext cx="10203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opt to observe.  It is now POD #5.  Chest tube has been </a:t>
            </a:r>
            <a:r>
              <a:rPr lang="en-US" sz="2800" dirty="0" err="1"/>
              <a:t>watersealed</a:t>
            </a:r>
            <a:r>
              <a:rPr lang="en-US" sz="2800" dirty="0"/>
              <a:t> without pneumothorax, but air leak remains E1.</a:t>
            </a:r>
          </a:p>
          <a:p>
            <a:endParaRPr lang="en-US" sz="2800" dirty="0"/>
          </a:p>
          <a:p>
            <a:r>
              <a:rPr lang="en-US" sz="2800" u="sng" dirty="0"/>
              <a:t>What now?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08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EFECC-69A4-1A49-8B96-617C25B58B4F}"/>
              </a:ext>
            </a:extLst>
          </p:cNvPr>
          <p:cNvSpPr txBox="1"/>
          <p:nvPr/>
        </p:nvSpPr>
        <p:spPr>
          <a:xfrm>
            <a:off x="425548" y="1439105"/>
            <a:ext cx="10203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Discharge home with portable device and give more time</a:t>
            </a:r>
            <a:endParaRPr lang="en-US" sz="2800" b="1" u="sng" dirty="0"/>
          </a:p>
          <a:p>
            <a:r>
              <a:rPr lang="en-US" sz="28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D27BB-3717-954C-9BA4-555C2FC6E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6" y="2850596"/>
            <a:ext cx="2946888" cy="294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C977-3759-CF41-9F93-10F53C67F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859" y="2885582"/>
            <a:ext cx="3183988" cy="318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993C9-CE4C-A94E-9C0D-86EB849FC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962" y="2308220"/>
            <a:ext cx="4338711" cy="4338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48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EFECC-69A4-1A49-8B96-617C25B58B4F}"/>
              </a:ext>
            </a:extLst>
          </p:cNvPr>
          <p:cNvSpPr txBox="1"/>
          <p:nvPr/>
        </p:nvSpPr>
        <p:spPr>
          <a:xfrm>
            <a:off x="425548" y="1439105"/>
            <a:ext cx="11250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Autologous Blood Patch</a:t>
            </a:r>
            <a:endParaRPr lang="en-US" sz="2800" dirty="0"/>
          </a:p>
          <a:p>
            <a:endParaRPr lang="en-US" sz="2800" b="1" u="sng" dirty="0"/>
          </a:p>
          <a:p>
            <a:r>
              <a:rPr lang="en-US" sz="2800" dirty="0"/>
              <a:t>50-100cc of peripheral venous blood injected through chest tube</a:t>
            </a:r>
          </a:p>
          <a:p>
            <a:r>
              <a:rPr lang="en-US" sz="2800" dirty="0"/>
              <a:t>Tube/</a:t>
            </a:r>
            <a:r>
              <a:rPr lang="en-US" sz="2800" dirty="0" err="1"/>
              <a:t>pleurevac</a:t>
            </a:r>
            <a:r>
              <a:rPr lang="en-US" sz="2800" dirty="0"/>
              <a:t> then elevated to allow air to escape but blood to remain</a:t>
            </a:r>
          </a:p>
          <a:p>
            <a:r>
              <a:rPr lang="en-US" sz="2800" dirty="0"/>
              <a:t>Success rate reported 50-90%</a:t>
            </a:r>
          </a:p>
          <a:p>
            <a:r>
              <a:rPr lang="en-US" sz="2800" dirty="0"/>
              <a:t>Risk of empyema (0-9%)</a:t>
            </a:r>
          </a:p>
          <a:p>
            <a:endParaRPr lang="en-US" sz="2800" dirty="0"/>
          </a:p>
          <a:p>
            <a:r>
              <a:rPr lang="en-US" sz="2800" b="1" dirty="0"/>
              <a:t>Chemical Pleurodesis</a:t>
            </a:r>
            <a:endParaRPr lang="en-US" sz="2800" dirty="0"/>
          </a:p>
          <a:p>
            <a:r>
              <a:rPr lang="en-US" sz="2800" dirty="0"/>
              <a:t>Talc, doxycycline, iodine, other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401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EFECC-69A4-1A49-8B96-617C25B58B4F}"/>
              </a:ext>
            </a:extLst>
          </p:cNvPr>
          <p:cNvSpPr txBox="1"/>
          <p:nvPr/>
        </p:nvSpPr>
        <p:spPr>
          <a:xfrm>
            <a:off x="425548" y="1439105"/>
            <a:ext cx="11250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Endobronchial Valve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9148B4-8F7A-2C49-BC88-7CA9B4A44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95" y="2810581"/>
            <a:ext cx="3300378" cy="2652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8F97-E028-C047-B090-4AEEB322B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891" y="2212979"/>
            <a:ext cx="2929597" cy="40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EFECC-69A4-1A49-8B96-617C25B58B4F}"/>
              </a:ext>
            </a:extLst>
          </p:cNvPr>
          <p:cNvSpPr txBox="1"/>
          <p:nvPr/>
        </p:nvSpPr>
        <p:spPr>
          <a:xfrm>
            <a:off x="425548" y="1439105"/>
            <a:ext cx="102037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71 y/o M undergoes robotic left lower lobectomy for a Stage </a:t>
            </a:r>
            <a:r>
              <a:rPr lang="en-US" sz="2800" dirty="0" err="1"/>
              <a:t>Ib</a:t>
            </a:r>
            <a:r>
              <a:rPr lang="en-US" sz="2800" dirty="0"/>
              <a:t> adenocarcinoma.  The patient has no major cardiac history.  His wife read that atrial fibrillation is a common complication and wants to know if she should worry.</a:t>
            </a:r>
          </a:p>
          <a:p>
            <a:endParaRPr lang="en-US" sz="2800" dirty="0"/>
          </a:p>
          <a:p>
            <a:r>
              <a:rPr lang="en-US" sz="2800" u="sng" dirty="0"/>
              <a:t>What do you tell her?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238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97F21-7C13-7049-A0C7-E8B52C643679}"/>
              </a:ext>
            </a:extLst>
          </p:cNvPr>
          <p:cNvSpPr txBox="1"/>
          <p:nvPr/>
        </p:nvSpPr>
        <p:spPr>
          <a:xfrm>
            <a:off x="425548" y="1439105"/>
            <a:ext cx="105753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are the risk factors for postoperative atrial fibrillation?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 there a role for prophylactic medical treatment after lung surgery?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do you treat acute onset a-fib in the postoperative lobectomy patient?	</a:t>
            </a:r>
          </a:p>
        </p:txBody>
      </p:sp>
    </p:spTree>
    <p:extLst>
      <p:ext uri="{BB962C8B-B14F-4D97-AF65-F5344CB8AC3E}">
        <p14:creationId xmlns:p14="http://schemas.microsoft.com/office/powerpoint/2010/main" val="424951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94FB9-F8C3-6F4E-A87C-280A1E5D5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5871" cy="2397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3282D-DD9D-EC48-B1F2-50962EC2A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81" y="2107649"/>
            <a:ext cx="3128108" cy="289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7B5FC-DF5C-A146-AE70-40EA56DE5749}"/>
              </a:ext>
            </a:extLst>
          </p:cNvPr>
          <p:cNvSpPr txBox="1"/>
          <p:nvPr/>
        </p:nvSpPr>
        <p:spPr>
          <a:xfrm>
            <a:off x="347003" y="2706692"/>
            <a:ext cx="11844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Class I: </a:t>
            </a:r>
          </a:p>
          <a:p>
            <a:r>
              <a:rPr lang="en-US" dirty="0"/>
              <a:t>-Patients taking B-blockers preoperatively should continue treatment postoperatively (level B)</a:t>
            </a:r>
          </a:p>
          <a:p>
            <a:r>
              <a:rPr lang="en-US" u="sng" dirty="0"/>
              <a:t>Class </a:t>
            </a:r>
            <a:r>
              <a:rPr lang="en-US" u="sng" dirty="0" err="1"/>
              <a:t>IIa</a:t>
            </a:r>
            <a:r>
              <a:rPr lang="en-US" u="sng" dirty="0"/>
              <a:t>: </a:t>
            </a:r>
          </a:p>
          <a:p>
            <a:r>
              <a:rPr lang="en-US" dirty="0"/>
              <a:t>-Cardizem prophylaxis is reasonable if not taking BB (level B)</a:t>
            </a:r>
          </a:p>
          <a:p>
            <a:r>
              <a:rPr lang="en-US" dirty="0"/>
              <a:t>-</a:t>
            </a:r>
            <a:r>
              <a:rPr lang="en-US" dirty="0" err="1"/>
              <a:t>Amiodorone</a:t>
            </a:r>
            <a:r>
              <a:rPr lang="en-US" dirty="0"/>
              <a:t> prophylaxis is reasonable (level B)</a:t>
            </a:r>
          </a:p>
          <a:p>
            <a:r>
              <a:rPr lang="en-US" dirty="0"/>
              <a:t>-Magnesium supplementation is reasonable to augment effects of other medications (level B)</a:t>
            </a:r>
          </a:p>
          <a:p>
            <a:r>
              <a:rPr lang="en-US" u="sng" dirty="0"/>
              <a:t>Class IIb:</a:t>
            </a:r>
            <a:endParaRPr lang="en-US" dirty="0"/>
          </a:p>
          <a:p>
            <a:r>
              <a:rPr lang="en-US" dirty="0"/>
              <a:t>-New initiation of BB postoperatively for prophylaxis may be reasonable, but use is more limited by side effects than Cardizem (level B)</a:t>
            </a:r>
          </a:p>
          <a:p>
            <a:r>
              <a:rPr lang="en-US" u="sng" dirty="0"/>
              <a:t>Class III:</a:t>
            </a:r>
          </a:p>
          <a:p>
            <a:r>
              <a:rPr lang="en-US" dirty="0" err="1"/>
              <a:t>Amiodorone</a:t>
            </a:r>
            <a:r>
              <a:rPr lang="en-US" dirty="0"/>
              <a:t> not recommended for pneumonectomy patients due to toxicity (level B)</a:t>
            </a:r>
          </a:p>
          <a:p>
            <a:r>
              <a:rPr lang="en-US" dirty="0"/>
              <a:t>Digitalis should not be used for prophylaxis (Level A)</a:t>
            </a:r>
          </a:p>
          <a:p>
            <a:r>
              <a:rPr lang="en-US" dirty="0"/>
              <a:t>Flecainide is not recommended for prophylaxis  (Level B)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DF43B-32F1-DA44-9148-3798B881A1ED}"/>
              </a:ext>
            </a:extLst>
          </p:cNvPr>
          <p:cNvSpPr txBox="1"/>
          <p:nvPr/>
        </p:nvSpPr>
        <p:spPr>
          <a:xfrm>
            <a:off x="126609" y="2349473"/>
            <a:ext cx="133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Prophylaxis:</a:t>
            </a:r>
          </a:p>
        </p:txBody>
      </p:sp>
    </p:spTree>
    <p:extLst>
      <p:ext uri="{BB962C8B-B14F-4D97-AF65-F5344CB8AC3E}">
        <p14:creationId xmlns:p14="http://schemas.microsoft.com/office/powerpoint/2010/main" val="156372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7B5FC-DF5C-A146-AE70-40EA56DE5749}"/>
              </a:ext>
            </a:extLst>
          </p:cNvPr>
          <p:cNvSpPr txBox="1"/>
          <p:nvPr/>
        </p:nvSpPr>
        <p:spPr>
          <a:xfrm>
            <a:off x="126609" y="1351207"/>
            <a:ext cx="118449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Class I: </a:t>
            </a:r>
          </a:p>
          <a:p>
            <a:r>
              <a:rPr lang="en-US" dirty="0"/>
              <a:t>-Electrical cardioversion for patients who are hemodynamically unstable (level C)</a:t>
            </a:r>
          </a:p>
          <a:p>
            <a:r>
              <a:rPr lang="en-US" dirty="0"/>
              <a:t>-Hemodynamically stable but symptomatic should be chemically cardioverted.  Electrical cardioversion if chemical fails (Level C)</a:t>
            </a:r>
          </a:p>
          <a:p>
            <a:r>
              <a:rPr lang="en-US" dirty="0"/>
              <a:t>-Hemodynamically stable with symptomatically acceptable AF should have trial of rate control lasting 24 hours (Level B)</a:t>
            </a:r>
          </a:p>
          <a:p>
            <a:r>
              <a:rPr lang="en-US" u="sng" dirty="0"/>
              <a:t>Class </a:t>
            </a:r>
            <a:r>
              <a:rPr lang="en-US" u="sng" dirty="0" err="1"/>
              <a:t>IIa</a:t>
            </a:r>
            <a:r>
              <a:rPr lang="en-US" u="sng" dirty="0"/>
              <a:t>: </a:t>
            </a:r>
          </a:p>
          <a:p>
            <a:r>
              <a:rPr lang="en-US" dirty="0"/>
              <a:t>-If hemodynamically stable and lasting 24 hours or longer after rate control, reasonable to attempt chemical cardioversion (Level C)</a:t>
            </a:r>
          </a:p>
          <a:p>
            <a:r>
              <a:rPr lang="en-US" u="sng" dirty="0"/>
              <a:t>Class IIb:</a:t>
            </a:r>
            <a:endParaRPr lang="en-US" dirty="0"/>
          </a:p>
          <a:p>
            <a:r>
              <a:rPr lang="en-US" dirty="0"/>
              <a:t>-Hemodynamically stable AF refractory to chemical cardioversion should be considered for electrical cardioversion (Level 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BFD10-310D-AE4E-9BFC-73689D161D22}"/>
              </a:ext>
            </a:extLst>
          </p:cNvPr>
          <p:cNvSpPr txBox="1"/>
          <p:nvPr/>
        </p:nvSpPr>
        <p:spPr>
          <a:xfrm>
            <a:off x="126609" y="981875"/>
            <a:ext cx="399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Acute Treatment of Postoperative A-Fib: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AFC55-6BA6-FA4F-818B-76A1FE4D9D03}"/>
              </a:ext>
            </a:extLst>
          </p:cNvPr>
          <p:cNvSpPr txBox="1"/>
          <p:nvPr/>
        </p:nvSpPr>
        <p:spPr>
          <a:xfrm>
            <a:off x="126608" y="4859860"/>
            <a:ext cx="9312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Class I:</a:t>
            </a:r>
          </a:p>
          <a:p>
            <a:r>
              <a:rPr lang="en-US" dirty="0"/>
              <a:t>-Selective B1 blocking agent recommended for initial rate control in absence of moderate-severe COPD or bronchospasm (level B)</a:t>
            </a:r>
          </a:p>
          <a:p>
            <a:r>
              <a:rPr lang="en-US" dirty="0"/>
              <a:t>-Diltiazem should be first line agent in presence of COPD or bronchospasm (Level B)</a:t>
            </a:r>
          </a:p>
          <a:p>
            <a:r>
              <a:rPr lang="en-US" u="sng" dirty="0"/>
              <a:t>Class III:</a:t>
            </a:r>
            <a:endParaRPr lang="en-US" dirty="0"/>
          </a:p>
          <a:p>
            <a:r>
              <a:rPr lang="en-US" dirty="0"/>
              <a:t>-Digoxin as a single agent should not be used for rate control, but may be effective as combination with B1 or diltiazem (level A)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78D22-3FDC-0447-B446-4B3C9DE35485}"/>
              </a:ext>
            </a:extLst>
          </p:cNvPr>
          <p:cNvSpPr txBox="1"/>
          <p:nvPr/>
        </p:nvSpPr>
        <p:spPr>
          <a:xfrm>
            <a:off x="126608" y="4490528"/>
            <a:ext cx="333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Choice of Agent for Rate Control:</a:t>
            </a:r>
          </a:p>
        </p:txBody>
      </p:sp>
    </p:spTree>
    <p:extLst>
      <p:ext uri="{BB962C8B-B14F-4D97-AF65-F5344CB8AC3E}">
        <p14:creationId xmlns:p14="http://schemas.microsoft.com/office/powerpoint/2010/main" val="386527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5" y="1771005"/>
            <a:ext cx="10886536" cy="29114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Atelectasis, atrial arrhythmia, air leak, pneumonia are common complications after lobectomy, even in modern era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Most air leaks stop spontaneously, and a trial at home with portable chest tube device is reasonable.   Numerous methods for intervention are available if unsuccessful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Atrial fibrillation prophylaxis is not universally accepted, however guidelines exist to help provide direction 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8467859" cy="4525963"/>
          </a:xfrm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i="1" dirty="0"/>
              <a:t>basic</a:t>
            </a:r>
            <a:r>
              <a:rPr lang="en-US" b="1" dirty="0"/>
              <a:t> level concepts focused on:</a:t>
            </a:r>
            <a:endParaRPr lang="en-US" dirty="0"/>
          </a:p>
          <a:p>
            <a:pPr lvl="1"/>
            <a:r>
              <a:rPr lang="en-US" sz="3200" dirty="0"/>
              <a:t>General Knowledge</a:t>
            </a:r>
          </a:p>
          <a:p>
            <a:pPr lvl="1"/>
            <a:r>
              <a:rPr lang="en-US" sz="3200" dirty="0"/>
              <a:t>Diagnosis and Treatment of common complications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7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59" y="2278120"/>
            <a:ext cx="8876552" cy="237796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Most common complications after lobectomy?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63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15875"/>
            <a:ext cx="12192000" cy="838200"/>
          </a:xfrm>
        </p:spPr>
        <p:txBody>
          <a:bodyPr/>
          <a:lstStyle/>
          <a:p>
            <a:r>
              <a:rPr lang="en-US" dirty="0"/>
              <a:t>Historical Data from STS Database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086C9-C501-A64D-B882-0E1AA8346A61}"/>
              </a:ext>
            </a:extLst>
          </p:cNvPr>
          <p:cNvSpPr txBox="1"/>
          <p:nvPr/>
        </p:nvSpPr>
        <p:spPr>
          <a:xfrm>
            <a:off x="562708" y="1055077"/>
            <a:ext cx="1040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 err="1"/>
              <a:t>Subroto</a:t>
            </a:r>
            <a:r>
              <a:rPr lang="en-US" dirty="0"/>
              <a:t> P, et al.  Thoracoscopic lobectomy is associated with lower morbidity than open lobectomy: </a:t>
            </a:r>
          </a:p>
          <a:p>
            <a:r>
              <a:rPr lang="en-US" dirty="0"/>
              <a:t>a Propensity-matched analysis from the STS database.  J </a:t>
            </a:r>
            <a:r>
              <a:rPr lang="en-US" dirty="0" err="1"/>
              <a:t>Thorac</a:t>
            </a:r>
            <a:r>
              <a:rPr lang="en-US" dirty="0"/>
              <a:t> Cardiovasc </a:t>
            </a:r>
            <a:r>
              <a:rPr lang="en-US" dirty="0" err="1"/>
              <a:t>Surg</a:t>
            </a:r>
            <a:r>
              <a:rPr lang="en-US" dirty="0"/>
              <a:t> 2010;139:366-78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E40151-0145-7B4C-93EC-906DAA46A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25" y="1902410"/>
            <a:ext cx="6376497" cy="78451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D98DC4-20D9-A549-A3E7-A27EB28D842F}"/>
              </a:ext>
            </a:extLst>
          </p:cNvPr>
          <p:cNvGrpSpPr/>
          <p:nvPr/>
        </p:nvGrpSpPr>
        <p:grpSpPr>
          <a:xfrm>
            <a:off x="2607181" y="2686929"/>
            <a:ext cx="6314541" cy="4157975"/>
            <a:chOff x="433461" y="2686929"/>
            <a:chExt cx="6314541" cy="41579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777AC8-07F2-2942-A1FE-6CC088FD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08" y="2686929"/>
              <a:ext cx="6101235" cy="8862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C3F7E1-063B-FE4D-A723-204BE0572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61" y="3573194"/>
              <a:ext cx="6314541" cy="123795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50B6957-22F7-6A4B-B2C2-F855B5A64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20" y="4811151"/>
              <a:ext cx="6230482" cy="93648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71AAC0F-E47F-2141-B5E1-D4CFF1A9C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61" y="5747634"/>
              <a:ext cx="6314541" cy="83843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BFA91F7-BFE4-7849-81B2-AA5A9FFDC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61" y="6484541"/>
              <a:ext cx="6230482" cy="3603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3235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91" y="15875"/>
            <a:ext cx="12192000" cy="838200"/>
          </a:xfrm>
        </p:spPr>
        <p:txBody>
          <a:bodyPr/>
          <a:lstStyle/>
          <a:p>
            <a:r>
              <a:rPr lang="en-US" dirty="0"/>
              <a:t>Historical Data from STS Database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086C9-C501-A64D-B882-0E1AA8346A61}"/>
              </a:ext>
            </a:extLst>
          </p:cNvPr>
          <p:cNvSpPr txBox="1"/>
          <p:nvPr/>
        </p:nvSpPr>
        <p:spPr>
          <a:xfrm>
            <a:off x="562708" y="1055077"/>
            <a:ext cx="1040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 err="1"/>
              <a:t>Subroto</a:t>
            </a:r>
            <a:r>
              <a:rPr lang="en-US" dirty="0"/>
              <a:t> P, et al.  Thoracoscopic lobectomy is associated with lower morbidity than open lobectomy: </a:t>
            </a:r>
          </a:p>
          <a:p>
            <a:r>
              <a:rPr lang="en-US" dirty="0"/>
              <a:t>a Propensity-matched analysis from the STS database.  J </a:t>
            </a:r>
            <a:r>
              <a:rPr lang="en-US" dirty="0" err="1"/>
              <a:t>Thorac</a:t>
            </a:r>
            <a:r>
              <a:rPr lang="en-US" dirty="0"/>
              <a:t> Cardiovasc </a:t>
            </a:r>
            <a:r>
              <a:rPr lang="en-US" dirty="0" err="1"/>
              <a:t>Surg</a:t>
            </a:r>
            <a:r>
              <a:rPr lang="en-US" dirty="0"/>
              <a:t> 2010;139:366-78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FEABA-E4E9-8146-9859-99170B9EA6A6}"/>
              </a:ext>
            </a:extLst>
          </p:cNvPr>
          <p:cNvSpPr txBox="1"/>
          <p:nvPr/>
        </p:nvSpPr>
        <p:spPr>
          <a:xfrm>
            <a:off x="323557" y="1983545"/>
            <a:ext cx="300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Less common complications: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937720-D6DC-3547-BB6A-60BAD826ADFB}"/>
              </a:ext>
            </a:extLst>
          </p:cNvPr>
          <p:cNvGrpSpPr/>
          <p:nvPr/>
        </p:nvGrpSpPr>
        <p:grpSpPr>
          <a:xfrm>
            <a:off x="2613519" y="2483601"/>
            <a:ext cx="6376497" cy="4388466"/>
            <a:chOff x="137605" y="2469534"/>
            <a:chExt cx="6376497" cy="4388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E40151-0145-7B4C-93EC-906DAA46A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05" y="2469534"/>
              <a:ext cx="6376497" cy="78451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21A46B-E0E8-7E4D-B1BD-3535187B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08" y="3254053"/>
              <a:ext cx="5739618" cy="7973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9F880C-AB3E-AB4F-AD6F-A7A1882D7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50" y="4051384"/>
              <a:ext cx="5570806" cy="8019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0A57D4-2D5E-E54F-8237-8EE563C19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51" y="4927411"/>
              <a:ext cx="5761876" cy="10577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459304-1BB0-DB42-B941-180436C65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51" y="6019909"/>
              <a:ext cx="5761876" cy="8380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37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795E7-1E6B-5D47-8669-50F93B87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866193"/>
            <a:ext cx="8686376" cy="589432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STS GTSD 2022 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85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STS GTSD 2022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CEB8F-F8F0-C44D-A155-3BBD609049AD}"/>
              </a:ext>
            </a:extLst>
          </p:cNvPr>
          <p:cNvSpPr txBox="1"/>
          <p:nvPr/>
        </p:nvSpPr>
        <p:spPr>
          <a:xfrm>
            <a:off x="3359833" y="4360986"/>
            <a:ext cx="5472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Prolonged Air Leak (&gt;5 days):  </a:t>
            </a:r>
          </a:p>
          <a:p>
            <a:r>
              <a:rPr lang="en-US" sz="2800" dirty="0"/>
              <a:t>	Lobectomy:	 	11.7%</a:t>
            </a:r>
          </a:p>
          <a:p>
            <a:r>
              <a:rPr lang="en-US" sz="2800" dirty="0"/>
              <a:t>	Segmentectomy: 	6.7%</a:t>
            </a:r>
          </a:p>
          <a:p>
            <a:r>
              <a:rPr lang="en-US" sz="2800" dirty="0"/>
              <a:t>	Wedge:  		5.1%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0F34E-D4A8-154C-9A3A-2028B25C72F3}"/>
              </a:ext>
            </a:extLst>
          </p:cNvPr>
          <p:cNvSpPr txBox="1"/>
          <p:nvPr/>
        </p:nvSpPr>
        <p:spPr>
          <a:xfrm>
            <a:off x="3202744" y="1030711"/>
            <a:ext cx="6658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Lobectomy:</a:t>
            </a:r>
            <a:endParaRPr lang="en-US" sz="2800" dirty="0"/>
          </a:p>
          <a:p>
            <a:r>
              <a:rPr lang="en-US" sz="2800" b="1" dirty="0"/>
              <a:t>	</a:t>
            </a:r>
            <a:r>
              <a:rPr lang="en-US" sz="2800" dirty="0"/>
              <a:t>Overall Major Morbidity: 9.5%</a:t>
            </a:r>
            <a:endParaRPr lang="en-US" sz="2800" b="1" dirty="0"/>
          </a:p>
          <a:p>
            <a:r>
              <a:rPr lang="en-US" sz="2800" b="1" dirty="0"/>
              <a:t>	</a:t>
            </a:r>
            <a:r>
              <a:rPr lang="en-US" sz="2800" dirty="0"/>
              <a:t>Atrial Arrhythmia: 8.7%</a:t>
            </a:r>
          </a:p>
          <a:p>
            <a:r>
              <a:rPr lang="en-US" sz="2800" b="1" dirty="0"/>
              <a:t>	</a:t>
            </a:r>
            <a:r>
              <a:rPr lang="en-US" sz="2800" dirty="0"/>
              <a:t>Pneumonia: 3.1%</a:t>
            </a:r>
            <a:br>
              <a:rPr lang="en-US" sz="2800" b="1" dirty="0"/>
            </a:br>
            <a:r>
              <a:rPr lang="en-US" sz="2800" b="1" dirty="0"/>
              <a:t>	</a:t>
            </a:r>
            <a:r>
              <a:rPr lang="en-US" sz="2800" dirty="0"/>
              <a:t>MI: 0.2%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	</a:t>
            </a:r>
            <a:r>
              <a:rPr lang="en-US" sz="2800" b="1" dirty="0"/>
              <a:t>Length of Stay: Median 3.0 days</a:t>
            </a:r>
          </a:p>
          <a:p>
            <a:r>
              <a:rPr lang="en-US" sz="28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17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0F34E-D4A8-154C-9A3A-2028B25C72F3}"/>
              </a:ext>
            </a:extLst>
          </p:cNvPr>
          <p:cNvSpPr txBox="1"/>
          <p:nvPr/>
        </p:nvSpPr>
        <p:spPr>
          <a:xfrm>
            <a:off x="417341" y="1115117"/>
            <a:ext cx="10203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74 y/o M with COPD (baseline FEV1 54%, DLCO 55%) undergoes uncomplicated robotic right upper lobectomy.</a:t>
            </a:r>
          </a:p>
          <a:p>
            <a:endParaRPr lang="en-US" sz="2800" b="1" dirty="0"/>
          </a:p>
          <a:p>
            <a:r>
              <a:rPr lang="en-US" sz="2800" b="1" dirty="0"/>
              <a:t>POD #1:   </a:t>
            </a:r>
            <a:r>
              <a:rPr lang="en-US" sz="2800" dirty="0"/>
              <a:t>Single chest tube to -20 suction.  Air leak is E2-3 (expiratory bubbling into 2-3 chambers).  CXR no pneumothorax.</a:t>
            </a:r>
            <a:r>
              <a:rPr lang="en-US" sz="2800" b="1" dirty="0"/>
              <a:t> 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11F5D-3D4B-F949-81EA-306AC2EF6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386" y="3526393"/>
            <a:ext cx="5350600" cy="255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4EFECC-69A4-1A49-8B96-617C25B58B4F}"/>
              </a:ext>
            </a:extLst>
          </p:cNvPr>
          <p:cNvSpPr txBox="1"/>
          <p:nvPr/>
        </p:nvSpPr>
        <p:spPr>
          <a:xfrm>
            <a:off x="270803" y="6165849"/>
            <a:ext cx="10203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What do you do, if anything? 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145E88-9B69-1A42-970E-0D022D93D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82" y="4191859"/>
            <a:ext cx="2590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12D2D9-0E57-2245-AA0C-8719E2A2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7" y="0"/>
            <a:ext cx="12192000" cy="8382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0F34E-D4A8-154C-9A3A-2028B25C72F3}"/>
              </a:ext>
            </a:extLst>
          </p:cNvPr>
          <p:cNvSpPr txBox="1"/>
          <p:nvPr/>
        </p:nvSpPr>
        <p:spPr>
          <a:xfrm>
            <a:off x="417341" y="1115117"/>
            <a:ext cx="102037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Topic for discussion:</a:t>
            </a:r>
            <a:br>
              <a:rPr lang="en-US" sz="2800" b="1" dirty="0"/>
            </a:br>
            <a:endParaRPr lang="en-US" sz="2800" b="1" dirty="0"/>
          </a:p>
          <a:p>
            <a:pPr marL="514350" indent="-514350">
              <a:buAutoNum type="arabicParenR"/>
            </a:pPr>
            <a:r>
              <a:rPr lang="en-US" sz="2800" dirty="0"/>
              <a:t>Stay on suction versus </a:t>
            </a:r>
            <a:r>
              <a:rPr lang="en-US" sz="2800" dirty="0" err="1"/>
              <a:t>waterseal</a:t>
            </a:r>
            <a:r>
              <a:rPr lang="en-US" sz="2800" dirty="0"/>
              <a:t>?</a:t>
            </a:r>
          </a:p>
          <a:p>
            <a:pPr marL="514350" indent="-514350">
              <a:buAutoNum type="arabicParenR"/>
            </a:pPr>
            <a:r>
              <a:rPr lang="en-US" sz="2800" dirty="0"/>
              <a:t>Decrease suction from -20 to -10?</a:t>
            </a:r>
          </a:p>
          <a:p>
            <a:pPr marL="514350" indent="-514350">
              <a:buAutoNum type="arabicParenR"/>
            </a:pPr>
            <a:r>
              <a:rPr lang="en-US" sz="2800" dirty="0"/>
              <a:t>Intervene now? If so, how?</a:t>
            </a:r>
          </a:p>
          <a:p>
            <a:pPr marL="514350" indent="-514350">
              <a:buAutoNum type="arabicParenR"/>
            </a:pPr>
            <a:r>
              <a:rPr lang="en-US" sz="2800" dirty="0"/>
              <a:t>Observation?  For how long?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84970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18" ma:contentTypeDescription="Create a new document." ma:contentTypeScope="" ma:versionID="418611019f38cb7be2ddbeec1862fdc1">
  <xsd:schema xmlns:xsd="http://www.w3.org/2001/XMLSchema" xmlns:xs="http://www.w3.org/2001/XMLSchema" xmlns:p="http://schemas.microsoft.com/office/2006/metadata/properties" xmlns:ns2="ca77dd46-8a7a-4857-95e0-0a2df6acd40a" xmlns:ns3="3ddda3b3-a9d2-43eb-818d-e6c9673bc0c5" targetNamespace="http://schemas.microsoft.com/office/2006/metadata/properties" ma:root="true" ma:fieldsID="a8d89233549f64165979a8d6b3eab5d8" ns2:_="" ns3:_=""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320DA-1855-4608-B3E0-1CDA2975CEA2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</ds:schemaRefs>
</ds:datastoreItem>
</file>

<file path=customXml/itemProps2.xml><?xml version="1.0" encoding="utf-8"?>
<ds:datastoreItem xmlns:ds="http://schemas.openxmlformats.org/officeDocument/2006/customXml" ds:itemID="{A6DC1640-8CD5-4952-B01E-9992FA7641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18E20-145C-4807-AD23-46BBA4E26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8892</TotalTime>
  <Words>891</Words>
  <Application>Microsoft Office PowerPoint</Application>
  <PresentationFormat>Widescreen</PresentationFormat>
  <Paragraphs>125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Franklin Gothic Book</vt:lpstr>
      <vt:lpstr>UMHS Finance</vt:lpstr>
      <vt:lpstr>Thoracic Surgery  General Management IV Complications</vt:lpstr>
      <vt:lpstr>Learning Goals</vt:lpstr>
      <vt:lpstr>Discussion Questions</vt:lpstr>
      <vt:lpstr>Historical Data from STS Database</vt:lpstr>
      <vt:lpstr>Historical Data from STS Database</vt:lpstr>
      <vt:lpstr>Data from STS GTSD 2022 Summary</vt:lpstr>
      <vt:lpstr>Data from STS GTSD 2022 Summary</vt:lpstr>
      <vt:lpstr>Case #1</vt:lpstr>
      <vt:lpstr>Discussion</vt:lpstr>
      <vt:lpstr>Case #1</vt:lpstr>
      <vt:lpstr>Treatment</vt:lpstr>
      <vt:lpstr>Other options</vt:lpstr>
      <vt:lpstr>Other options</vt:lpstr>
      <vt:lpstr>Case #2</vt:lpstr>
      <vt:lpstr>Discussion</vt:lpstr>
      <vt:lpstr>PowerPoint Presentation</vt:lpstr>
      <vt:lpstr>PowerPoint Presentation</vt:lpstr>
      <vt:lpstr>Learning Points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Puthenmadom, Melisa</cp:lastModifiedBy>
  <cp:revision>258</cp:revision>
  <dcterms:created xsi:type="dcterms:W3CDTF">2021-02-05T19:11:33Z</dcterms:created>
  <dcterms:modified xsi:type="dcterms:W3CDTF">2025-04-09T20:19:19Z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ArticulateGUID">
    <vt:lpwstr>671BF95E-ABB4-4098-A6E3-EF68BCB2A286</vt:lpwstr>
  </property>
  <property fmtid="{D5CDD505-2E9C-101B-9397-08002B2CF9AE}" pid="4" name="ArticulatePath">
    <vt:lpwstr>TS04 - Post-lobectomy Complications</vt:lpwstr>
  </property>
</Properties>
</file>