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23"/>
  </p:notesMasterIdLst>
  <p:sldIdLst>
    <p:sldId id="1228" r:id="rId5"/>
    <p:sldId id="1218" r:id="rId6"/>
    <p:sldId id="1229" r:id="rId7"/>
    <p:sldId id="1231" r:id="rId8"/>
    <p:sldId id="1232" r:id="rId9"/>
    <p:sldId id="1234" r:id="rId10"/>
    <p:sldId id="1235" r:id="rId11"/>
    <p:sldId id="1236" r:id="rId12"/>
    <p:sldId id="1245" r:id="rId13"/>
    <p:sldId id="1238" r:id="rId14"/>
    <p:sldId id="1244" r:id="rId15"/>
    <p:sldId id="1246" r:id="rId16"/>
    <p:sldId id="1247" r:id="rId17"/>
    <p:sldId id="1239" r:id="rId18"/>
    <p:sldId id="1240" r:id="rId19"/>
    <p:sldId id="1241" r:id="rId20"/>
    <p:sldId id="1242" r:id="rId21"/>
    <p:sldId id="124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3602A8-DCA4-BB2A-1687-39D00FA7810F}" v="3" dt="2024-12-11T00:42:51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3" autoAdjust="0"/>
    <p:restoredTop sz="81633" autoAdjust="0"/>
  </p:normalViewPr>
  <p:slideViewPr>
    <p:cSldViewPr snapToGrid="0">
      <p:cViewPr varScale="1">
        <p:scale>
          <a:sx n="99" d="100"/>
          <a:sy n="99" d="100"/>
        </p:scale>
        <p:origin x="1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ippep@ohsu.edu" userId="S::urn:spo:guest#schippep@ohsu.edu::" providerId="AD" clId="Web-{D93602A8-DCA4-BB2A-1687-39D00FA7810F}"/>
    <pc:docChg chg="modSld">
      <pc:chgData name="schippep@ohsu.edu" userId="S::urn:spo:guest#schippep@ohsu.edu::" providerId="AD" clId="Web-{D93602A8-DCA4-BB2A-1687-39D00FA7810F}" dt="2024-12-11T00:42:51.612" v="2" actId="20577"/>
      <pc:docMkLst>
        <pc:docMk/>
      </pc:docMkLst>
      <pc:sldChg chg="modSp">
        <pc:chgData name="schippep@ohsu.edu" userId="S::urn:spo:guest#schippep@ohsu.edu::" providerId="AD" clId="Web-{D93602A8-DCA4-BB2A-1687-39D00FA7810F}" dt="2024-12-11T00:42:51.612" v="2" actId="20577"/>
        <pc:sldMkLst>
          <pc:docMk/>
          <pc:sldMk cId="2997837493" sldId="1236"/>
        </pc:sldMkLst>
        <pc:spChg chg="mod">
          <ac:chgData name="schippep@ohsu.edu" userId="S::urn:spo:guest#schippep@ohsu.edu::" providerId="AD" clId="Web-{D93602A8-DCA4-BB2A-1687-39D00FA7810F}" dt="2024-12-11T00:42:51.612" v="2" actId="20577"/>
          <ac:spMkLst>
            <pc:docMk/>
            <pc:sldMk cId="2997837493" sldId="1236"/>
            <ac:spMk id="3" creationId="{0648411D-7BD4-D64A-A2E5-4587303964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8CB10-52BA-4352-B9E9-8F28A40F62C2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D07E2-DA20-4A7D-8526-C312E782AD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6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2BCB-8995-43B4-A355-E9AE4E6F4E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3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C8D2CA8-6EBD-1FB8-89BB-C0AB5497A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5371489" y="5415267"/>
            <a:ext cx="1449021" cy="14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11785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D4505-985F-49BE-8C1F-E0CFEEC3F37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5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7E351EC-856B-68A1-8AD6-B74AE364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11197822" y="26009"/>
            <a:ext cx="790978" cy="7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5200" y="6505801"/>
            <a:ext cx="560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/>
                </a:solidFill>
              </a:defRPr>
            </a:lvl1pPr>
          </a:lstStyle>
          <a:p>
            <a:fld id="{313D4505-985F-49BE-8C1F-E0CFEEC3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0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-sciencedirect-com.ezproxy.lib.utah.edu/journal/journal-of-vascular-surgery-venous-and-lymphatic-disorders/vol/6/issue/2" TargetMode="External"/><Relationship Id="rId4" Type="http://schemas.openxmlformats.org/officeDocument/2006/relationships/hyperlink" Target="https://www-sciencedirect-com.ezproxy.lib.utah.edu/journal/journal-of-vascular-surgery-venous-and-lymphatic-disord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4456" y="1577976"/>
            <a:ext cx="8603088" cy="1470025"/>
          </a:xfrm>
        </p:spPr>
        <p:txBody>
          <a:bodyPr>
            <a:noAutofit/>
          </a:bodyPr>
          <a:lstStyle/>
          <a:p>
            <a:r>
              <a:rPr lang="en-US" dirty="0"/>
              <a:t>Thoracic Surgery General Management III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EDB7F-903A-F14D-A06E-27BAD3939355}"/>
              </a:ext>
            </a:extLst>
          </p:cNvPr>
          <p:cNvSpPr txBox="1"/>
          <p:nvPr/>
        </p:nvSpPr>
        <p:spPr>
          <a:xfrm>
            <a:off x="10087259" y="5838422"/>
            <a:ext cx="1753887" cy="83099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Case Presentations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Adult Cardiac  Surgery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TSC TS 03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Milestone: 14</a:t>
            </a:r>
          </a:p>
        </p:txBody>
      </p:sp>
      <p:pic>
        <p:nvPicPr>
          <p:cNvPr id="5" name="Picture 5" descr="JCTSE_Logo_CMYK_Small.jpg">
            <a:extLst>
              <a:ext uri="{FF2B5EF4-FFF2-40B4-BE49-F238E27FC236}">
                <a16:creationId xmlns:a16="http://schemas.microsoft.com/office/drawing/2014/main" id="{20762A0D-82AF-0748-BC29-847395852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" y="5838422"/>
            <a:ext cx="1786769" cy="83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6F718E3-713C-9BA4-99A6-11657A6ABA91}"/>
              </a:ext>
            </a:extLst>
          </p:cNvPr>
          <p:cNvSpPr txBox="1">
            <a:spLocks/>
          </p:cNvSpPr>
          <p:nvPr/>
        </p:nvSpPr>
        <p:spPr>
          <a:xfrm>
            <a:off x="1794456" y="3579410"/>
            <a:ext cx="8603088" cy="17276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Update by: Ammar </a:t>
            </a:r>
            <a:r>
              <a:rPr lang="en-US" sz="2800" dirty="0" err="1"/>
              <a:t>Asban</a:t>
            </a:r>
            <a:r>
              <a:rPr lang="en-US" sz="2800" dirty="0"/>
              <a:t>, MD  Brian </a:t>
            </a:r>
            <a:r>
              <a:rPr lang="en-US" sz="2800" dirty="0" err="1"/>
              <a:t>Mitzman</a:t>
            </a:r>
            <a:r>
              <a:rPr lang="en-US" sz="2800" dirty="0"/>
              <a:t>, MD</a:t>
            </a:r>
          </a:p>
          <a:p>
            <a:r>
              <a:rPr lang="en-US" sz="2400" dirty="0"/>
              <a:t>University of Utah</a:t>
            </a:r>
          </a:p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0C6A5-2ED0-429E-9C7C-5756522B96DC}"/>
              </a:ext>
            </a:extLst>
          </p:cNvPr>
          <p:cNvSpPr txBox="1"/>
          <p:nvPr/>
        </p:nvSpPr>
        <p:spPr>
          <a:xfrm>
            <a:off x="4214649" y="4833437"/>
            <a:ext cx="4029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</a:t>
            </a:r>
            <a:r>
              <a:rPr lang="en-US" dirty="0" err="1"/>
              <a:t>powerpoint</a:t>
            </a:r>
            <a:r>
              <a:rPr lang="en-US" dirty="0"/>
              <a:t> by: Stephen Yang, MD</a:t>
            </a:r>
          </a:p>
          <a:p>
            <a:pPr algn="ctr"/>
            <a:r>
              <a:rPr lang="en-US" dirty="0"/>
              <a:t>Johns Hopkins University</a:t>
            </a:r>
          </a:p>
        </p:txBody>
      </p:sp>
    </p:spTree>
    <p:extLst>
      <p:ext uri="{BB962C8B-B14F-4D97-AF65-F5344CB8AC3E}">
        <p14:creationId xmlns:p14="http://schemas.microsoft.com/office/powerpoint/2010/main" val="86200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D0BF7-8680-B24F-83E6-11C58496A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143002"/>
            <a:ext cx="11785600" cy="52391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60 </a:t>
            </a:r>
            <a:r>
              <a:rPr lang="en-US" sz="3200" dirty="0" err="1">
                <a:latin typeface="+mj-lt"/>
                <a:ea typeface="+mj-ea"/>
                <a:cs typeface="+mj-cs"/>
              </a:rPr>
              <a:t>yo</a:t>
            </a:r>
            <a:r>
              <a:rPr lang="en-US" sz="3200" dirty="0">
                <a:latin typeface="+mj-lt"/>
                <a:ea typeface="+mj-ea"/>
                <a:cs typeface="+mj-cs"/>
              </a:rPr>
              <a:t> M construction worker with a 40-pack year smoking history was evaluated for resection of a carcinoma involving the bronchus intermedius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Preoperative pulmonary function tests showed FVC = 2.5L, FEV1 = 1.8 L, DLCO = 35% of predicted, room air Pa02 = 60 mmHg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What do his PFTs suggest and should he undergo resection?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47A5BF-F4DE-D440-82ED-6C707BBD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42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C4A3C2-4C8C-244E-9F71-A41E0C6DB3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64" y="1819042"/>
            <a:ext cx="3937576" cy="430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32F5C8-E367-E640-BBC5-EA6B41379A60}"/>
              </a:ext>
            </a:extLst>
          </p:cNvPr>
          <p:cNvSpPr txBox="1">
            <a:spLocks/>
          </p:cNvSpPr>
          <p:nvPr/>
        </p:nvSpPr>
        <p:spPr>
          <a:xfrm>
            <a:off x="492989" y="1278009"/>
            <a:ext cx="7320975" cy="5384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A 55 </a:t>
            </a:r>
            <a:r>
              <a:rPr lang="en-US" sz="3200" dirty="0" err="1">
                <a:latin typeface="+mj-lt"/>
                <a:ea typeface="+mj-ea"/>
                <a:cs typeface="+mj-cs"/>
              </a:rPr>
              <a:t>yo</a:t>
            </a:r>
            <a:r>
              <a:rPr lang="en-US" sz="3200" dirty="0">
                <a:latin typeface="+mj-lt"/>
                <a:ea typeface="+mj-ea"/>
                <a:cs typeface="+mj-cs"/>
              </a:rPr>
              <a:t> underwent a difficult right pneumonectomy for advanced NSCLC requiring intrapericardial dissection vessel control. 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Preop PFTs were excellent and he is generally healthy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POD2 he develops sudden SVT, hypotension and desaturation. 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Initial management of his SVT is unsuccessful 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CXR is shown. What next?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A34A87-0CB6-464A-86D3-6FC7574D8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7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503F-26A8-9840-82FF-A797D3E9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B9E21-A142-9F46-A004-B5281E38B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3 days after right pneumonectomy patient noted to have a new LLL infiltration, cough, frothy sputum, and respiratory failure 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What is your differential diagnosis?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How will you proceed to work this up?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What is the most common cause?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How would you manage this patient?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What operation would you offer this patient?</a:t>
            </a:r>
          </a:p>
          <a:p>
            <a:pPr lvl="1">
              <a:buFont typeface="Wingdings" pitchFamily="2" charset="2"/>
              <a:buChar char="Ø"/>
            </a:pPr>
            <a:endParaRPr lang="en-US" sz="3200" dirty="0">
              <a:latin typeface="+mj-lt"/>
              <a:ea typeface="+mj-ea"/>
              <a:cs typeface="+mj-cs"/>
            </a:endParaRPr>
          </a:p>
          <a:p>
            <a:pPr lvl="1">
              <a:buFont typeface="Wingdings" pitchFamily="2" charset="2"/>
              <a:buChar char="Ø"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8499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503F-26A8-9840-82FF-A797D3E9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B9E21-A142-9F46-A004-B5281E38B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6 weeks after right pneumonectomy patient comes to clinic with fever, new onset cough productive blood-tinged sputum. CXR shows air-fluid level in the right hemothorax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What is your work up?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What your differential diagnosis?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How would you manage this patient? </a:t>
            </a:r>
          </a:p>
          <a:p>
            <a:pPr lvl="1">
              <a:buFont typeface="Wingdings" pitchFamily="2" charset="2"/>
              <a:buChar char="Ø"/>
            </a:pPr>
            <a:endParaRPr lang="en-US" sz="3200" dirty="0">
              <a:latin typeface="+mj-lt"/>
              <a:ea typeface="+mj-ea"/>
              <a:cs typeface="+mj-cs"/>
            </a:endParaRPr>
          </a:p>
          <a:p>
            <a:pPr lvl="1">
              <a:buFont typeface="Wingdings" pitchFamily="2" charset="2"/>
              <a:buChar char="Ø"/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1711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99224-1151-FA43-B178-96758CFCC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83" y="1198984"/>
            <a:ext cx="11572033" cy="520181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Your 71yo M patient is undergoing a routine RUL VATS lobectomy.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Prior to induction of anesthesia, a right subclavian catheter is placed for IV access.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During placement develops pulmonary wheezing, tachypnea, and tachycardia. Physical exam reveals a "mill wheel" churning murmur.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What is done next? 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5BE5DB-81DD-E445-9C7E-DF85757E8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91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4583E4D-3433-4F46-AD3F-6C77347F2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40" y="2219516"/>
            <a:ext cx="394716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0B9D1C-FB71-F841-AE30-F2D117A9582B}"/>
              </a:ext>
            </a:extLst>
          </p:cNvPr>
          <p:cNvSpPr txBox="1">
            <a:spLocks/>
          </p:cNvSpPr>
          <p:nvPr/>
        </p:nvSpPr>
        <p:spPr>
          <a:xfrm>
            <a:off x="533400" y="1143000"/>
            <a:ext cx="7178040" cy="5124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A 72 </a:t>
            </a:r>
            <a:r>
              <a:rPr lang="en-US" sz="3200" dirty="0" err="1">
                <a:latin typeface="+mj-lt"/>
                <a:ea typeface="+mj-ea"/>
                <a:cs typeface="+mj-cs"/>
              </a:rPr>
              <a:t>yo</a:t>
            </a:r>
            <a:r>
              <a:rPr lang="en-US" sz="3200" dirty="0">
                <a:latin typeface="+mj-lt"/>
                <a:ea typeface="+mj-ea"/>
                <a:cs typeface="+mj-cs"/>
              </a:rPr>
              <a:t> M is 1 year out following R pneumonectomy for T2N0 NSCLC  Has been doing well except for progressive SOB since surgery Particularly worse since the last clinic visit 4 </a:t>
            </a:r>
            <a:r>
              <a:rPr lang="en-US" sz="3200" dirty="0" err="1">
                <a:latin typeface="+mj-lt"/>
                <a:ea typeface="+mj-ea"/>
                <a:cs typeface="+mj-cs"/>
              </a:rPr>
              <a:t>mo</a:t>
            </a:r>
            <a:r>
              <a:rPr lang="en-US" sz="3200" dirty="0">
                <a:latin typeface="+mj-lt"/>
                <a:ea typeface="+mj-ea"/>
                <a:cs typeface="+mj-cs"/>
              </a:rPr>
              <a:t> ago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CXR is shown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What next?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2FFDA9-2EEF-8640-B85E-CF4CD0C1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45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E64F-AAC2-834D-8024-B51A7547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FAB9081-117B-A54A-A7FC-8BD89E8C27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111" y="875240"/>
            <a:ext cx="3981452" cy="510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23A32A8-406D-EA4F-BF7C-10D76A040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21" y="1419075"/>
            <a:ext cx="4426016" cy="401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44F2DB-D0F1-6C44-9861-AABD290F561D}"/>
              </a:ext>
            </a:extLst>
          </p:cNvPr>
          <p:cNvSpPr/>
          <p:nvPr/>
        </p:nvSpPr>
        <p:spPr>
          <a:xfrm>
            <a:off x="2545845" y="5970033"/>
            <a:ext cx="6934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Post-</a:t>
            </a:r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pneumonectomy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Syndrome</a:t>
            </a:r>
          </a:p>
        </p:txBody>
      </p:sp>
    </p:spTree>
    <p:extLst>
      <p:ext uri="{BB962C8B-B14F-4D97-AF65-F5344CB8AC3E}">
        <p14:creationId xmlns:p14="http://schemas.microsoft.com/office/powerpoint/2010/main" val="4076672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B3913-D80E-1142-9E43-65B43EA43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143001"/>
            <a:ext cx="11785600" cy="57149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65-year-old man underwent uneventful right pneumonectomy for lung cancer. 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POD1, he experienced profound dyspnea when standing.  His BP was 120/80 with a HR of 88 both standing and supine.  His O2 sat was 92% on room air while in the supine position and was 80% in the standing position. 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The patient has no significant cardiopulmonary history and his preoperative pulmonary function tests were excellent.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What is done next?  What is the diagnosis?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C3CBCA-0DA1-7D4A-89DB-BC0D1A84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31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0341-FC69-0847-BB10-BC00A327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pic>
        <p:nvPicPr>
          <p:cNvPr id="4" name="Picture 2" descr="http://link.springer.com/article/10.1007%2Fs00059-014-4064-7/lookinside/000.png">
            <a:extLst>
              <a:ext uri="{FF2B5EF4-FFF2-40B4-BE49-F238E27FC236}">
                <a16:creationId xmlns:a16="http://schemas.microsoft.com/office/drawing/2014/main" id="{9E501B03-13DE-F34E-BF14-CAD703814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5" t="70366" r="22576" b="7103"/>
          <a:stretch/>
        </p:blipFill>
        <p:spPr bwMode="auto">
          <a:xfrm>
            <a:off x="2653912" y="837696"/>
            <a:ext cx="6884176" cy="487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6FD8CA-BDCC-A847-B147-754E4D102301}"/>
              </a:ext>
            </a:extLst>
          </p:cNvPr>
          <p:cNvSpPr/>
          <p:nvPr/>
        </p:nvSpPr>
        <p:spPr>
          <a:xfrm>
            <a:off x="3018842" y="5991808"/>
            <a:ext cx="6154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Platypnea-orthodeoxia</a:t>
            </a: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300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Learning 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09" y="1912980"/>
            <a:ext cx="10665300" cy="2956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The basic level concepts focused on: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Risk Assessment:  Lung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The advanced level concepts focused on: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Postop Complications:  Lung</a:t>
            </a:r>
          </a:p>
        </p:txBody>
      </p:sp>
    </p:spTree>
    <p:extLst>
      <p:ext uri="{BB962C8B-B14F-4D97-AF65-F5344CB8AC3E}">
        <p14:creationId xmlns:p14="http://schemas.microsoft.com/office/powerpoint/2010/main" val="237414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32FB-B0BC-1E46-80ED-C6AC9C88E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23BE69-1468-EE45-AC8B-9701B8C57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524000"/>
            <a:ext cx="6184641" cy="51248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60 </a:t>
            </a:r>
            <a:r>
              <a:rPr lang="en-US" sz="3200" dirty="0" err="1">
                <a:latin typeface="+mj-lt"/>
                <a:ea typeface="+mj-ea"/>
                <a:cs typeface="+mj-cs"/>
              </a:rPr>
              <a:t>yo</a:t>
            </a:r>
            <a:r>
              <a:rPr lang="en-US" sz="3200" dirty="0">
                <a:latin typeface="+mj-lt"/>
                <a:ea typeface="+mj-ea"/>
                <a:cs typeface="+mj-cs"/>
              </a:rPr>
              <a:t> M presents with SOB on exertion.  PFTs are performed.  What does this P/V flow loop show?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D8AF8-3E98-6744-8DAC-E2E5C3955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61" y="1524000"/>
            <a:ext cx="3773439" cy="458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02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17A2-4FB1-4E43-B8E6-730D6A65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F508F7-9FEB-7E42-A998-BD18EF59EE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32471" r="46507" b="13000"/>
          <a:stretch/>
        </p:blipFill>
        <p:spPr bwMode="auto">
          <a:xfrm>
            <a:off x="3010907" y="1300509"/>
            <a:ext cx="6170186" cy="511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16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6CF2-101D-ED49-B67F-71CCEC40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66737-2509-6B4F-A98C-48E1B2916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143001"/>
            <a:ext cx="11785600" cy="522047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68 </a:t>
            </a:r>
            <a:r>
              <a:rPr lang="en-US" sz="3200" dirty="0" err="1">
                <a:latin typeface="+mj-lt"/>
                <a:ea typeface="+mj-ea"/>
                <a:cs typeface="+mj-cs"/>
              </a:rPr>
              <a:t>yo</a:t>
            </a:r>
            <a:r>
              <a:rPr lang="en-US" sz="3200" dirty="0">
                <a:latin typeface="+mj-lt"/>
                <a:ea typeface="+mj-ea"/>
                <a:cs typeface="+mj-cs"/>
              </a:rPr>
              <a:t> F presents for evaluation of a localized 2 cm NSCLC of the lingula. 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Work up included: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ppoFEV1 30%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DLCO 40%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ECHO LVEF 50%, RVSP 30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MVO2 max 8 ml/kg/min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What should we offer this patient surgically, if anything?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763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830C5-9A92-B045-8839-6E10EDC22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68 </a:t>
            </a:r>
            <a:r>
              <a:rPr lang="en-US" sz="3200" dirty="0" err="1">
                <a:latin typeface="+mj-lt"/>
                <a:ea typeface="+mj-ea"/>
                <a:cs typeface="+mj-cs"/>
              </a:rPr>
              <a:t>yo</a:t>
            </a:r>
            <a:r>
              <a:rPr lang="en-US" sz="3200" dirty="0">
                <a:latin typeface="+mj-lt"/>
                <a:ea typeface="+mj-ea"/>
                <a:cs typeface="+mj-cs"/>
              </a:rPr>
              <a:t> F undergoes a RML/RLL </a:t>
            </a:r>
            <a:r>
              <a:rPr lang="en-US" sz="3200" dirty="0" err="1">
                <a:latin typeface="+mj-lt"/>
                <a:ea typeface="+mj-ea"/>
                <a:cs typeface="+mj-cs"/>
              </a:rPr>
              <a:t>bilobectomy</a:t>
            </a:r>
            <a:r>
              <a:rPr lang="en-US" sz="3200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You reinflate the remaining RUL, but worry there will be a significant pleural space left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What are some maneuvers to minimize the pleural space?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DE21EA-CA25-3349-B7B6-E29E690D5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385328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C78E71-3DE2-EE49-887D-199213E57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143000"/>
            <a:ext cx="5886061" cy="51248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3200" dirty="0"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1 after RLL lobectomy for NSCLC, you look at the patient and see this?  What is going on and what do you do?</a:t>
            </a:r>
          </a:p>
        </p:txBody>
      </p:sp>
      <p:pic>
        <p:nvPicPr>
          <p:cNvPr id="5" name="Picture 2" descr="http://www.nature.com/eye/journal/v17/n6/images/6700446f2.jpg">
            <a:extLst>
              <a:ext uri="{FF2B5EF4-FFF2-40B4-BE49-F238E27FC236}">
                <a16:creationId xmlns:a16="http://schemas.microsoft.com/office/drawing/2014/main" id="{1AE2AF24-3FA1-054F-955F-1C41113E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23" y="2057399"/>
            <a:ext cx="3864077" cy="329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982C867-9231-EE4D-849A-66D97E91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72742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411D-7BD4-D64A-A2E5-458730396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143001"/>
            <a:ext cx="11785600" cy="5714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A 72 </a:t>
            </a:r>
            <a:r>
              <a:rPr lang="en-US" sz="3200" dirty="0" err="1">
                <a:latin typeface="+mj-lt"/>
                <a:ea typeface="+mj-ea"/>
                <a:cs typeface="+mj-cs"/>
              </a:rPr>
              <a:t>yo</a:t>
            </a:r>
            <a:r>
              <a:rPr lang="en-US" sz="3200" dirty="0">
                <a:latin typeface="+mj-lt"/>
                <a:ea typeface="+mj-ea"/>
                <a:cs typeface="+mj-cs"/>
              </a:rPr>
              <a:t> undergoes a VATS RUL lobectomy with lymph node dissection having a positive R10 LN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On POD3, she is eating and walking with one chest tube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The chest tube drainage begins to increase to between 1000-1500 cc of opalescent fluid in 24 hours. 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+mj-lt"/>
                <a:ea typeface="+mj-ea"/>
                <a:cs typeface="+mj-cs"/>
              </a:rPr>
              <a:t>No organisms are identified in the fluid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Diagnosis?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+mj-lt"/>
                <a:ea typeface="+mj-ea"/>
                <a:cs typeface="+mj-cs"/>
              </a:rPr>
              <a:t>Initial management should include?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80998A-C71E-A244-AEDD-2B7CBFC7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99783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6152-279C-F24C-ADC3-5CFA2BFE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chylothorax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35CAA-91D0-9545-B014-EA57F4776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879256"/>
            <a:ext cx="7268754" cy="568700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9800" dirty="0">
                <a:latin typeface="+mj-lt"/>
                <a:ea typeface="+mj-ea"/>
                <a:cs typeface="+mj-cs"/>
              </a:rPr>
              <a:t>In postoperative setting </a:t>
            </a:r>
          </a:p>
          <a:p>
            <a:pPr lvl="1">
              <a:buFont typeface="Wingdings" pitchFamily="2" charset="2"/>
              <a:buChar char="Ø"/>
            </a:pPr>
            <a:r>
              <a:rPr lang="en-US" sz="9400" dirty="0">
                <a:latin typeface="+mj-lt"/>
                <a:ea typeface="+mj-ea"/>
                <a:cs typeface="+mj-cs"/>
              </a:rPr>
              <a:t>Dietary control measures, fasting, </a:t>
            </a:r>
            <a:r>
              <a:rPr lang="en-US" sz="9600" dirty="0">
                <a:latin typeface="+mj-lt"/>
                <a:ea typeface="+mj-ea"/>
                <a:cs typeface="+mj-cs"/>
              </a:rPr>
              <a:t>low-fat diet and</a:t>
            </a:r>
            <a:r>
              <a:rPr lang="en-US" sz="9400" dirty="0">
                <a:latin typeface="+mj-lt"/>
                <a:ea typeface="+mj-ea"/>
                <a:cs typeface="+mj-cs"/>
              </a:rPr>
              <a:t> total parenteral nutrition </a:t>
            </a:r>
          </a:p>
          <a:p>
            <a:pPr lvl="1">
              <a:buFont typeface="Wingdings" pitchFamily="2" charset="2"/>
              <a:buChar char="Ø"/>
            </a:pPr>
            <a:r>
              <a:rPr lang="en-US" sz="9400" dirty="0">
                <a:latin typeface="+mj-lt"/>
                <a:ea typeface="+mj-ea"/>
                <a:cs typeface="+mj-cs"/>
              </a:rPr>
              <a:t>What will you do if there is e</a:t>
            </a:r>
            <a:r>
              <a:rPr lang="en-US" sz="9800" dirty="0">
                <a:latin typeface="+mj-lt"/>
                <a:ea typeface="+mj-ea"/>
                <a:cs typeface="+mj-cs"/>
              </a:rPr>
              <a:t>vidence of mediastinal shift?</a:t>
            </a:r>
          </a:p>
          <a:p>
            <a:pPr>
              <a:buFont typeface="Wingdings" pitchFamily="2" charset="2"/>
              <a:buChar char="Ø"/>
            </a:pPr>
            <a:r>
              <a:rPr lang="en-US" sz="10200" dirty="0">
                <a:latin typeface="+mj-lt"/>
                <a:ea typeface="+mj-ea"/>
                <a:cs typeface="+mj-cs"/>
              </a:rPr>
              <a:t>Adjunct therapy </a:t>
            </a:r>
          </a:p>
          <a:p>
            <a:pPr lvl="1">
              <a:buFont typeface="Wingdings" pitchFamily="2" charset="2"/>
              <a:buChar char="Ø"/>
            </a:pPr>
            <a:r>
              <a:rPr lang="en-US" sz="9400" dirty="0">
                <a:latin typeface="+mj-lt"/>
                <a:ea typeface="+mj-ea"/>
                <a:cs typeface="+mj-cs"/>
              </a:rPr>
              <a:t>Somatostatin, octreotide, and midodrine </a:t>
            </a:r>
            <a:endParaRPr lang="en-US" sz="9800" dirty="0"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sz="9800" dirty="0">
                <a:latin typeface="+mj-lt"/>
                <a:ea typeface="+mj-ea"/>
                <a:cs typeface="+mj-cs"/>
              </a:rPr>
              <a:t>How long would you monitor this patient and what type of intervention would you consider?</a:t>
            </a:r>
          </a:p>
          <a:p>
            <a:pPr lvl="1">
              <a:buFont typeface="Wingdings" pitchFamily="2" charset="2"/>
              <a:buChar char="Ø"/>
            </a:pPr>
            <a:r>
              <a:rPr lang="en-US" sz="9400" dirty="0">
                <a:latin typeface="+mj-lt"/>
                <a:ea typeface="+mj-ea"/>
                <a:cs typeface="+mj-cs"/>
              </a:rPr>
              <a:t>Pleurodesis</a:t>
            </a:r>
          </a:p>
          <a:p>
            <a:pPr lvl="1">
              <a:buFont typeface="Wingdings" pitchFamily="2" charset="2"/>
              <a:buChar char="Ø"/>
            </a:pPr>
            <a:r>
              <a:rPr lang="en-US" sz="9400" dirty="0">
                <a:latin typeface="+mj-lt"/>
                <a:ea typeface="+mj-ea"/>
                <a:cs typeface="+mj-cs"/>
              </a:rPr>
              <a:t>Thoracic duct embolization </a:t>
            </a:r>
          </a:p>
          <a:p>
            <a:pPr lvl="1">
              <a:buFont typeface="Wingdings" pitchFamily="2" charset="2"/>
              <a:buChar char="Ø"/>
            </a:pPr>
            <a:r>
              <a:rPr lang="en-US" sz="9400" dirty="0">
                <a:latin typeface="+mj-lt"/>
                <a:ea typeface="+mj-ea"/>
                <a:cs typeface="+mj-cs"/>
              </a:rPr>
              <a:t>Thoracic duct disruption </a:t>
            </a:r>
          </a:p>
          <a:p>
            <a:pPr lvl="1">
              <a:buFont typeface="Wingdings" pitchFamily="2" charset="2"/>
              <a:buChar char="Ø"/>
            </a:pPr>
            <a:r>
              <a:rPr lang="en-US" sz="9400" dirty="0">
                <a:latin typeface="+mj-lt"/>
                <a:ea typeface="+mj-ea"/>
                <a:cs typeface="+mj-cs"/>
              </a:rPr>
              <a:t>Thoracic duct ligation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9400" dirty="0">
                <a:latin typeface="+mj-lt"/>
                <a:ea typeface="+mj-ea"/>
                <a:cs typeface="+mj-cs"/>
              </a:rPr>
              <a:t>Combination therapy 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05D47-B7FC-3343-B0E6-8AFAEFA2A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354" y="80244"/>
            <a:ext cx="4720046" cy="2324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CE7D04-5292-9A49-9CF9-32B35AB6A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354" y="2405043"/>
            <a:ext cx="4720046" cy="35932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F1ADD8-9F2D-E142-9675-3DFA23A98BCC}"/>
              </a:ext>
            </a:extLst>
          </p:cNvPr>
          <p:cNvSpPr/>
          <p:nvPr/>
        </p:nvSpPr>
        <p:spPr>
          <a:xfrm>
            <a:off x="7370354" y="6061785"/>
            <a:ext cx="4720046" cy="65936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Helvetica Neue" panose="02000503000000020004" pitchFamily="2" charset="0"/>
              </a:rPr>
              <a:t>Therapeutic lymphangiography for traumatic chylothorax. Hara et al. </a:t>
            </a:r>
            <a:r>
              <a:rPr lang="en-US" sz="1200" dirty="0">
                <a:solidFill>
                  <a:srgbClr val="C00000"/>
                </a:solidFill>
                <a:latin typeface="Helvetica Neue" panose="02000503000000020004" pitchFamily="2" charset="0"/>
                <a:hlinkClick r:id="rId4" tooltip="Go to Journal of Vascular Surgery: Venous and Lymphatic Disorders on ScienceDir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Vascular Surgery: Venous and Lymphatic Disorders</a:t>
            </a:r>
            <a:r>
              <a:rPr lang="en-US" sz="1200" dirty="0">
                <a:solidFill>
                  <a:srgbClr val="C00000"/>
                </a:solidFill>
                <a:latin typeface="Helvetica Neue" panose="02000503000000020004" pitchFamily="2" charset="0"/>
              </a:rPr>
              <a:t>, </a:t>
            </a:r>
            <a:r>
              <a:rPr lang="en-US" sz="1200" dirty="0">
                <a:solidFill>
                  <a:srgbClr val="C00000"/>
                </a:solidFill>
                <a:latin typeface="Helvetica Neue" panose="02000503000000020004" pitchFamily="2" charset="0"/>
                <a:hlinkClick r:id="rId5" tooltip="Go to table of contents for this volume/iss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Volume 6, Issue 2</a:t>
            </a:r>
            <a:r>
              <a:rPr lang="en-US" sz="1200" dirty="0">
                <a:solidFill>
                  <a:srgbClr val="C00000"/>
                </a:solidFill>
                <a:latin typeface="Helvetica Neue" panose="02000503000000020004" pitchFamily="2" charset="0"/>
              </a:rPr>
              <a:t>, March 2018, Pages 237-240</a:t>
            </a:r>
            <a:endParaRPr lang="en-US" sz="1200" dirty="0">
              <a:solidFill>
                <a:srgbClr val="C00000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60997"/>
      </p:ext>
    </p:extLst>
  </p:cSld>
  <p:clrMapOvr>
    <a:masterClrMapping/>
  </p:clrMapOvr>
</p:sld>
</file>

<file path=ppt/theme/theme1.xml><?xml version="1.0" encoding="utf-8"?>
<a:theme xmlns:a="http://schemas.openxmlformats.org/drawingml/2006/main" name="UMHS Finance">
  <a:themeElements>
    <a:clrScheme name="UM">
      <a:dk1>
        <a:srgbClr val="000050"/>
      </a:dk1>
      <a:lt1>
        <a:sysClr val="window" lastClr="FFFFFF"/>
      </a:lt1>
      <a:dk2>
        <a:srgbClr val="303C6E"/>
      </a:dk2>
      <a:lt2>
        <a:srgbClr val="FFFFCC"/>
      </a:lt2>
      <a:accent1>
        <a:srgbClr val="000066"/>
      </a:accent1>
      <a:accent2>
        <a:srgbClr val="0000CC"/>
      </a:accent2>
      <a:accent3>
        <a:srgbClr val="FFCC00"/>
      </a:accent3>
      <a:accent4>
        <a:srgbClr val="FFFF00"/>
      </a:accent4>
      <a:accent5>
        <a:srgbClr val="FFFFCC"/>
      </a:accent5>
      <a:accent6>
        <a:srgbClr val="005BD3"/>
      </a:accent6>
      <a:hlink>
        <a:srgbClr val="00349E"/>
      </a:hlink>
      <a:folHlink>
        <a:srgbClr val="FFFF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B416F7EC17E45B6522541631F23EF" ma:contentTypeVersion="20" ma:contentTypeDescription="Create a new document." ma:contentTypeScope="" ma:versionID="317636467b7736e9f25bbb108a8ef47f">
  <xsd:schema xmlns:xsd="http://www.w3.org/2001/XMLSchema" xmlns:xs="http://www.w3.org/2001/XMLSchema" xmlns:p="http://schemas.microsoft.com/office/2006/metadata/properties" xmlns:ns1="http://schemas.microsoft.com/sharepoint/v3" xmlns:ns2="ca77dd46-8a7a-4857-95e0-0a2df6acd40a" xmlns:ns3="3ddda3b3-a9d2-43eb-818d-e6c9673bc0c5" targetNamespace="http://schemas.microsoft.com/office/2006/metadata/properties" ma:root="true" ma:fieldsID="def752f21e3a5cc7f1c76b9ed54e785c" ns1:_="" ns2:_="" ns3:_="">
    <xsd:import namespace="http://schemas.microsoft.com/sharepoint/v3"/>
    <xsd:import namespace="ca77dd46-8a7a-4857-95e0-0a2df6acd40a"/>
    <xsd:import namespace="3ddda3b3-a9d2-43eb-818d-e6c9673bc0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7dd46-8a7a-4857-95e0-0a2df6acd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da3b3-a9d2-43eb-818d-e6c9673bc0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c6fa85-2b7f-4ac5-9633-ef8dbf837b2f}" ma:internalName="TaxCatchAll" ma:showField="CatchAllData" ma:web="3ddda3b3-a9d2-43eb-818d-e6c9673bc0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7dd46-8a7a-4857-95e0-0a2df6acd40a">
      <Terms xmlns="http://schemas.microsoft.com/office/infopath/2007/PartnerControls"/>
    </lcf76f155ced4ddcb4097134ff3c332f>
    <TaxCatchAll xmlns="3ddda3b3-a9d2-43eb-818d-e6c9673bc0c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8500B-2B96-43A1-B357-042BC519377C}"/>
</file>

<file path=customXml/itemProps2.xml><?xml version="1.0" encoding="utf-8"?>
<ds:datastoreItem xmlns:ds="http://schemas.openxmlformats.org/officeDocument/2006/customXml" ds:itemID="{FB3378EB-FF38-4E9F-8AEB-CD61EDC86EF0}">
  <ds:schemaRefs>
    <ds:schemaRef ds:uri="http://schemas.microsoft.com/office/2006/metadata/properties"/>
    <ds:schemaRef ds:uri="http://schemas.microsoft.com/office/infopath/2007/PartnerControls"/>
    <ds:schemaRef ds:uri="ca77dd46-8a7a-4857-95e0-0a2df6acd40a"/>
    <ds:schemaRef ds:uri="3ddda3b3-a9d2-43eb-818d-e6c9673bc0c5"/>
  </ds:schemaRefs>
</ds:datastoreItem>
</file>

<file path=customXml/itemProps3.xml><?xml version="1.0" encoding="utf-8"?>
<ds:datastoreItem xmlns:ds="http://schemas.openxmlformats.org/officeDocument/2006/customXml" ds:itemID="{9EE9FB16-A598-42E5-A481-3DDB7C8A41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10880</TotalTime>
  <Words>772</Words>
  <Application>Microsoft Office PowerPoint</Application>
  <PresentationFormat>Widescreen</PresentationFormat>
  <Paragraphs>93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UMHS Finance</vt:lpstr>
      <vt:lpstr>Thoracic Surgery General Management III</vt:lpstr>
      <vt:lpstr>Learning Goals</vt:lpstr>
      <vt:lpstr>History</vt:lpstr>
      <vt:lpstr>Discussion</vt:lpstr>
      <vt:lpstr>History</vt:lpstr>
      <vt:lpstr>History</vt:lpstr>
      <vt:lpstr>History</vt:lpstr>
      <vt:lpstr>History</vt:lpstr>
      <vt:lpstr>Management of chylothorax </vt:lpstr>
      <vt:lpstr>History</vt:lpstr>
      <vt:lpstr>History</vt:lpstr>
      <vt:lpstr>Case continue</vt:lpstr>
      <vt:lpstr>Case continue</vt:lpstr>
      <vt:lpstr>History</vt:lpstr>
      <vt:lpstr>History</vt:lpstr>
      <vt:lpstr>Discussion</vt:lpstr>
      <vt:lpstr>History</vt:lpstr>
      <vt:lpstr>Discussion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 Capacity</dc:title>
  <dc:creator>Lucas, Annemarie</dc:creator>
  <cp:lastModifiedBy>Brian Mitzman</cp:lastModifiedBy>
  <cp:revision>255</cp:revision>
  <dcterms:created xsi:type="dcterms:W3CDTF">2021-02-05T19:11:33Z</dcterms:created>
  <dcterms:modified xsi:type="dcterms:W3CDTF">2024-12-11T00:42:51Z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0x010100C2BB416F7EC17E45B6522541631F23EF</vt:lpwstr>
  </property>
  <property fmtid="{D5CDD505-2E9C-101B-9397-08002B2CF9AE}" pid="3" name="MediaServiceImageTags">
    <vt:lpwstr/>
  </property>
</Properties>
</file>