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4"/>
  </p:notesMasterIdLst>
  <p:sldIdLst>
    <p:sldId id="256" r:id="rId5"/>
    <p:sldId id="271" r:id="rId6"/>
    <p:sldId id="257" r:id="rId7"/>
    <p:sldId id="258" r:id="rId8"/>
    <p:sldId id="259" r:id="rId9"/>
    <p:sldId id="261" r:id="rId10"/>
    <p:sldId id="268" r:id="rId11"/>
    <p:sldId id="269" r:id="rId12"/>
    <p:sldId id="270" r:id="rId13"/>
    <p:sldId id="297" r:id="rId14"/>
    <p:sldId id="293" r:id="rId15"/>
    <p:sldId id="272" r:id="rId16"/>
    <p:sldId id="273" r:id="rId17"/>
    <p:sldId id="292" r:id="rId18"/>
    <p:sldId id="274" r:id="rId19"/>
    <p:sldId id="291" r:id="rId20"/>
    <p:sldId id="285" r:id="rId21"/>
    <p:sldId id="286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59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CB150-36DF-0F6E-65D5-FF0A098F41A9}" v="1" dt="2025-03-21T18:37:53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, Amanda" userId="S::awright@sts.org::dc88852d-c812-44bc-8888-49ee922160da" providerId="AD" clId="Web-{958CB150-36DF-0F6E-65D5-FF0A098F41A9}"/>
    <pc:docChg chg="modSld">
      <pc:chgData name="Wright, Amanda" userId="S::awright@sts.org::dc88852d-c812-44bc-8888-49ee922160da" providerId="AD" clId="Web-{958CB150-36DF-0F6E-65D5-FF0A098F41A9}" dt="2025-03-21T18:37:53.266" v="0" actId="1076"/>
      <pc:docMkLst>
        <pc:docMk/>
      </pc:docMkLst>
      <pc:sldChg chg="modSp">
        <pc:chgData name="Wright, Amanda" userId="S::awright@sts.org::dc88852d-c812-44bc-8888-49ee922160da" providerId="AD" clId="Web-{958CB150-36DF-0F6E-65D5-FF0A098F41A9}" dt="2025-03-21T18:37:53.266" v="0" actId="1076"/>
        <pc:sldMkLst>
          <pc:docMk/>
          <pc:sldMk cId="0" sldId="261"/>
        </pc:sldMkLst>
        <pc:picChg chg="mod">
          <ac:chgData name="Wright, Amanda" userId="S::awright@sts.org::dc88852d-c812-44bc-8888-49ee922160da" providerId="AD" clId="Web-{958CB150-36DF-0F6E-65D5-FF0A098F41A9}" dt="2025-03-21T18:37:53.266" v="0" actId="1076"/>
          <ac:picMkLst>
            <pc:docMk/>
            <pc:sldMk cId="0" sldId="261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C13B6-C0BF-48E4-9791-1F88C35B5C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0C8E1-31B3-44EB-9059-0CFA98529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ABDD-32FD-9DB7-9E3D-1C733B5D7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FF551-1853-D732-BD2D-DD19541A2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4741-310B-B271-9604-2607F078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7EA4-E629-1474-17CF-B15ACC17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5F4CE-2152-6494-CCCF-3CD037FB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1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4200-8FB2-C29A-9559-762997DB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A4B4E-0C51-AF4E-3CBD-EE0DBDBD4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30149-BF46-AAD8-B0B8-10E1322F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3040E-2DD9-8998-293B-22E75FE4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B0166-A030-17AA-2D6B-41026E0A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6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F4DA6-A39B-F900-797F-E4A2AD031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84F33-02B7-0D88-5C0B-EA7EF6DCA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0A0E1-7705-F04E-CD9A-3D498589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AF7C4-F1EA-6CC8-985A-7C8E64DD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3E8C8-429E-F146-3EF7-BBE777D1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BCBD-6731-CF2C-2A77-6E0C3E52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4B44-5E88-6F42-F86C-8AF0EF19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744A-B0E2-A8CE-D378-5DEFC551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CBE3-6E0D-AFB6-A369-663122A5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0C9C-190A-F934-D2F6-2BD7D584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CA38-D6B7-2FDC-B49B-89062FD7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94D6-96BE-BE6F-9580-FF851A0E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F837-4FDC-B79A-5805-76637853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8CA4-BD48-0A16-1085-9AA93F9D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9D44-E556-E318-B2D3-A7066110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1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C5F9-0F80-03FD-57E6-83CD388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A6AF-3103-8435-B0D7-5C7B3E6ED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BA314-5DD6-1D13-5690-70324ED14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107A4-4C6D-507C-587D-8C8F77BB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CFD32-8620-B14B-A3E0-51698BA0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EB644-13F6-6B06-3A4E-4A8264D7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2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3742-EE6A-8E39-64E4-F7EF36FD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527BB-1451-5C0D-B4EB-78F0E785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BF763-2B68-F7CF-536E-4B683720A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194C5-DC65-E283-3159-D6C208D40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E91A3-F0BC-83FC-4AE4-D433E5C41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9A27E-3C87-3CEB-271D-3D604E1F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31CAA-F8ED-A766-1BCC-D3B82577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CFCC1-B05F-F531-AE04-7F6AA940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2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C3BE-122F-F4C3-D4F8-AFAFE200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55DBD-476E-97B2-4B7A-62EFF091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DC1FC-8A0A-2485-7E66-4B4E5E7B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94001-EC67-BA7B-A220-A539888B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1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D5225-9949-97E5-6C2F-68ED5B32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2FAB5-39B0-AFA1-265A-A63AE064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41A25-CD09-15BE-B0AF-38D7DD52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20D1-006F-ECB5-2674-8B8DFC22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735F-EB27-50C1-B69C-E723C080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34201-3957-3BB5-54EB-98352501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4510D-057B-2BB9-C5B2-8181A7DC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26FCF-69AC-E8CA-2D53-CC0D252D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C86E8-5948-D415-42F6-423931D4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2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9854-D210-F324-1D68-B67EE2F5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4B593-015D-DF7F-75E5-F63DC6DD1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945EE-C2AD-6E41-335D-38196608C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CAF1E-A03B-B4AD-019E-66B0CF5D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C8A2-921A-503D-8C81-94B27C98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947B4-A117-AA6B-8F4F-9CB254D1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FBF3A-541E-C9B9-014E-A491D4FC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3189A-223F-817E-0811-B2C02AFF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983A6-9505-DC88-DB2D-4B5C5253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9EBFB-8D29-AA4E-89AA-F17A0E5EA9F5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21840-D322-EDAB-6268-776B014B1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56506-E807-AB65-30D5-11698B3AE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4BA3F-45E0-8348-8539-E8D7E8F34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s://www-sciencedirect-com.liboff.ohsu.edu/journal/journal-of-thoracic-oncology/vol/19/issue/7" TargetMode="External"/><Relationship Id="rId5" Type="http://schemas.openxmlformats.org/officeDocument/2006/relationships/hyperlink" Target="https://www-sciencedirect-com.liboff.ohsu.edu/journal/journal-of-thoracic-oncology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s://www-sciencedirect-com.liboff.ohsu.edu/journal/journal-of-thoracic-oncology/vol/19/issue/7" TargetMode="External"/><Relationship Id="rId4" Type="http://schemas.openxmlformats.org/officeDocument/2006/relationships/hyperlink" Target="https://www-sciencedirect-com.liboff.ohsu.edu/journal/journal-of-thoracic-oncolog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WA56L0wXOzNUBM&amp;tbnid=DBFsl5xlD-HyAM:&amp;ved=0CAUQjRw&amp;url=http://www.msdlatinamerica.com/ebooks/HighResolutionCToftheLung/sid281117.html&amp;ei=tbfYU8TmNs2syASp-4GgDg&amp;bvm=bv.71778758,d.aWw&amp;psig=AFQjCNFCig7gcIBOo5T1zXxNFlcNi6X_Zw&amp;ust=140679799873013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xUf9fNI9qlpBXM&amp;tbnid=JqRlkjJ_JBBUWM:&amp;ved=0CAUQjRw&amp;url=http://ecancer.org/journal/6/full/260-a-classification-of-pulmonary-nodules-by-ct-scan.php&amp;ei=b7jYU6qrNoilyASf9oCgBQ&amp;bvm=bv.71778758,d.aWw&amp;psig=AFQjCNHEyWPqf-ulw3Khf-59JsYOMTo32g&amp;ust=14067983113538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RPvEK7Bd9QzEgM&amp;tbnid=LKAufdP45-U3wM:&amp;ved=0CAUQjRw&amp;url=http://bestpractice.bmj.com/best-practice/monograph/547/resources/image/bp/6.html&amp;ei=LbjYU9bjCM6eyAT_84LACQ&amp;bvm=bv.71778758,d.aWw&amp;psig=AFQjCNGIf0YC6O14HM51M_qThtooxJh-hQ&amp;ust=140679796712612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HyY6DEVVexIabM&amp;tbnid=UqGsNoiZz-G47M:&amp;ved=0CAUQjRw&amp;url=http://bestpractice.bmj.com/best-practice/monograph/547/resources/images/print/7.html&amp;ei=nrjYU5-fLpKhyAS18YHIBw&amp;bvm=bv.71778758,d.aWw&amp;psig=AFQjCNHEyWPqf-ulw3Khf-59JsYOMTo32g&amp;ust=14067983113538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KToAVzghEr8C8M&amp;tbnid=v_38MBDCX5kNlM:&amp;ved=0CAUQjRw&amp;url=http://www.valleyhealthcancercenter.com/Cancer-Services/Lung/Diagnosis-Staging-Endobronchial-Ultrasound-(EBUS)&amp;ei=ZbrYU7TzBs6XyASamILoBg&amp;bvm=bv.71778758,d.aWw&amp;psig=AFQjCNHEyWPqf-ulw3Khf-59JsYOMTo32g&amp;ust=14067983113538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778" y="66872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30591"/>
                </a:solidFill>
                <a:latin typeface="Arial"/>
                <a:cs typeface="Arial"/>
              </a:rPr>
              <a:t>Neoplasms of the Lung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460" y="2966649"/>
            <a:ext cx="9143999" cy="1752600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130591"/>
                </a:solidFill>
              </a:rPr>
              <a:t>Author: Stephen C. Yang, MD / Johns Hopkins Medical Institutions</a:t>
            </a:r>
          </a:p>
          <a:p>
            <a:pPr algn="l"/>
            <a:r>
              <a:rPr lang="en-US" dirty="0">
                <a:solidFill>
                  <a:srgbClr val="130591"/>
                </a:solidFill>
              </a:rPr>
              <a:t>Created: July 2014</a:t>
            </a:r>
          </a:p>
          <a:p>
            <a:pPr algn="l"/>
            <a:r>
              <a:rPr lang="en-US" dirty="0">
                <a:solidFill>
                  <a:srgbClr val="130591"/>
                </a:solidFill>
              </a:rPr>
              <a:t>Last Revised: 	March 2025, Paul Schipper, MD / OHSU</a:t>
            </a:r>
          </a:p>
          <a:p>
            <a:pPr algn="l"/>
            <a:endParaRPr lang="en-US" dirty="0">
              <a:solidFill>
                <a:srgbClr val="13059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A8B4-BAD3-7016-FF1D-97692823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7938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130591"/>
                </a:solidFill>
              </a:rPr>
              <a:t>3.3 cm=T2a</a:t>
            </a:r>
          </a:p>
          <a:p>
            <a:r>
              <a:rPr lang="en-US" dirty="0">
                <a:solidFill>
                  <a:srgbClr val="130591"/>
                </a:solidFill>
              </a:rPr>
              <a:t>T2aN0M0 = Stage IB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AD3FB-C1BA-E633-797A-9FB110B0C2F5}"/>
              </a:ext>
            </a:extLst>
          </p:cNvPr>
          <p:cNvSpPr txBox="1"/>
          <p:nvPr/>
        </p:nvSpPr>
        <p:spPr>
          <a:xfrm>
            <a:off x="733096" y="1232590"/>
            <a:ext cx="76778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30591"/>
                </a:solidFill>
              </a:rPr>
              <a:t>No adjuvant therapy offered other than clinical trial</a:t>
            </a:r>
          </a:p>
          <a:p>
            <a:endParaRPr lang="en-US" sz="2800" dirty="0">
              <a:solidFill>
                <a:srgbClr val="130591"/>
              </a:solidFill>
            </a:endParaRPr>
          </a:p>
          <a:p>
            <a:r>
              <a:rPr lang="en-US" sz="2800" dirty="0">
                <a:solidFill>
                  <a:srgbClr val="130591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56E2E-F525-4651-0885-C128589F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77" y="2169724"/>
            <a:ext cx="2825057" cy="3937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23E4C-5237-3987-A864-4B71D87D9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14" y="1925088"/>
            <a:ext cx="4168746" cy="4426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74253-1345-5A69-776D-36F109AA830B}"/>
              </a:ext>
            </a:extLst>
          </p:cNvPr>
          <p:cNvSpPr txBox="1"/>
          <p:nvPr/>
        </p:nvSpPr>
        <p:spPr>
          <a:xfrm>
            <a:off x="0" y="6094784"/>
            <a:ext cx="898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strike="noStrike" dirty="0">
                <a:effectLst/>
                <a:latin typeface="ElsevierSans"/>
                <a:hlinkClick r:id="rId5" tooltip="Go to Journal of Thoracic Oncology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Thoracic Oncology</a:t>
            </a:r>
            <a:endParaRPr lang="en-US" b="0" i="0" strike="noStrike" dirty="0">
              <a:effectLst/>
              <a:latin typeface="ElsevierSans"/>
            </a:endParaRPr>
          </a:p>
          <a:p>
            <a:pPr algn="ctr"/>
            <a:r>
              <a:rPr lang="en-US" b="0" i="0" strike="noStrike" dirty="0">
                <a:effectLst/>
                <a:latin typeface="ElsevierSans"/>
                <a:hlinkClick r:id="rId6" tooltip="Go to table of contents for this volume/iss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19, Issue 7</a:t>
            </a:r>
            <a:r>
              <a:rPr lang="en-US" b="0" i="0" strike="noStrike" dirty="0">
                <a:effectLst/>
                <a:latin typeface="ElsevierSans"/>
              </a:rPr>
              <a:t>, July 2024, Pages 1007-1027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8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DF90D-8FA7-019E-80D6-ACB7FD94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47690"/>
            <a:ext cx="7772400" cy="4680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ADE45-7AE5-FB4A-BFCC-595DB2019AF2}"/>
              </a:ext>
            </a:extLst>
          </p:cNvPr>
          <p:cNvSpPr txBox="1"/>
          <p:nvPr/>
        </p:nvSpPr>
        <p:spPr>
          <a:xfrm>
            <a:off x="2391104" y="548698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strike="noStrike" dirty="0">
                <a:effectLst/>
                <a:latin typeface="ElsevierSans"/>
                <a:hlinkClick r:id="rId4" tooltip="Go to Journal of Thoracic Oncology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Thoracic Oncology</a:t>
            </a:r>
            <a:endParaRPr lang="en-US" b="0" i="0" strike="noStrike" dirty="0">
              <a:effectLst/>
              <a:latin typeface="ElsevierSans"/>
            </a:endParaRPr>
          </a:p>
          <a:p>
            <a:pPr algn="ctr"/>
            <a:r>
              <a:rPr lang="en-US" b="0" i="0" strike="noStrike" dirty="0">
                <a:effectLst/>
                <a:latin typeface="ElsevierSans"/>
                <a:hlinkClick r:id="rId5" tooltip="Go to table of contents for this volume/iss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19, Issue 7</a:t>
            </a:r>
            <a:r>
              <a:rPr lang="en-US" b="0" i="0" strike="noStrike" dirty="0">
                <a:effectLst/>
                <a:latin typeface="ElsevierSans"/>
              </a:rPr>
              <a:t>, July 2024, Pages 1007-1027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17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14302"/>
            <a:ext cx="5669280" cy="50126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A 78 </a:t>
            </a:r>
            <a:r>
              <a:rPr lang="en-US" dirty="0" err="1">
                <a:solidFill>
                  <a:srgbClr val="130591"/>
                </a:solidFill>
              </a:rPr>
              <a:t>yo</a:t>
            </a:r>
            <a:r>
              <a:rPr lang="en-US" dirty="0">
                <a:solidFill>
                  <a:srgbClr val="130591"/>
                </a:solidFill>
              </a:rPr>
              <a:t> M presents with a 2 				cm </a:t>
            </a:r>
            <a:r>
              <a:rPr lang="en-US" dirty="0" err="1">
                <a:solidFill>
                  <a:srgbClr val="130591"/>
                </a:solidFill>
              </a:rPr>
              <a:t>spiculated</a:t>
            </a:r>
            <a:r>
              <a:rPr lang="en-US" dirty="0">
                <a:solidFill>
                  <a:srgbClr val="130591"/>
                </a:solidFill>
              </a:rPr>
              <a:t> mass in the 			</a:t>
            </a:r>
            <a:r>
              <a:rPr lang="en-US" dirty="0" err="1">
                <a:solidFill>
                  <a:srgbClr val="130591"/>
                </a:solidFill>
              </a:rPr>
              <a:t>lingular</a:t>
            </a:r>
            <a:r>
              <a:rPr lang="en-US" dirty="0">
                <a:solidFill>
                  <a:srgbClr val="130591"/>
                </a:solidFill>
              </a:rPr>
              <a:t> tip found on w/u 			for dry cough</a:t>
            </a:r>
          </a:p>
          <a:p>
            <a:r>
              <a:rPr lang="en-US" dirty="0">
                <a:solidFill>
                  <a:srgbClr val="130591"/>
                </a:solidFill>
              </a:rPr>
              <a:t>Former 30 </a:t>
            </a:r>
            <a:r>
              <a:rPr lang="en-US" dirty="0" err="1">
                <a:solidFill>
                  <a:srgbClr val="130591"/>
                </a:solidFill>
              </a:rPr>
              <a:t>py</a:t>
            </a:r>
            <a:r>
              <a:rPr lang="en-US" dirty="0">
                <a:solidFill>
                  <a:srgbClr val="130591"/>
                </a:solidFill>
              </a:rPr>
              <a:t> smoker, quit 20 			years ago</a:t>
            </a:r>
          </a:p>
          <a:p>
            <a:r>
              <a:rPr lang="en-US" dirty="0">
                <a:solidFill>
                  <a:srgbClr val="130591"/>
                </a:solidFill>
              </a:rPr>
              <a:t>PMH:  rheumatoid arthritis, 				HTN, DM </a:t>
            </a:r>
          </a:p>
          <a:p>
            <a:r>
              <a:rPr lang="en-US" dirty="0">
                <a:solidFill>
                  <a:srgbClr val="130591"/>
                </a:solidFill>
              </a:rPr>
              <a:t>No prior surgeries</a:t>
            </a:r>
          </a:p>
          <a:p>
            <a:r>
              <a:rPr lang="en-US" dirty="0">
                <a:solidFill>
                  <a:srgbClr val="130591"/>
                </a:solidFill>
              </a:rPr>
              <a:t>ECOG PS0</a:t>
            </a:r>
          </a:p>
          <a:p>
            <a:endParaRPr lang="en-US" dirty="0">
              <a:solidFill>
                <a:srgbClr val="130591"/>
              </a:solidFill>
            </a:endParaRPr>
          </a:p>
        </p:txBody>
      </p:sp>
      <p:pic>
        <p:nvPicPr>
          <p:cNvPr id="1026" name="Picture 2" descr="https://encrypted-tbn0.gstatic.com/images?q=tbn:ANd9GcSMGXqe9RHbIco44YBySty4VbBmAYUNp-zUFCvSB4YPXUkbALt0J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35" y="1417638"/>
            <a:ext cx="3338670" cy="20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29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PE:  Normal</a:t>
            </a:r>
          </a:p>
          <a:p>
            <a:r>
              <a:rPr lang="en-US" dirty="0">
                <a:solidFill>
                  <a:srgbClr val="130591"/>
                </a:solidFill>
              </a:rPr>
              <a:t>Labs WNL</a:t>
            </a:r>
          </a:p>
          <a:p>
            <a:r>
              <a:rPr lang="en-US" dirty="0">
                <a:solidFill>
                  <a:srgbClr val="130591"/>
                </a:solidFill>
              </a:rPr>
              <a:t>CXR and CT confirm the same 2 cm mass in the </a:t>
            </a:r>
            <a:r>
              <a:rPr lang="en-US" dirty="0" err="1">
                <a:solidFill>
                  <a:srgbClr val="130591"/>
                </a:solidFill>
              </a:rPr>
              <a:t>lingular</a:t>
            </a:r>
            <a:r>
              <a:rPr lang="en-US" dirty="0">
                <a:solidFill>
                  <a:srgbClr val="130591"/>
                </a:solidFill>
              </a:rPr>
              <a:t> tip.  </a:t>
            </a:r>
          </a:p>
          <a:p>
            <a:r>
              <a:rPr lang="en-US" dirty="0">
                <a:solidFill>
                  <a:srgbClr val="130591"/>
                </a:solidFill>
              </a:rPr>
              <a:t>There is a 1.5 cm AP window node, no other hilar or mediastinal adenopathy</a:t>
            </a:r>
          </a:p>
          <a:p>
            <a:r>
              <a:rPr lang="en-US" dirty="0">
                <a:solidFill>
                  <a:srgbClr val="130591"/>
                </a:solidFill>
              </a:rPr>
              <a:t>PFTs:  FEV-1 = 1.7 L (65% predicted)  						FVC = 2.1 (71% predicted)								DLCO = 20.5 (88% predicted)</a:t>
            </a:r>
          </a:p>
          <a:p>
            <a:r>
              <a:rPr lang="en-US" dirty="0">
                <a:solidFill>
                  <a:srgbClr val="130591"/>
                </a:solidFill>
              </a:rPr>
              <a:t>Next steps?</a:t>
            </a:r>
          </a:p>
          <a:p>
            <a:endParaRPr lang="en-US" dirty="0">
              <a:solidFill>
                <a:srgbClr val="13059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55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30591"/>
                </a:solidFill>
              </a:rPr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5211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Role of PET scanning? EBUS? </a:t>
            </a:r>
            <a:r>
              <a:rPr lang="en-US" dirty="0" err="1">
                <a:solidFill>
                  <a:srgbClr val="130591"/>
                </a:solidFill>
              </a:rPr>
              <a:t>Mediastinoscopy</a:t>
            </a:r>
            <a:r>
              <a:rPr lang="en-US" dirty="0">
                <a:solidFill>
                  <a:srgbClr val="130591"/>
                </a:solidFill>
              </a:rPr>
              <a:t>? 			Chamberlain Procedure? Needle 							aspiration?</a:t>
            </a:r>
          </a:p>
          <a:p>
            <a:r>
              <a:rPr lang="en-US" dirty="0">
                <a:solidFill>
                  <a:srgbClr val="130591"/>
                </a:solidFill>
              </a:rPr>
              <a:t>Role of </a:t>
            </a:r>
            <a:r>
              <a:rPr lang="en-US" dirty="0" err="1">
                <a:solidFill>
                  <a:srgbClr val="130591"/>
                </a:solidFill>
              </a:rPr>
              <a:t>mediastinal</a:t>
            </a:r>
            <a:r>
              <a:rPr lang="en-US" dirty="0">
                <a:solidFill>
                  <a:srgbClr val="130591"/>
                </a:solidFill>
              </a:rPr>
              <a:t> lymph node dissection?</a:t>
            </a:r>
          </a:p>
          <a:p>
            <a:r>
              <a:rPr lang="en-US" dirty="0">
                <a:solidFill>
                  <a:srgbClr val="130591"/>
                </a:solidFill>
              </a:rPr>
              <a:t>Lung sparing options?</a:t>
            </a:r>
          </a:p>
          <a:p>
            <a:r>
              <a:rPr lang="en-US" dirty="0">
                <a:solidFill>
                  <a:srgbClr val="130591"/>
                </a:solidFill>
              </a:rPr>
              <a:t>What if left upper lobe rather than just </a:t>
            </a:r>
            <a:r>
              <a:rPr lang="en-US" dirty="0" err="1">
                <a:solidFill>
                  <a:srgbClr val="130591"/>
                </a:solidFill>
              </a:rPr>
              <a:t>lingula</a:t>
            </a:r>
            <a:r>
              <a:rPr lang="en-US" dirty="0">
                <a:solidFill>
                  <a:srgbClr val="130591"/>
                </a:solidFill>
              </a:rPr>
              <a:t> ?</a:t>
            </a:r>
          </a:p>
          <a:p>
            <a:r>
              <a:rPr lang="en-US" dirty="0">
                <a:solidFill>
                  <a:srgbClr val="130591"/>
                </a:solidFill>
              </a:rPr>
              <a:t>What if lymph node positive on 								</a:t>
            </a:r>
            <a:r>
              <a:rPr lang="en-US" dirty="0" err="1">
                <a:solidFill>
                  <a:srgbClr val="130591"/>
                </a:solidFill>
              </a:rPr>
              <a:t>mediastinoscopy</a:t>
            </a:r>
            <a:r>
              <a:rPr lang="en-US" dirty="0">
                <a:solidFill>
                  <a:srgbClr val="130591"/>
                </a:solidFill>
              </a:rPr>
              <a:t>? </a:t>
            </a:r>
          </a:p>
          <a:p>
            <a:pPr lvl="1"/>
            <a:r>
              <a:rPr lang="en-US" dirty="0">
                <a:solidFill>
                  <a:srgbClr val="130591"/>
                </a:solidFill>
              </a:rPr>
              <a:t>After final path report?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9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9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98027" cy="5257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30591"/>
                </a:solidFill>
              </a:rPr>
              <a:t>PET showed avidity in the lung nodule only</a:t>
            </a:r>
          </a:p>
          <a:p>
            <a:r>
              <a:rPr lang="en-US" sz="2800" dirty="0">
                <a:solidFill>
                  <a:srgbClr val="130591"/>
                </a:solidFill>
              </a:rPr>
              <a:t>EBUS stations L4, 7, and L10 negative</a:t>
            </a:r>
          </a:p>
          <a:p>
            <a:r>
              <a:rPr lang="en-US" sz="2800" dirty="0" err="1">
                <a:solidFill>
                  <a:srgbClr val="130591"/>
                </a:solidFill>
              </a:rPr>
              <a:t>Mediastinoscopy</a:t>
            </a:r>
            <a:r>
              <a:rPr lang="en-US" sz="2800" dirty="0">
                <a:solidFill>
                  <a:srgbClr val="130591"/>
                </a:solidFill>
              </a:rPr>
              <a:t> negative</a:t>
            </a:r>
          </a:p>
          <a:p>
            <a:r>
              <a:rPr lang="en-US" sz="2800" dirty="0">
                <a:solidFill>
                  <a:srgbClr val="130591"/>
                </a:solidFill>
              </a:rPr>
              <a:t>Left VATS </a:t>
            </a:r>
            <a:r>
              <a:rPr lang="en-US" sz="2800" dirty="0" err="1">
                <a:solidFill>
                  <a:srgbClr val="130591"/>
                </a:solidFill>
              </a:rPr>
              <a:t>lingulectomy</a:t>
            </a:r>
            <a:r>
              <a:rPr lang="en-US" sz="2800" dirty="0">
                <a:solidFill>
                  <a:srgbClr val="130591"/>
                </a:solidFill>
              </a:rPr>
              <a:t>, </a:t>
            </a:r>
            <a:r>
              <a:rPr lang="en-US" sz="2800" dirty="0" err="1">
                <a:solidFill>
                  <a:srgbClr val="130591"/>
                </a:solidFill>
              </a:rPr>
              <a:t>mediastinal</a:t>
            </a:r>
            <a:r>
              <a:rPr lang="en-US" sz="2800" dirty="0">
                <a:solidFill>
                  <a:srgbClr val="130591"/>
                </a:solidFill>
              </a:rPr>
              <a:t> LN dissection</a:t>
            </a:r>
          </a:p>
          <a:p>
            <a:r>
              <a:rPr lang="en-US" sz="2800" dirty="0">
                <a:solidFill>
                  <a:srgbClr val="130591"/>
                </a:solidFill>
              </a:rPr>
              <a:t>What if AP window was positive </a:t>
            </a:r>
            <a:r>
              <a:rPr lang="en-US" sz="2800" dirty="0" err="1">
                <a:solidFill>
                  <a:srgbClr val="130591"/>
                </a:solidFill>
              </a:rPr>
              <a:t>intraop</a:t>
            </a:r>
            <a:r>
              <a:rPr lang="en-US" sz="2800" dirty="0">
                <a:solidFill>
                  <a:srgbClr val="130591"/>
                </a:solidFill>
              </a:rPr>
              <a:t>?</a:t>
            </a:r>
          </a:p>
          <a:p>
            <a:r>
              <a:rPr lang="en-US" sz="2800" dirty="0">
                <a:solidFill>
                  <a:srgbClr val="130591"/>
                </a:solidFill>
              </a:rPr>
              <a:t>Final path T1N0 adenocarcinoma</a:t>
            </a:r>
          </a:p>
          <a:p>
            <a:endParaRPr lang="en-US" sz="2800" dirty="0">
              <a:solidFill>
                <a:srgbClr val="130591"/>
              </a:solidFill>
            </a:endParaRPr>
          </a:p>
          <a:p>
            <a:pPr lvl="1"/>
            <a:endParaRPr lang="en-US" sz="2400" dirty="0">
              <a:solidFill>
                <a:srgbClr val="13059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6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14301"/>
            <a:ext cx="4572000" cy="53130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A 75 </a:t>
            </a:r>
            <a:r>
              <a:rPr lang="en-US" dirty="0" err="1">
                <a:solidFill>
                  <a:srgbClr val="130591"/>
                </a:solidFill>
              </a:rPr>
              <a:t>yo</a:t>
            </a:r>
            <a:r>
              <a:rPr lang="en-US" dirty="0">
                <a:solidFill>
                  <a:srgbClr val="130591"/>
                </a:solidFill>
              </a:rPr>
              <a:t> M is referred for a PET 		positive lung mass found 		on w/u for SOB</a:t>
            </a:r>
          </a:p>
          <a:p>
            <a:r>
              <a:rPr lang="en-US" dirty="0">
                <a:solidFill>
                  <a:srgbClr val="130591"/>
                </a:solidFill>
              </a:rPr>
              <a:t>Former heavy smoker</a:t>
            </a:r>
          </a:p>
          <a:p>
            <a:r>
              <a:rPr lang="en-US" dirty="0">
                <a:solidFill>
                  <a:srgbClr val="130591"/>
                </a:solidFill>
              </a:rPr>
              <a:t>PMH:  CAD, PVD, HTN</a:t>
            </a:r>
          </a:p>
          <a:p>
            <a:r>
              <a:rPr lang="en-US" dirty="0">
                <a:solidFill>
                  <a:srgbClr val="130591"/>
                </a:solidFill>
              </a:rPr>
              <a:t>No prior surgeries</a:t>
            </a:r>
          </a:p>
          <a:p>
            <a:r>
              <a:rPr lang="en-US" dirty="0">
                <a:solidFill>
                  <a:srgbClr val="130591"/>
                </a:solidFill>
              </a:rPr>
              <a:t>ECOG PS0</a:t>
            </a:r>
          </a:p>
          <a:p>
            <a:r>
              <a:rPr lang="en-US" dirty="0">
                <a:solidFill>
                  <a:srgbClr val="130591"/>
                </a:solidFill>
              </a:rPr>
              <a:t>PFTs:  FEV1 40% predicted, 			DLCO 45% predicted</a:t>
            </a:r>
          </a:p>
          <a:p>
            <a:r>
              <a:rPr lang="en-US" dirty="0">
                <a:solidFill>
                  <a:srgbClr val="130591"/>
                </a:solidFill>
              </a:rPr>
              <a:t>ECHO:  LVEF 55%, PAS </a:t>
            </a:r>
            <a:r>
              <a:rPr lang="en-US" dirty="0" err="1">
                <a:solidFill>
                  <a:srgbClr val="130591"/>
                </a:solidFill>
              </a:rPr>
              <a:t>est</a:t>
            </a:r>
            <a:r>
              <a:rPr lang="en-US" dirty="0">
                <a:solidFill>
                  <a:srgbClr val="130591"/>
                </a:solidFill>
              </a:rPr>
              <a:t> 40 			mmHg, mild TR</a:t>
            </a:r>
          </a:p>
          <a:p>
            <a:r>
              <a:rPr lang="en-US" dirty="0">
                <a:solidFill>
                  <a:srgbClr val="130591"/>
                </a:solidFill>
              </a:rPr>
              <a:t>PET:  avidity only in lung mass</a:t>
            </a:r>
          </a:p>
          <a:p>
            <a:r>
              <a:rPr lang="en-US" dirty="0">
                <a:solidFill>
                  <a:srgbClr val="130591"/>
                </a:solidFill>
              </a:rPr>
              <a:t>What are options?</a:t>
            </a:r>
          </a:p>
          <a:p>
            <a:endParaRPr lang="en-US" dirty="0">
              <a:solidFill>
                <a:srgbClr val="130591"/>
              </a:solidFill>
            </a:endParaRPr>
          </a:p>
          <a:p>
            <a:endParaRPr lang="en-US" dirty="0">
              <a:solidFill>
                <a:srgbClr val="130591"/>
              </a:solidFill>
            </a:endParaRPr>
          </a:p>
        </p:txBody>
      </p:sp>
      <p:pic>
        <p:nvPicPr>
          <p:cNvPr id="6" name="Picture 4" descr="http://img.ecancer.org/ecms/html/260/ecancer260fig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16" y="1907177"/>
            <a:ext cx="4635600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9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14301"/>
            <a:ext cx="4572000" cy="53130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A 75 </a:t>
            </a:r>
            <a:r>
              <a:rPr lang="en-US" dirty="0" err="1">
                <a:solidFill>
                  <a:srgbClr val="130591"/>
                </a:solidFill>
              </a:rPr>
              <a:t>yo</a:t>
            </a:r>
            <a:r>
              <a:rPr lang="en-US" dirty="0">
                <a:solidFill>
                  <a:srgbClr val="130591"/>
                </a:solidFill>
              </a:rPr>
              <a:t> M is referred for a PET 		positive lung mass found 		on w/u for SOB</a:t>
            </a:r>
          </a:p>
          <a:p>
            <a:r>
              <a:rPr lang="en-US" dirty="0">
                <a:solidFill>
                  <a:srgbClr val="130591"/>
                </a:solidFill>
              </a:rPr>
              <a:t>Former heavy smoker</a:t>
            </a:r>
          </a:p>
          <a:p>
            <a:r>
              <a:rPr lang="en-US" dirty="0">
                <a:solidFill>
                  <a:srgbClr val="130591"/>
                </a:solidFill>
              </a:rPr>
              <a:t>PMH:  CAD, PVD, HTN</a:t>
            </a:r>
          </a:p>
          <a:p>
            <a:r>
              <a:rPr lang="en-US" dirty="0">
                <a:solidFill>
                  <a:srgbClr val="130591"/>
                </a:solidFill>
              </a:rPr>
              <a:t>No prior surgeries</a:t>
            </a:r>
          </a:p>
          <a:p>
            <a:r>
              <a:rPr lang="en-US" dirty="0">
                <a:solidFill>
                  <a:srgbClr val="130591"/>
                </a:solidFill>
              </a:rPr>
              <a:t>ECOG PS0</a:t>
            </a:r>
          </a:p>
          <a:p>
            <a:r>
              <a:rPr lang="en-US" dirty="0">
                <a:solidFill>
                  <a:srgbClr val="130591"/>
                </a:solidFill>
              </a:rPr>
              <a:t>PFTs:  FEV1 40% predicted, 			DLCO 45% predicted</a:t>
            </a:r>
          </a:p>
          <a:p>
            <a:r>
              <a:rPr lang="en-US" dirty="0">
                <a:solidFill>
                  <a:srgbClr val="130591"/>
                </a:solidFill>
              </a:rPr>
              <a:t>ECHO:  LVEF 55%, PAS </a:t>
            </a:r>
            <a:r>
              <a:rPr lang="en-US" dirty="0" err="1">
                <a:solidFill>
                  <a:srgbClr val="130591"/>
                </a:solidFill>
              </a:rPr>
              <a:t>est</a:t>
            </a:r>
            <a:r>
              <a:rPr lang="en-US" dirty="0">
                <a:solidFill>
                  <a:srgbClr val="130591"/>
                </a:solidFill>
              </a:rPr>
              <a:t> 40 			mmHg, mild TR</a:t>
            </a:r>
          </a:p>
          <a:p>
            <a:r>
              <a:rPr lang="en-US" dirty="0">
                <a:solidFill>
                  <a:srgbClr val="130591"/>
                </a:solidFill>
              </a:rPr>
              <a:t>PET:  avidity only in lung mass</a:t>
            </a:r>
          </a:p>
          <a:p>
            <a:r>
              <a:rPr lang="en-US" dirty="0">
                <a:solidFill>
                  <a:srgbClr val="130591"/>
                </a:solidFill>
              </a:rPr>
              <a:t>What are options?</a:t>
            </a:r>
          </a:p>
          <a:p>
            <a:endParaRPr lang="en-US" dirty="0">
              <a:solidFill>
                <a:srgbClr val="130591"/>
              </a:solidFill>
            </a:endParaRPr>
          </a:p>
          <a:p>
            <a:endParaRPr lang="en-US" dirty="0">
              <a:solidFill>
                <a:srgbClr val="130591"/>
              </a:solidFill>
            </a:endParaRPr>
          </a:p>
        </p:txBody>
      </p:sp>
      <p:pic>
        <p:nvPicPr>
          <p:cNvPr id="2050" name="Picture 2" descr="https://encrypted-tbn2.gstatic.com/images?q=tbn:ANd9GcRQ-z6662GCNJ5l38PZ_EjdG5YrUVlgyM1zhRX7c8g-4FeZmVbTG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0" y="2227534"/>
            <a:ext cx="4611190" cy="28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14301"/>
            <a:ext cx="4572000" cy="53130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A 75 </a:t>
            </a:r>
            <a:r>
              <a:rPr lang="en-US" dirty="0" err="1">
                <a:solidFill>
                  <a:srgbClr val="130591"/>
                </a:solidFill>
              </a:rPr>
              <a:t>yo</a:t>
            </a:r>
            <a:r>
              <a:rPr lang="en-US" dirty="0">
                <a:solidFill>
                  <a:srgbClr val="130591"/>
                </a:solidFill>
              </a:rPr>
              <a:t> M is referred for a PET 		positive lung mass found 		on w/u for SOB</a:t>
            </a:r>
          </a:p>
          <a:p>
            <a:r>
              <a:rPr lang="en-US" dirty="0">
                <a:solidFill>
                  <a:srgbClr val="130591"/>
                </a:solidFill>
              </a:rPr>
              <a:t>Former heavy smoker</a:t>
            </a:r>
          </a:p>
          <a:p>
            <a:r>
              <a:rPr lang="en-US" dirty="0">
                <a:solidFill>
                  <a:srgbClr val="130591"/>
                </a:solidFill>
              </a:rPr>
              <a:t>PMH:  CAD, PVD, HTN</a:t>
            </a:r>
          </a:p>
          <a:p>
            <a:r>
              <a:rPr lang="en-US" dirty="0">
                <a:solidFill>
                  <a:srgbClr val="130591"/>
                </a:solidFill>
              </a:rPr>
              <a:t>No prior surgeries</a:t>
            </a:r>
          </a:p>
          <a:p>
            <a:r>
              <a:rPr lang="en-US" dirty="0">
                <a:solidFill>
                  <a:srgbClr val="130591"/>
                </a:solidFill>
              </a:rPr>
              <a:t>ECOG PS0</a:t>
            </a:r>
          </a:p>
          <a:p>
            <a:r>
              <a:rPr lang="en-US" dirty="0">
                <a:solidFill>
                  <a:srgbClr val="130591"/>
                </a:solidFill>
              </a:rPr>
              <a:t>PFTs:  FEV1 40% predicted, 			DLCO 45% predicted</a:t>
            </a:r>
          </a:p>
          <a:p>
            <a:r>
              <a:rPr lang="en-US" dirty="0">
                <a:solidFill>
                  <a:srgbClr val="130591"/>
                </a:solidFill>
              </a:rPr>
              <a:t>ECHO:  LVEF 55%, PAS </a:t>
            </a:r>
            <a:r>
              <a:rPr lang="en-US" dirty="0" err="1">
                <a:solidFill>
                  <a:srgbClr val="130591"/>
                </a:solidFill>
              </a:rPr>
              <a:t>est</a:t>
            </a:r>
            <a:r>
              <a:rPr lang="en-US" dirty="0">
                <a:solidFill>
                  <a:srgbClr val="130591"/>
                </a:solidFill>
              </a:rPr>
              <a:t> 40 			mmHg, mild TR</a:t>
            </a:r>
          </a:p>
          <a:p>
            <a:r>
              <a:rPr lang="en-US" dirty="0">
                <a:solidFill>
                  <a:srgbClr val="130591"/>
                </a:solidFill>
              </a:rPr>
              <a:t>PET:  avidity only in lung mass</a:t>
            </a:r>
          </a:p>
          <a:p>
            <a:r>
              <a:rPr lang="en-US" dirty="0">
                <a:solidFill>
                  <a:srgbClr val="130591"/>
                </a:solidFill>
              </a:rPr>
              <a:t>What are options?</a:t>
            </a:r>
          </a:p>
          <a:p>
            <a:endParaRPr lang="en-US" dirty="0">
              <a:solidFill>
                <a:srgbClr val="130591"/>
              </a:solidFill>
            </a:endParaRPr>
          </a:p>
          <a:p>
            <a:endParaRPr lang="en-US" dirty="0">
              <a:solidFill>
                <a:srgbClr val="130591"/>
              </a:solidFill>
            </a:endParaRPr>
          </a:p>
        </p:txBody>
      </p:sp>
      <p:pic>
        <p:nvPicPr>
          <p:cNvPr id="5" name="Picture 6" descr="http://bestpractice.bmj.com/best-practice/images/bp/en-gb/547-2_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78" y="1955256"/>
            <a:ext cx="4606087" cy="29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2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14301"/>
            <a:ext cx="4572000" cy="53130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A 75 </a:t>
            </a:r>
            <a:r>
              <a:rPr lang="en-US" dirty="0" err="1">
                <a:solidFill>
                  <a:srgbClr val="130591"/>
                </a:solidFill>
              </a:rPr>
              <a:t>yo</a:t>
            </a:r>
            <a:r>
              <a:rPr lang="en-US" dirty="0">
                <a:solidFill>
                  <a:srgbClr val="130591"/>
                </a:solidFill>
              </a:rPr>
              <a:t> M is referred for a PET 		positive lung mass found 		on w/u for SOB</a:t>
            </a:r>
          </a:p>
          <a:p>
            <a:r>
              <a:rPr lang="en-US" dirty="0">
                <a:solidFill>
                  <a:srgbClr val="130591"/>
                </a:solidFill>
              </a:rPr>
              <a:t>Former heavy smoker</a:t>
            </a:r>
          </a:p>
          <a:p>
            <a:r>
              <a:rPr lang="en-US" dirty="0">
                <a:solidFill>
                  <a:srgbClr val="130591"/>
                </a:solidFill>
              </a:rPr>
              <a:t>PMH:  CAD, PVD, HTN</a:t>
            </a:r>
          </a:p>
          <a:p>
            <a:r>
              <a:rPr lang="en-US" dirty="0">
                <a:solidFill>
                  <a:srgbClr val="130591"/>
                </a:solidFill>
              </a:rPr>
              <a:t>No prior surgeries</a:t>
            </a:r>
          </a:p>
          <a:p>
            <a:r>
              <a:rPr lang="en-US" dirty="0">
                <a:solidFill>
                  <a:srgbClr val="130591"/>
                </a:solidFill>
              </a:rPr>
              <a:t>ECOG PS0</a:t>
            </a:r>
          </a:p>
          <a:p>
            <a:r>
              <a:rPr lang="en-US" dirty="0">
                <a:solidFill>
                  <a:srgbClr val="130591"/>
                </a:solidFill>
              </a:rPr>
              <a:t>PFTs:  FEV1 40% predicted, 			DLCO 45% predicted</a:t>
            </a:r>
          </a:p>
          <a:p>
            <a:r>
              <a:rPr lang="en-US" dirty="0">
                <a:solidFill>
                  <a:srgbClr val="130591"/>
                </a:solidFill>
              </a:rPr>
              <a:t>ECHO:  LVEF 55%, PAS </a:t>
            </a:r>
            <a:r>
              <a:rPr lang="en-US" dirty="0" err="1">
                <a:solidFill>
                  <a:srgbClr val="130591"/>
                </a:solidFill>
              </a:rPr>
              <a:t>est</a:t>
            </a:r>
            <a:r>
              <a:rPr lang="en-US" dirty="0">
                <a:solidFill>
                  <a:srgbClr val="130591"/>
                </a:solidFill>
              </a:rPr>
              <a:t> 40 			mmHg, mild TR</a:t>
            </a:r>
          </a:p>
          <a:p>
            <a:r>
              <a:rPr lang="en-US" dirty="0">
                <a:solidFill>
                  <a:srgbClr val="130591"/>
                </a:solidFill>
              </a:rPr>
              <a:t>PET:  avidity only in lung mass</a:t>
            </a:r>
          </a:p>
          <a:p>
            <a:r>
              <a:rPr lang="en-US" dirty="0">
                <a:solidFill>
                  <a:srgbClr val="130591"/>
                </a:solidFill>
              </a:rPr>
              <a:t>What are options?</a:t>
            </a:r>
          </a:p>
          <a:p>
            <a:endParaRPr lang="en-US" dirty="0">
              <a:solidFill>
                <a:srgbClr val="130591"/>
              </a:solidFill>
            </a:endParaRPr>
          </a:p>
          <a:p>
            <a:endParaRPr lang="en-US" dirty="0">
              <a:solidFill>
                <a:srgbClr val="130591"/>
              </a:solidFill>
            </a:endParaRPr>
          </a:p>
        </p:txBody>
      </p:sp>
      <p:pic>
        <p:nvPicPr>
          <p:cNvPr id="5" name="Picture 14" descr="http://www.valleyhealthcancercenter.com/Siteimages/EBUS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19164" y="1898922"/>
            <a:ext cx="4568081" cy="349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6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7859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30591"/>
                </a:solidFill>
              </a:rPr>
              <a:t>The </a:t>
            </a:r>
            <a:r>
              <a:rPr lang="en-US" sz="2800" b="1" i="1" dirty="0">
                <a:solidFill>
                  <a:srgbClr val="130591"/>
                </a:solidFill>
              </a:rPr>
              <a:t>basic</a:t>
            </a:r>
            <a:r>
              <a:rPr lang="en-US" sz="2800" b="1" dirty="0">
                <a:solidFill>
                  <a:srgbClr val="130591"/>
                </a:solidFill>
              </a:rPr>
              <a:t> level concepts focus on:</a:t>
            </a:r>
            <a:endParaRPr lang="en-US" sz="2800" dirty="0">
              <a:solidFill>
                <a:srgbClr val="130591"/>
              </a:solidFill>
            </a:endParaRPr>
          </a:p>
          <a:p>
            <a:pPr lvl="1"/>
            <a:r>
              <a:rPr lang="en-US" sz="2800" dirty="0">
                <a:solidFill>
                  <a:srgbClr val="130591"/>
                </a:solidFill>
              </a:rPr>
              <a:t>Stage I Staging, Including All Staging Tools</a:t>
            </a:r>
          </a:p>
          <a:p>
            <a:pPr lvl="1"/>
            <a:r>
              <a:rPr lang="en-US" sz="2800" dirty="0">
                <a:solidFill>
                  <a:srgbClr val="130591"/>
                </a:solidFill>
              </a:rPr>
              <a:t>Stage I Survival and Recurrence Patterns</a:t>
            </a:r>
          </a:p>
          <a:p>
            <a:pPr lvl="0"/>
            <a:r>
              <a:rPr lang="en-US" sz="2800" b="1" dirty="0">
                <a:solidFill>
                  <a:srgbClr val="130591"/>
                </a:solidFill>
              </a:rPr>
              <a:t>The </a:t>
            </a:r>
            <a:r>
              <a:rPr lang="en-US" sz="2800" b="1" i="1" dirty="0">
                <a:solidFill>
                  <a:srgbClr val="130591"/>
                </a:solidFill>
              </a:rPr>
              <a:t>advanced</a:t>
            </a:r>
            <a:r>
              <a:rPr lang="en-US" sz="2800" b="1" dirty="0">
                <a:solidFill>
                  <a:srgbClr val="130591"/>
                </a:solidFill>
              </a:rPr>
              <a:t> level concepts focus on:</a:t>
            </a:r>
            <a:endParaRPr lang="en-US" sz="2800" dirty="0">
              <a:solidFill>
                <a:srgbClr val="130591"/>
              </a:solidFill>
            </a:endParaRPr>
          </a:p>
          <a:p>
            <a:pPr lvl="1"/>
            <a:r>
              <a:rPr lang="en-US" sz="2800" dirty="0">
                <a:solidFill>
                  <a:srgbClr val="130591"/>
                </a:solidFill>
              </a:rPr>
              <a:t>Stage I Treatment and Multimodality</a:t>
            </a:r>
          </a:p>
          <a:p>
            <a:pPr>
              <a:buNone/>
            </a:pPr>
            <a:endParaRPr lang="en-US" sz="2800" b="1" dirty="0">
              <a:solidFill>
                <a:srgbClr val="13059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16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7859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0591"/>
                </a:solidFill>
              </a:rPr>
              <a:t>64-yo  was found to have an apical RUL lung nodule on a screening CXR </a:t>
            </a:r>
          </a:p>
          <a:p>
            <a:r>
              <a:rPr lang="en-US" dirty="0">
                <a:solidFill>
                  <a:srgbClr val="130591"/>
                </a:solidFill>
              </a:rPr>
              <a:t>Patient has no pulmonary symptoms</a:t>
            </a:r>
          </a:p>
          <a:p>
            <a:r>
              <a:rPr lang="en-US" dirty="0">
                <a:solidFill>
                  <a:srgbClr val="130591"/>
                </a:solidFill>
              </a:rPr>
              <a:t>Former 30 </a:t>
            </a:r>
            <a:r>
              <a:rPr lang="en-US" dirty="0" err="1">
                <a:solidFill>
                  <a:srgbClr val="130591"/>
                </a:solidFill>
              </a:rPr>
              <a:t>py</a:t>
            </a:r>
            <a:r>
              <a:rPr lang="en-US" dirty="0">
                <a:solidFill>
                  <a:srgbClr val="130591"/>
                </a:solidFill>
              </a:rPr>
              <a:t> smoker, quit 10 years ago</a:t>
            </a:r>
          </a:p>
          <a:p>
            <a:r>
              <a:rPr lang="en-US" dirty="0">
                <a:solidFill>
                  <a:srgbClr val="130591"/>
                </a:solidFill>
              </a:rPr>
              <a:t>PMH:  hypertension, arthritis</a:t>
            </a:r>
          </a:p>
          <a:p>
            <a:r>
              <a:rPr lang="en-US" dirty="0">
                <a:solidFill>
                  <a:srgbClr val="130591"/>
                </a:solidFill>
              </a:rPr>
              <a:t>No prior surgeries</a:t>
            </a:r>
          </a:p>
          <a:p>
            <a:r>
              <a:rPr lang="en-US" dirty="0">
                <a:solidFill>
                  <a:srgbClr val="130591"/>
                </a:solidFill>
              </a:rPr>
              <a:t>ECOG PS0</a:t>
            </a:r>
          </a:p>
          <a:p>
            <a:endParaRPr lang="en-US" dirty="0">
              <a:solidFill>
                <a:srgbClr val="13059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30591"/>
                </a:solidFill>
              </a:rPr>
              <a:t>Gen:  WNWD NAD, appears stated age</a:t>
            </a:r>
          </a:p>
          <a:p>
            <a:r>
              <a:rPr lang="en-US" dirty="0">
                <a:solidFill>
                  <a:srgbClr val="130591"/>
                </a:solidFill>
              </a:rPr>
              <a:t>CV: RRR no </a:t>
            </a:r>
            <a:r>
              <a:rPr lang="en-US" dirty="0" err="1">
                <a:solidFill>
                  <a:srgbClr val="130591"/>
                </a:solidFill>
              </a:rPr>
              <a:t>m,g,r</a:t>
            </a:r>
            <a:endParaRPr lang="en-US" dirty="0">
              <a:solidFill>
                <a:srgbClr val="130591"/>
              </a:solidFill>
            </a:endParaRPr>
          </a:p>
          <a:p>
            <a:r>
              <a:rPr lang="en-US" dirty="0">
                <a:solidFill>
                  <a:srgbClr val="130591"/>
                </a:solidFill>
              </a:rPr>
              <a:t>CHEST:   BS equal and clear</a:t>
            </a:r>
          </a:p>
          <a:p>
            <a:r>
              <a:rPr lang="en-US" dirty="0">
                <a:solidFill>
                  <a:srgbClr val="130591"/>
                </a:solidFill>
              </a:rPr>
              <a:t>ABD: soft, flat non tender</a:t>
            </a:r>
          </a:p>
          <a:p>
            <a:r>
              <a:rPr lang="en-US" dirty="0">
                <a:solidFill>
                  <a:srgbClr val="130591"/>
                </a:solidFill>
              </a:rPr>
              <a:t>EXT: no edema</a:t>
            </a:r>
          </a:p>
          <a:p>
            <a:pPr>
              <a:buNone/>
            </a:pPr>
            <a:endParaRPr lang="en-US" dirty="0">
              <a:solidFill>
                <a:srgbClr val="13059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30591"/>
                </a:solidFill>
              </a:rPr>
              <a:t>Labs WNL</a:t>
            </a:r>
          </a:p>
          <a:p>
            <a:r>
              <a:rPr lang="en-US" dirty="0" err="1">
                <a:solidFill>
                  <a:srgbClr val="130591"/>
                </a:solidFill>
              </a:rPr>
              <a:t>Coags</a:t>
            </a:r>
            <a:r>
              <a:rPr lang="en-US" dirty="0">
                <a:solidFill>
                  <a:srgbClr val="130591"/>
                </a:solidFill>
              </a:rPr>
              <a:t> WNL</a:t>
            </a:r>
          </a:p>
          <a:p>
            <a:r>
              <a:rPr lang="en-US" dirty="0">
                <a:solidFill>
                  <a:srgbClr val="130591"/>
                </a:solidFill>
              </a:rPr>
              <a:t>PFTs: FEV-1 = 1.84 L (87% predicted)  					FVC = 2.21 	(81% predicted)						DLCO = 14.5 (68% predicted)</a:t>
            </a:r>
          </a:p>
          <a:p>
            <a:endParaRPr lang="en-US" dirty="0">
              <a:solidFill>
                <a:srgbClr val="13059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CT Scan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9938" b="20437"/>
          <a:stretch>
            <a:fillRect/>
          </a:stretch>
        </p:blipFill>
        <p:spPr>
          <a:xfrm>
            <a:off x="1278865" y="1528724"/>
            <a:ext cx="6571762" cy="3798306"/>
          </a:xfrm>
        </p:spPr>
      </p:pic>
      <p:sp>
        <p:nvSpPr>
          <p:cNvPr id="6" name="TextBox 5"/>
          <p:cNvSpPr txBox="1"/>
          <p:nvPr/>
        </p:nvSpPr>
        <p:spPr>
          <a:xfrm>
            <a:off x="1451496" y="5730678"/>
            <a:ext cx="662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30591"/>
                </a:solidFill>
              </a:rPr>
              <a:t>3 cm mass apex of RUL.  No </a:t>
            </a:r>
            <a:r>
              <a:rPr lang="en-US" sz="2400" dirty="0" err="1">
                <a:solidFill>
                  <a:srgbClr val="130591"/>
                </a:solidFill>
              </a:rPr>
              <a:t>hilar</a:t>
            </a:r>
            <a:r>
              <a:rPr lang="en-US" sz="2400" dirty="0">
                <a:solidFill>
                  <a:srgbClr val="130591"/>
                </a:solidFill>
              </a:rPr>
              <a:t> or </a:t>
            </a:r>
            <a:r>
              <a:rPr lang="en-US" sz="2400" dirty="0" err="1">
                <a:solidFill>
                  <a:srgbClr val="130591"/>
                </a:solidFill>
              </a:rPr>
              <a:t>mediastinal</a:t>
            </a:r>
            <a:r>
              <a:rPr lang="en-US" sz="2400" dirty="0">
                <a:solidFill>
                  <a:srgbClr val="130591"/>
                </a:solidFill>
              </a:rPr>
              <a:t> </a:t>
            </a:r>
            <a:r>
              <a:rPr lang="en-US" sz="2400" dirty="0" err="1">
                <a:solidFill>
                  <a:srgbClr val="130591"/>
                </a:solidFill>
              </a:rPr>
              <a:t>adenopathy</a:t>
            </a:r>
            <a:r>
              <a:rPr lang="en-US" sz="2400" dirty="0">
                <a:solidFill>
                  <a:srgbClr val="130591"/>
                </a:solidFill>
              </a:rPr>
              <a:t>.  Upper cuts of abdomen normal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30591"/>
                </a:solidFill>
              </a:rPr>
              <a:t>Differential Diagnosis?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729" y="1600200"/>
            <a:ext cx="4037527" cy="4525963"/>
          </a:xfrm>
        </p:spPr>
        <p:txBody>
          <a:bodyPr/>
          <a:lstStyle/>
          <a:p>
            <a:r>
              <a:rPr lang="en-US" dirty="0">
                <a:solidFill>
                  <a:srgbClr val="130591"/>
                </a:solidFill>
              </a:rPr>
              <a:t>Neoplasm</a:t>
            </a:r>
          </a:p>
          <a:p>
            <a:r>
              <a:rPr lang="en-US" dirty="0">
                <a:solidFill>
                  <a:srgbClr val="130591"/>
                </a:solidFill>
              </a:rPr>
              <a:t>Infection</a:t>
            </a:r>
          </a:p>
          <a:p>
            <a:r>
              <a:rPr lang="en-US" dirty="0">
                <a:solidFill>
                  <a:srgbClr val="130591"/>
                </a:solidFill>
              </a:rPr>
              <a:t>Congenital</a:t>
            </a:r>
          </a:p>
          <a:p>
            <a:r>
              <a:rPr lang="en-US" dirty="0">
                <a:solidFill>
                  <a:srgbClr val="130591"/>
                </a:solidFill>
              </a:rPr>
              <a:t>Trauma</a:t>
            </a:r>
          </a:p>
          <a:p>
            <a:r>
              <a:rPr lang="en-US" dirty="0">
                <a:solidFill>
                  <a:srgbClr val="130591"/>
                </a:solidFill>
              </a:rPr>
              <a:t>Other</a:t>
            </a:r>
          </a:p>
          <a:p>
            <a:r>
              <a:rPr lang="en-US" dirty="0">
                <a:solidFill>
                  <a:srgbClr val="130591"/>
                </a:solidFill>
              </a:rPr>
              <a:t>Next steps?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PET/CT Scan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006" y="5730678"/>
            <a:ext cx="783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30591"/>
                </a:solidFill>
              </a:rPr>
              <a:t>Integrated scan showing </a:t>
            </a:r>
            <a:r>
              <a:rPr lang="en-US" sz="2400" dirty="0" err="1">
                <a:solidFill>
                  <a:srgbClr val="130591"/>
                </a:solidFill>
              </a:rPr>
              <a:t>hypermetabolic</a:t>
            </a:r>
            <a:r>
              <a:rPr lang="en-US" sz="2400" dirty="0">
                <a:solidFill>
                  <a:srgbClr val="130591"/>
                </a:solidFill>
              </a:rPr>
              <a:t> activity only in the lung mass.  No uptake elsewhere.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t="10972" b="14653"/>
          <a:stretch>
            <a:fillRect/>
          </a:stretch>
        </p:blipFill>
        <p:spPr>
          <a:xfrm>
            <a:off x="1627900" y="1263091"/>
            <a:ext cx="5916375" cy="4313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9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30591"/>
                </a:solidFill>
              </a:rPr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98027" cy="33961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30591"/>
                </a:solidFill>
              </a:rPr>
              <a:t>Underwent VATS RUL </a:t>
            </a:r>
            <a:r>
              <a:rPr lang="en-US" sz="2800" dirty="0" err="1">
                <a:solidFill>
                  <a:srgbClr val="130591"/>
                </a:solidFill>
              </a:rPr>
              <a:t>lobectomy</a:t>
            </a:r>
            <a:endParaRPr lang="en-US" sz="2800" dirty="0">
              <a:solidFill>
                <a:srgbClr val="130591"/>
              </a:solidFill>
            </a:endParaRPr>
          </a:p>
          <a:p>
            <a:r>
              <a:rPr lang="en-US" sz="2800" dirty="0">
                <a:solidFill>
                  <a:srgbClr val="130591"/>
                </a:solidFill>
              </a:rPr>
              <a:t>Uncomplicated postoperative course</a:t>
            </a:r>
          </a:p>
          <a:p>
            <a:r>
              <a:rPr lang="en-US" sz="2800" dirty="0">
                <a:solidFill>
                  <a:srgbClr val="130591"/>
                </a:solidFill>
              </a:rPr>
              <a:t>Final path shows a 3.3 cm adenocarcinoma, lymph nodes in 4R, 7, 9R, and 10 R negative (3+1)</a:t>
            </a:r>
          </a:p>
          <a:p>
            <a:endParaRPr lang="en-US" sz="2800" dirty="0">
              <a:solidFill>
                <a:srgbClr val="130591"/>
              </a:solidFill>
            </a:endParaRPr>
          </a:p>
          <a:p>
            <a:r>
              <a:rPr lang="en-US" sz="2800" dirty="0">
                <a:solidFill>
                  <a:srgbClr val="130591"/>
                </a:solidFill>
              </a:rPr>
              <a:t>What stage is this?</a:t>
            </a:r>
          </a:p>
          <a:p>
            <a:r>
              <a:rPr lang="en-US" sz="2800" dirty="0">
                <a:solidFill>
                  <a:srgbClr val="130591"/>
                </a:solidFill>
              </a:rPr>
              <a:t>Adjuvant therapy?</a:t>
            </a:r>
          </a:p>
          <a:p>
            <a:r>
              <a:rPr lang="en-US" sz="2800" dirty="0">
                <a:solidFill>
                  <a:srgbClr val="130591"/>
                </a:solidFill>
              </a:rPr>
              <a:t>Surveillance?</a:t>
            </a:r>
          </a:p>
          <a:p>
            <a:r>
              <a:rPr lang="en-US" sz="2800" dirty="0">
                <a:solidFill>
                  <a:srgbClr val="130591"/>
                </a:solidFill>
              </a:rPr>
              <a:t>5 year survival?</a:t>
            </a:r>
          </a:p>
          <a:p>
            <a:endParaRPr lang="en-US" sz="2800" dirty="0">
              <a:solidFill>
                <a:srgbClr val="130591"/>
              </a:solidFill>
            </a:endParaRPr>
          </a:p>
          <a:p>
            <a:pPr lvl="1"/>
            <a:endParaRPr lang="en-US" sz="2400" dirty="0">
              <a:solidFill>
                <a:srgbClr val="13059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  <p:tag name="ARTICULATE_DESIGN_ID_WISP" val="Wo6Dc31h"/>
  <p:tag name="ARTICULATE_DESIGN_ID_OFFICE THEME" val="fZiEW0k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1" ma:contentTypeDescription="Create a new document." ma:contentTypeScope="" ma:versionID="3d2357893bd5efbf74db37aa868ab532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c0a744b08d76a2ab2a1473cfeb7a847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A9A72-C69E-486C-A4CB-195ABAE33AEE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613892A-66EE-45E0-B236-CC3F2FFE6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99E00B-FF44-4F6B-9F7E-BB0A5A519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13955</TotalTime>
  <Words>900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ElsevierSans</vt:lpstr>
      <vt:lpstr>Office Theme</vt:lpstr>
      <vt:lpstr>Neoplasms of the Lung II</vt:lpstr>
      <vt:lpstr>Learning Goals</vt:lpstr>
      <vt:lpstr>History</vt:lpstr>
      <vt:lpstr>Physical Exam</vt:lpstr>
      <vt:lpstr>Work Up</vt:lpstr>
      <vt:lpstr>CT Scan</vt:lpstr>
      <vt:lpstr>Differential Diagnosis?</vt:lpstr>
      <vt:lpstr>PET/CT Scan</vt:lpstr>
      <vt:lpstr>Outcome</vt:lpstr>
      <vt:lpstr>PowerPoint Presentation</vt:lpstr>
      <vt:lpstr>PowerPoint Presentation</vt:lpstr>
      <vt:lpstr>History</vt:lpstr>
      <vt:lpstr>Work Up</vt:lpstr>
      <vt:lpstr>Discussion Points</vt:lpstr>
      <vt:lpstr>Outcome</vt:lpstr>
      <vt:lpstr>History</vt:lpstr>
      <vt:lpstr>History</vt:lpstr>
      <vt:lpstr>History</vt:lpstr>
      <vt:lpstr>History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Ductus Arteriosus</dc:title>
  <dc:creator>Jessica Hermsen</dc:creator>
  <cp:lastModifiedBy>Puthenmadom, Melisa</cp:lastModifiedBy>
  <cp:revision>37</cp:revision>
  <dcterms:created xsi:type="dcterms:W3CDTF">2012-09-14T16:09:04Z</dcterms:created>
  <dcterms:modified xsi:type="dcterms:W3CDTF">2025-04-01T19:26:55Z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0x010100C2BB416F7EC17E45B6522541631F23EF</vt:lpwstr>
  </property>
  <property fmtid="{D5CDD505-2E9C-101B-9397-08002B2CF9AE}" pid="4" name="MediaServiceImageTags">
    <vt:lpwstr/>
  </property>
  <property fmtid="{D5CDD505-2E9C-101B-9397-08002B2CF9AE}" pid="5" name="ArticulateGUID">
    <vt:lpwstr>DC0AEF6A-15CD-409F-9E17-941AD833FDB4</vt:lpwstr>
  </property>
  <property fmtid="{D5CDD505-2E9C-101B-9397-08002B2CF9AE}" pid="6" name="ArticulatePath">
    <vt:lpwstr>JCTSE_-_TS06_Lung_II-2SCHIPPER</vt:lpwstr>
  </property>
</Properties>
</file>