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2"/>
  </p:notesMasterIdLst>
  <p:sldIdLst>
    <p:sldId id="1228" r:id="rId5"/>
    <p:sldId id="1229" r:id="rId6"/>
    <p:sldId id="1230" r:id="rId7"/>
    <p:sldId id="1231" r:id="rId8"/>
    <p:sldId id="482" r:id="rId9"/>
    <p:sldId id="1232" r:id="rId10"/>
    <p:sldId id="123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12" autoAdjust="0"/>
    <p:restoredTop sz="81701" autoAdjust="0"/>
  </p:normalViewPr>
  <p:slideViewPr>
    <p:cSldViewPr snapToGrid="0">
      <p:cViewPr varScale="1">
        <p:scale>
          <a:sx n="90" d="100"/>
          <a:sy n="90" d="100"/>
        </p:scale>
        <p:origin x="5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gs" Target="tags/tag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CB10-52BA-4352-B9E9-8F28A40F62C2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07E2-DA20-4A7D-8526-C312E782A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2BCB-8995-43B4-A355-E9AE4E6F4E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C8D2CA8-6EBD-1FB8-89BB-C0AB5497A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5371489" y="5415267"/>
            <a:ext cx="1449021" cy="1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D4505-985F-49BE-8C1F-E0CFEEC3F37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7E351EC-856B-68A1-8AD6-B74AE364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11197822" y="26009"/>
            <a:ext cx="790978" cy="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200" y="6505801"/>
            <a:ext cx="560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/>
                </a:solidFill>
              </a:defRPr>
            </a:lvl1pPr>
          </a:lstStyle>
          <a:p>
            <a:fld id="{313D4505-985F-49BE-8C1F-E0CFEEC3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4456" y="1577976"/>
            <a:ext cx="8603088" cy="1470025"/>
          </a:xfrm>
        </p:spPr>
        <p:txBody>
          <a:bodyPr>
            <a:noAutofit/>
          </a:bodyPr>
          <a:lstStyle/>
          <a:p>
            <a:r>
              <a:rPr lang="en-US" dirty="0"/>
              <a:t>Zenker's Diverticulum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D38046-C14C-5147-8747-15EB151AFBFD}"/>
              </a:ext>
            </a:extLst>
          </p:cNvPr>
          <p:cNvSpPr txBox="1">
            <a:spLocks/>
          </p:cNvSpPr>
          <p:nvPr/>
        </p:nvSpPr>
        <p:spPr>
          <a:xfrm>
            <a:off x="3249105" y="3810000"/>
            <a:ext cx="8603088" cy="19732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Created: 	Stephanie G. Worrell, MD</a:t>
            </a:r>
          </a:p>
          <a:p>
            <a:pPr algn="l"/>
            <a:r>
              <a:rPr lang="en-US" sz="2800" dirty="0"/>
              <a:t>		University of Arizona</a:t>
            </a:r>
          </a:p>
          <a:p>
            <a:pPr algn="l">
              <a:lnSpc>
                <a:spcPct val="200000"/>
              </a:lnSpc>
            </a:pPr>
            <a:r>
              <a:rPr lang="en-US" sz="1800" dirty="0"/>
              <a:t>Last Revised: March 2025, Paul Schipper, OHSU</a:t>
            </a:r>
            <a:endParaRPr lang="en-US" sz="2800" dirty="0"/>
          </a:p>
          <a:p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00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A9149-7443-8341-B634-728741AF1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70B13-049F-A447-8ED1-0334F48BE1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82yo presents with food regurgitation and worsening dysphagia. Spouse comments that patient has terrible breath all the time. </a:t>
            </a:r>
          </a:p>
          <a:p>
            <a:r>
              <a:rPr lang="en-US" dirty="0"/>
              <a:t>PMH: CAD, PVD, HTN, COPD, GERD</a:t>
            </a:r>
          </a:p>
          <a:p>
            <a:r>
              <a:rPr lang="en-US" dirty="0"/>
              <a:t>Meds: Atorvastatin, HCTZ, Omeprazole, ASA</a:t>
            </a:r>
          </a:p>
          <a:p>
            <a:r>
              <a:rPr lang="en-US" dirty="0"/>
              <a:t>Former smoker, occasional EtOH</a:t>
            </a:r>
          </a:p>
          <a:p>
            <a:r>
              <a:rPr lang="en-US" dirty="0"/>
              <a:t>PE: BP 162/87 HR 84 O2 sat 99% RA</a:t>
            </a:r>
          </a:p>
          <a:p>
            <a:r>
              <a:rPr lang="en-US" dirty="0"/>
              <a:t>Halitosis, Abd soft NTND, Lungs clear to auscultation bilaterally, CV RRR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149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9852-4778-D74F-A18E-76BA91F24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78EC-C450-404D-BEEB-2B87EEB33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in the differential diagnosis?</a:t>
            </a:r>
          </a:p>
          <a:p>
            <a:r>
              <a:rPr lang="en-US" dirty="0"/>
              <a:t>What key imaging or additional work up is needed?</a:t>
            </a:r>
          </a:p>
          <a:p>
            <a:r>
              <a:rPr lang="en-US" dirty="0"/>
              <a:t>What should be ruled out?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685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E4F09-8D3D-3F44-865E-FE73CCBBA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D20C5-983C-D645-8F0F-1925321FF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EGD with cervical outpouching, no esophageal mucosal abnormalities and normal appearing stomach</a:t>
            </a:r>
          </a:p>
          <a:p>
            <a:r>
              <a:rPr lang="en-US" dirty="0" err="1"/>
              <a:t>Esophagram</a:t>
            </a:r>
            <a:r>
              <a:rPr lang="en-US" dirty="0"/>
              <a:t>: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15AC27-BBF4-0E47-81F3-E117653EF2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333" t="47477" r="41917" b="10074"/>
          <a:stretch/>
        </p:blipFill>
        <p:spPr>
          <a:xfrm>
            <a:off x="3228340" y="2390425"/>
            <a:ext cx="2702560" cy="38525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1BE2A1-FB32-8746-95CD-4529AFF742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833" t="46667" r="41417" b="7852"/>
          <a:stretch/>
        </p:blipFill>
        <p:spPr>
          <a:xfrm>
            <a:off x="6560820" y="2390425"/>
            <a:ext cx="2560320" cy="39105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3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62DF9-3FF5-4E40-93E7-788CC500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775A3-2048-2A40-9015-DD10FAE3E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False diverticulum of the pulsion type</a:t>
            </a:r>
          </a:p>
          <a:p>
            <a:r>
              <a:rPr lang="en-US" dirty="0"/>
              <a:t>The hypopharyngeal pouch herniates more often to the left, and is rarely seen in the right side of the neck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062406-7BA1-A242-9182-EACCD4230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193" y="2338972"/>
            <a:ext cx="5931205" cy="36069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483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36F73-4CD6-B846-9764-4D623234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9FEBA-0E25-DC44-A2A7-D95D9FC7C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Transoral endoscopic approaches </a:t>
            </a:r>
          </a:p>
          <a:p>
            <a:pPr lvl="1"/>
            <a:r>
              <a:rPr lang="en-US" dirty="0"/>
              <a:t>Z-POEM, stapler, robotic approach </a:t>
            </a:r>
          </a:p>
          <a:p>
            <a:r>
              <a:rPr lang="en-US" dirty="0"/>
              <a:t>Transcervical myotomy with diverticulectomy or </a:t>
            </a:r>
            <a:r>
              <a:rPr lang="en-US" dirty="0" err="1"/>
              <a:t>diverticulopexy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055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1AF9-B671-D74C-B96C-8BC61862F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772D5-C02B-CA45-B23C-CD5321367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Post-operative management</a:t>
            </a:r>
          </a:p>
          <a:p>
            <a:pPr lvl="1"/>
            <a:r>
              <a:rPr lang="en-US" dirty="0"/>
              <a:t>Drain?</a:t>
            </a:r>
          </a:p>
          <a:p>
            <a:pPr lvl="1"/>
            <a:r>
              <a:rPr lang="en-US" dirty="0"/>
              <a:t>Diet</a:t>
            </a:r>
          </a:p>
          <a:p>
            <a:pPr lvl="1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49957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MHS Finance">
  <a:themeElements>
    <a:clrScheme name="UM">
      <a:dk1>
        <a:srgbClr val="000050"/>
      </a:dk1>
      <a:lt1>
        <a:sysClr val="window" lastClr="FFFFFF"/>
      </a:lt1>
      <a:dk2>
        <a:srgbClr val="303C6E"/>
      </a:dk2>
      <a:lt2>
        <a:srgbClr val="FFFFCC"/>
      </a:lt2>
      <a:accent1>
        <a:srgbClr val="000066"/>
      </a:accent1>
      <a:accent2>
        <a:srgbClr val="0000CC"/>
      </a:accent2>
      <a:accent3>
        <a:srgbClr val="FFCC00"/>
      </a:accent3>
      <a:accent4>
        <a:srgbClr val="FFFF00"/>
      </a:accent4>
      <a:accent5>
        <a:srgbClr val="FFFFCC"/>
      </a:accent5>
      <a:accent6>
        <a:srgbClr val="005BD3"/>
      </a:accent6>
      <a:hlink>
        <a:srgbClr val="00349E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7dd46-8a7a-4857-95e0-0a2df6acd40a">
      <Terms xmlns="http://schemas.microsoft.com/office/infopath/2007/PartnerControls"/>
    </lcf76f155ced4ddcb4097134ff3c332f>
    <TaxCatchAll xmlns="3ddda3b3-a9d2-43eb-818d-e6c9673bc0c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B416F7EC17E45B6522541631F23EF" ma:contentTypeVersion="20" ma:contentTypeDescription="Create a new document." ma:contentTypeScope="" ma:versionID="317636467b7736e9f25bbb108a8ef47f">
  <xsd:schema xmlns:xsd="http://www.w3.org/2001/XMLSchema" xmlns:xs="http://www.w3.org/2001/XMLSchema" xmlns:p="http://schemas.microsoft.com/office/2006/metadata/properties" xmlns:ns1="http://schemas.microsoft.com/sharepoint/v3" xmlns:ns2="ca77dd46-8a7a-4857-95e0-0a2df6acd40a" xmlns:ns3="3ddda3b3-a9d2-43eb-818d-e6c9673bc0c5" targetNamespace="http://schemas.microsoft.com/office/2006/metadata/properties" ma:root="true" ma:fieldsID="def752f21e3a5cc7f1c76b9ed54e785c" ns1:_="" ns2:_="" ns3:_="">
    <xsd:import namespace="http://schemas.microsoft.com/sharepoint/v3"/>
    <xsd:import namespace="ca77dd46-8a7a-4857-95e0-0a2df6acd40a"/>
    <xsd:import namespace="3ddda3b3-a9d2-43eb-818d-e6c9673bc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dd46-8a7a-4857-95e0-0a2df6acd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3b3-a9d2-43eb-818d-e6c9673bc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c6fa85-2b7f-4ac5-9633-ef8dbf837b2f}" ma:internalName="TaxCatchAll" ma:showField="CatchAllData" ma:web="3ddda3b3-a9d2-43eb-818d-e6c9673bc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CFD46E-C237-428F-86BE-33E43693F5EB}">
  <ds:schemaRefs>
    <ds:schemaRef ds:uri="http://schemas.microsoft.com/office/2006/metadata/properties"/>
    <ds:schemaRef ds:uri="http://schemas.microsoft.com/office/infopath/2007/PartnerControls"/>
    <ds:schemaRef ds:uri="ca77dd46-8a7a-4857-95e0-0a2df6acd40a"/>
    <ds:schemaRef ds:uri="3ddda3b3-a9d2-43eb-818d-e6c9673bc0c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178E2CB-D60E-4E0F-AEDD-2E2DF9987E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B4FE97-42DA-4654-8CE5-14C0159DB8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77dd46-8a7a-4857-95e0-0a2df6acd40a"/>
    <ds:schemaRef ds:uri="3ddda3b3-a9d2-43eb-818d-e6c9673bc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8770</TotalTime>
  <Words>189</Words>
  <Application>Microsoft Office PowerPoint</Application>
  <PresentationFormat>Widescreen</PresentationFormat>
  <Paragraphs>30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Franklin Gothic Book</vt:lpstr>
      <vt:lpstr>UMHS Finance</vt:lpstr>
      <vt:lpstr>Zenker's Diverticulum</vt:lpstr>
      <vt:lpstr>Case</vt:lpstr>
      <vt:lpstr>Discussion</vt:lpstr>
      <vt:lpstr>Imaging</vt:lpstr>
      <vt:lpstr>Anatomy</vt:lpstr>
      <vt:lpstr>Treatment Options</vt:lpstr>
      <vt:lpstr>Discussion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Capacity</dc:title>
  <dc:creator>Lucas, Annemarie</dc:creator>
  <cp:lastModifiedBy>Puthenmadom, Melisa</cp:lastModifiedBy>
  <cp:revision>244</cp:revision>
  <dcterms:created xsi:type="dcterms:W3CDTF">2021-02-05T19:11:33Z</dcterms:created>
  <dcterms:modified xsi:type="dcterms:W3CDTF">2025-04-30T19:22:36Z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0x010100C2BB416F7EC17E45B6522541631F23EF</vt:lpwstr>
  </property>
  <property fmtid="{D5CDD505-2E9C-101B-9397-08002B2CF9AE}" pid="3" name="ArticulateGUID">
    <vt:lpwstr>6C2CE514-6665-4FDF-AC51-2377203FE905</vt:lpwstr>
  </property>
  <property fmtid="{D5CDD505-2E9C-101B-9397-08002B2CF9AE}" pid="4" name="ArticulatePath">
    <vt:lpwstr>2023 Zenkers</vt:lpwstr>
  </property>
</Properties>
</file>