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6"/>
  </p:notesMasterIdLst>
  <p:sldIdLst>
    <p:sldId id="1228" r:id="rId5"/>
    <p:sldId id="316" r:id="rId6"/>
    <p:sldId id="323" r:id="rId7"/>
    <p:sldId id="308" r:id="rId8"/>
    <p:sldId id="317" r:id="rId9"/>
    <p:sldId id="1229" r:id="rId10"/>
    <p:sldId id="1230" r:id="rId11"/>
    <p:sldId id="1231" r:id="rId12"/>
    <p:sldId id="1232" r:id="rId13"/>
    <p:sldId id="1233" r:id="rId14"/>
    <p:sldId id="123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26" autoAdjust="0"/>
    <p:restoredTop sz="81671" autoAdjust="0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2BCB-8995-43B4-A355-E9AE4E6F4E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456" y="1577976"/>
            <a:ext cx="8603088" cy="1470025"/>
          </a:xfrm>
        </p:spPr>
        <p:txBody>
          <a:bodyPr>
            <a:noAutofit/>
          </a:bodyPr>
          <a:lstStyle/>
          <a:p>
            <a:r>
              <a:rPr lang="en-US" dirty="0" err="1"/>
              <a:t>Paraesophageal</a:t>
            </a:r>
            <a:r>
              <a:rPr lang="en-US" dirty="0"/>
              <a:t> hernia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D38046-C14C-5147-8747-15EB151AFBFD}"/>
              </a:ext>
            </a:extLst>
          </p:cNvPr>
          <p:cNvSpPr txBox="1">
            <a:spLocks/>
          </p:cNvSpPr>
          <p:nvPr/>
        </p:nvSpPr>
        <p:spPr>
          <a:xfrm>
            <a:off x="1794456" y="3686578"/>
            <a:ext cx="8603088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Stephanie G. Worrell</a:t>
            </a:r>
          </a:p>
          <a:p>
            <a:r>
              <a:rPr lang="en-US" sz="2800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862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C2B1-BA6C-CA40-9859-59E1B589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surgical approaches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F63E29-2F22-9E4F-A723-0D47945A8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33" y="1143000"/>
            <a:ext cx="7341533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E4F85-94B0-ED4F-A5E2-DCCE649540C5}"/>
              </a:ext>
            </a:extLst>
          </p:cNvPr>
          <p:cNvSpPr txBox="1"/>
          <p:nvPr/>
        </p:nvSpPr>
        <p:spPr>
          <a:xfrm>
            <a:off x="277332" y="609605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Fallon, B. P., &amp; Reddy, R. M. (2021). Choosing the best approach for </a:t>
            </a:r>
            <a:r>
              <a:rPr lang="en-US" sz="1600" b="0" i="0" dirty="0" err="1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paraesophageal</a:t>
            </a:r>
            <a:r>
              <a:rPr lang="en-US" sz="1600" b="0" i="0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 hiatal hernia repair: a narrative review. </a:t>
            </a:r>
            <a:r>
              <a:rPr lang="en-US" sz="1600" b="0" i="1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Video-Assisted Thoracic Surgery</a:t>
            </a:r>
            <a:r>
              <a:rPr lang="en-US" sz="1600" b="0" i="0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en-US" sz="1600" b="0" i="1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7</a:t>
            </a:r>
            <a:r>
              <a:rPr lang="en-US" sz="1600" b="0" i="0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, 7. https://doi.org/10.21037/vats-21-13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25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8563-89BD-2B45-875B-B42CC948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risk of PEH repair increased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199B-6E77-284A-819A-60654864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elective PEH repair (OR 2.06)</a:t>
            </a:r>
          </a:p>
          <a:p>
            <a:r>
              <a:rPr lang="en-US" dirty="0"/>
              <a:t>Elderly, particularly &gt;70yo (OR 1.66)</a:t>
            </a:r>
          </a:p>
          <a:p>
            <a:r>
              <a:rPr lang="en-US" dirty="0"/>
              <a:t>Patients with co-morbidities</a:t>
            </a:r>
          </a:p>
          <a:p>
            <a:r>
              <a:rPr lang="en-US" dirty="0"/>
              <a:t>Open approach (6.03)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CB132E-9835-3D46-B195-ACC4B419D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68" y="161045"/>
            <a:ext cx="2712332" cy="6489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CDAE8-A7F4-6BF9-5482-45CCAC74ADF1}"/>
              </a:ext>
            </a:extLst>
          </p:cNvPr>
          <p:cNvSpPr txBox="1"/>
          <p:nvPr/>
        </p:nvSpPr>
        <p:spPr>
          <a:xfrm>
            <a:off x="182376" y="6112180"/>
            <a:ext cx="7309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Impact of Age and Need for Emergent Surgery in </a:t>
            </a:r>
            <a:r>
              <a:rPr lang="en-US" sz="1400" dirty="0" err="1"/>
              <a:t>Paraesophageal</a:t>
            </a:r>
            <a:r>
              <a:rPr lang="en-US" sz="1400" dirty="0"/>
              <a:t> Hernia Repair Outcomes</a:t>
            </a:r>
          </a:p>
          <a:p>
            <a:r>
              <a:rPr lang="en-US" sz="1400" dirty="0"/>
              <a:t>Wong, Lye-Yeng et al. The Annals of Thoracic Surgery, Volume 116, Issue 1, 138 - 145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35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102C-C7FA-C043-B0C4-F396F311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6BE25-5A01-B945-9073-B56FA2E3D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GERD is the most common foregut disease in the world and accounts for ~75% of all esophageal pathology</a:t>
            </a:r>
          </a:p>
          <a:p>
            <a:r>
              <a:rPr lang="en-US" dirty="0"/>
              <a:t>Progression of the disease occurs in 13% of patients over 5 years (while on acid suppressive meds)</a:t>
            </a:r>
          </a:p>
          <a:p>
            <a:pPr lvl="1"/>
            <a:r>
              <a:rPr lang="en-US" dirty="0"/>
              <a:t>Severe erosive esophagitis</a:t>
            </a:r>
          </a:p>
          <a:p>
            <a:pPr lvl="1"/>
            <a:r>
              <a:rPr lang="en-US" dirty="0"/>
              <a:t>Barrett’s esophagus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67E20-AFEC-0A46-84E7-3F086D4BB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80200" y="48371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F752F5A-A587-47B3-B3FE-0D473499500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01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FA46-A371-BB4C-AB8F-D7FA08CB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A0237-58D5-6C48-B798-34EE7597C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at risk for progression:</a:t>
            </a:r>
          </a:p>
          <a:p>
            <a:pPr lvl="1"/>
            <a:r>
              <a:rPr lang="en-US" dirty="0"/>
              <a:t>family history of GERD</a:t>
            </a:r>
          </a:p>
          <a:p>
            <a:pPr lvl="1"/>
            <a:r>
              <a:rPr lang="en-US" dirty="0"/>
              <a:t>esophagitis on baseline endoscopy</a:t>
            </a:r>
          </a:p>
          <a:p>
            <a:pPr lvl="1"/>
            <a:r>
              <a:rPr lang="en-US" dirty="0"/>
              <a:t>failure of esophagitis to heal with acid suppression therapy</a:t>
            </a:r>
          </a:p>
          <a:p>
            <a:pPr lvl="1"/>
            <a:r>
              <a:rPr lang="en-US" dirty="0"/>
              <a:t>the need to escalate the dose of acid suppression therapy to achieve symptomatic relief</a:t>
            </a:r>
          </a:p>
          <a:p>
            <a:pPr lvl="1"/>
            <a:r>
              <a:rPr lang="en-US" dirty="0"/>
              <a:t>complete dependence on daily proton pump inhibitors (PPIs) to control symptoms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7398B-7214-BD4A-805F-6120609EF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80200" y="48371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F752F5A-A587-47B3-B3FE-0D473499500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28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24EB-CBD8-154D-9C12-A67AAE3F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CF99-2E93-A344-B810-7A88BA8A3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Nissen has the most effective anti-reflux control</a:t>
            </a:r>
          </a:p>
          <a:p>
            <a:r>
              <a:rPr lang="en-US" dirty="0"/>
              <a:t>Identification of the proper surgical candidate leads to a successful outcome in nearly all patients</a:t>
            </a:r>
            <a:endParaRPr lang="en-US" b="1" dirty="0"/>
          </a:p>
          <a:p>
            <a:r>
              <a:rPr lang="en-US" dirty="0"/>
              <a:t>Dependent on appropriate technique</a:t>
            </a:r>
          </a:p>
          <a:p>
            <a:pPr lvl="1"/>
            <a:r>
              <a:rPr lang="en-US" dirty="0"/>
              <a:t>To decrease side effects</a:t>
            </a:r>
          </a:p>
          <a:p>
            <a:pPr lvl="1"/>
            <a:r>
              <a:rPr lang="en-US" dirty="0"/>
              <a:t>To decrease risk of slippage/recurrence	</a:t>
            </a:r>
          </a:p>
          <a:p>
            <a:r>
              <a:rPr lang="en-US" dirty="0"/>
              <a:t>Nissen associated with reliable long-term outcomes</a:t>
            </a:r>
          </a:p>
          <a:p>
            <a:r>
              <a:rPr lang="en-US" dirty="0"/>
              <a:t>If concern about motility (i.e., IEM) or pre-operative dysphagia, a partial fundoplication may provide similar outcomes although some long-term data suggests inferiorly acid suppression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83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246-D79D-C742-AE1F-CE594A57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 of the proper surgical candidate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281C-5213-2940-BB85-0F7642056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Comprehensive pre-operative work-up</a:t>
            </a:r>
          </a:p>
          <a:p>
            <a:pPr lvl="1"/>
            <a:r>
              <a:rPr lang="en-US" dirty="0"/>
              <a:t>Video </a:t>
            </a:r>
            <a:r>
              <a:rPr lang="en-US" dirty="0" err="1"/>
              <a:t>esophagram</a:t>
            </a:r>
            <a:endParaRPr lang="en-US" dirty="0"/>
          </a:p>
          <a:p>
            <a:pPr lvl="1"/>
            <a:r>
              <a:rPr lang="en-US" dirty="0"/>
              <a:t>Upper gastrointestinal endoscopy</a:t>
            </a:r>
          </a:p>
          <a:p>
            <a:pPr lvl="1"/>
            <a:r>
              <a:rPr lang="en-US" dirty="0"/>
              <a:t>High resolution esophageal motility study</a:t>
            </a:r>
          </a:p>
          <a:p>
            <a:pPr lvl="1"/>
            <a:r>
              <a:rPr lang="en-US" dirty="0"/>
              <a:t>Esophageal pH monitoring (off PPI in patients without Barrett’s or LA Grade C/D erosive esophagitis)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C8246-1AC8-A840-BA18-A52188DA5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80200" y="48371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F752F5A-A587-47B3-B3FE-0D473499500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49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4308-F08A-F243-A2FA-A50F3F58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95C1-244D-F64A-954F-96F25E3A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65yoF presents with a Type III hiatal hernia and occasional post prandial chest pain. She denies any dysphagia.</a:t>
            </a:r>
          </a:p>
          <a:p>
            <a:r>
              <a:rPr lang="en-US" dirty="0"/>
              <a:t>PMH: HTN, DM, Chronic anemia</a:t>
            </a:r>
          </a:p>
          <a:p>
            <a:r>
              <a:rPr lang="en-US" dirty="0"/>
              <a:t>PSH: none</a:t>
            </a:r>
          </a:p>
          <a:p>
            <a:r>
              <a:rPr lang="en-US" dirty="0"/>
              <a:t>Non smoker</a:t>
            </a:r>
          </a:p>
          <a:p>
            <a:r>
              <a:rPr lang="en-US" dirty="0"/>
              <a:t>PE: BP 123/84 HR 82 RR 17 O2 sat 98% RA BMI 32</a:t>
            </a:r>
          </a:p>
          <a:p>
            <a:pPr lvl="1"/>
            <a:r>
              <a:rPr lang="en-US" dirty="0"/>
              <a:t>Chest CTA bilaterally, CV RRR, Abd soft NTND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13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BDDA-CBE7-E640-9400-A8EE0BE1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1776-1BEF-FB46-8989-CC794398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3A0ADC5-1EFE-614D-B4A6-91800EE65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7" t="52841" r="43959" b="14236"/>
          <a:stretch/>
        </p:blipFill>
        <p:spPr>
          <a:xfrm>
            <a:off x="1930400" y="1189036"/>
            <a:ext cx="2783840" cy="422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92A39-5939-4C45-A876-AEBD9B7F5D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84" t="42667" r="36833" b="12593"/>
          <a:stretch/>
        </p:blipFill>
        <p:spPr>
          <a:xfrm>
            <a:off x="5648960" y="1189036"/>
            <a:ext cx="4612640" cy="4286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27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DF84-663E-D54D-95B5-4F89BE5C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57C74-61F4-4541-8C6E-2518C3F03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Complications of PEH</a:t>
            </a:r>
          </a:p>
          <a:p>
            <a:pPr lvl="1"/>
            <a:r>
              <a:rPr lang="en-US" dirty="0"/>
              <a:t>Cameron’s ulcers, volvulus (</a:t>
            </a:r>
            <a:r>
              <a:rPr lang="en-US" dirty="0" err="1"/>
              <a:t>organoaxial</a:t>
            </a:r>
            <a:r>
              <a:rPr lang="en-US" dirty="0"/>
              <a:t> vs </a:t>
            </a:r>
            <a:r>
              <a:rPr lang="en-US" dirty="0" err="1"/>
              <a:t>mesenteroaxial</a:t>
            </a:r>
            <a:r>
              <a:rPr lang="en-US" dirty="0"/>
              <a:t>), gastric outlet obstruction </a:t>
            </a:r>
          </a:p>
          <a:p>
            <a:pPr lvl="1"/>
            <a:r>
              <a:rPr lang="en-US" dirty="0"/>
              <a:t>Incidence of complications if left untreated 1% per year</a:t>
            </a:r>
          </a:p>
          <a:p>
            <a:r>
              <a:rPr lang="en-US" dirty="0"/>
              <a:t>Surgical Approach</a:t>
            </a:r>
          </a:p>
          <a:p>
            <a:pPr lvl="1"/>
            <a:r>
              <a:rPr lang="en-US" dirty="0"/>
              <a:t>Laparoscopic vs robotic vs transthoracic</a:t>
            </a:r>
          </a:p>
          <a:p>
            <a:r>
              <a:rPr lang="en-US" dirty="0"/>
              <a:t>Fundoplication</a:t>
            </a:r>
          </a:p>
          <a:p>
            <a:pPr lvl="1"/>
            <a:r>
              <a:rPr lang="en-US" dirty="0"/>
              <a:t>Nissen vs </a:t>
            </a:r>
            <a:r>
              <a:rPr lang="en-US" dirty="0" err="1"/>
              <a:t>Toupet</a:t>
            </a:r>
            <a:r>
              <a:rPr lang="en-US" dirty="0"/>
              <a:t> vs other partial</a:t>
            </a:r>
          </a:p>
          <a:p>
            <a:r>
              <a:rPr lang="en-US" dirty="0"/>
              <a:t>Adjuncts</a:t>
            </a:r>
          </a:p>
          <a:p>
            <a:pPr lvl="1"/>
            <a:r>
              <a:rPr lang="en-US" dirty="0"/>
              <a:t>Collis, mesh, diaphragm relaxation, gastropexy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63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434B-4EDF-C64F-AEA1-8FA468F6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1480-2E79-5642-B0AF-A40D70F03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Robotic </a:t>
            </a:r>
            <a:r>
              <a:rPr lang="en-US" dirty="0" err="1"/>
              <a:t>paraesophageal</a:t>
            </a:r>
            <a:r>
              <a:rPr lang="en-US" dirty="0"/>
              <a:t> hernia repair with </a:t>
            </a:r>
            <a:r>
              <a:rPr lang="en-US" dirty="0" err="1"/>
              <a:t>Toupet</a:t>
            </a:r>
            <a:r>
              <a:rPr lang="en-US" dirty="0"/>
              <a:t> fundoplication</a:t>
            </a:r>
          </a:p>
          <a:p>
            <a:pPr lvl="1"/>
            <a:r>
              <a:rPr lang="en-US" dirty="0"/>
              <a:t>Given the ineffective esophageal motility on HRM and no evidence of esophagitis/BE on EGD, </a:t>
            </a:r>
            <a:br>
              <a:rPr lang="en-US" dirty="0"/>
            </a:br>
            <a:r>
              <a:rPr lang="en-US" dirty="0"/>
              <a:t>a partial fundoplication was chosen</a:t>
            </a:r>
          </a:p>
          <a:p>
            <a:pPr lvl="1"/>
            <a:r>
              <a:rPr lang="en-US" dirty="0"/>
              <a:t>There was no evidence of a short esophagus with well &gt;3cm of esophagus resting within the abdomen off tension following complete dissection of the </a:t>
            </a:r>
            <a:r>
              <a:rPr lang="en-US" dirty="0" err="1"/>
              <a:t>paraesophageal</a:t>
            </a:r>
            <a:r>
              <a:rPr lang="en-US" dirty="0"/>
              <a:t> hernia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287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18" ma:contentTypeDescription="Create a new document." ma:contentTypeScope="" ma:versionID="418611019f38cb7be2ddbeec1862fdc1">
  <xsd:schema xmlns:xsd="http://www.w3.org/2001/XMLSchema" xmlns:xs="http://www.w3.org/2001/XMLSchema" xmlns:p="http://schemas.microsoft.com/office/2006/metadata/properties" xmlns:ns2="ca77dd46-8a7a-4857-95e0-0a2df6acd40a" xmlns:ns3="3ddda3b3-a9d2-43eb-818d-e6c9673bc0c5" targetNamespace="http://schemas.microsoft.com/office/2006/metadata/properties" ma:root="true" ma:fieldsID="a8d89233549f64165979a8d6b3eab5d8" ns2:_="" ns3:_=""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D7C40-8EB6-482A-B557-D60FAB186040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</ds:schemaRefs>
</ds:datastoreItem>
</file>

<file path=customXml/itemProps2.xml><?xml version="1.0" encoding="utf-8"?>
<ds:datastoreItem xmlns:ds="http://schemas.openxmlformats.org/officeDocument/2006/customXml" ds:itemID="{8164136D-17D8-4250-95C8-DCBA51C2B3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A5847D-BF8D-4F4D-8691-0CCF0B1AA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7dd46-8a7a-4857-95e0-0a2df6acd40a"/>
    <ds:schemaRef ds:uri="3ddda3b3-a9d2-43eb-818d-e6c9673bc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8941</TotalTime>
  <Words>507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Times New Roman</vt:lpstr>
      <vt:lpstr>UMHS Finance</vt:lpstr>
      <vt:lpstr>Paraesophageal hernia</vt:lpstr>
      <vt:lpstr>The problem</vt:lpstr>
      <vt:lpstr>PowerPoint Presentation</vt:lpstr>
      <vt:lpstr>Background</vt:lpstr>
      <vt:lpstr>Identification of the proper surgical candidate</vt:lpstr>
      <vt:lpstr>Case</vt:lpstr>
      <vt:lpstr>PowerPoint Presentation</vt:lpstr>
      <vt:lpstr>Discussion points</vt:lpstr>
      <vt:lpstr>Operation</vt:lpstr>
      <vt:lpstr>Summary of surgical approaches</vt:lpstr>
      <vt:lpstr>Surgical risk of PEH repair increased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Puthenmadom, Melisa</cp:lastModifiedBy>
  <cp:revision>246</cp:revision>
  <dcterms:created xsi:type="dcterms:W3CDTF">2021-02-05T19:11:33Z</dcterms:created>
  <dcterms:modified xsi:type="dcterms:W3CDTF">2025-04-30T19:06:14Z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ArticulateGUID">
    <vt:lpwstr>BBE5822A-2E61-4593-B441-73C1061799DF</vt:lpwstr>
  </property>
  <property fmtid="{D5CDD505-2E9C-101B-9397-08002B2CF9AE}" pid="4" name="ArticulatePath">
    <vt:lpwstr>2023 Paraesophageal Hernia</vt:lpwstr>
  </property>
</Properties>
</file>