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4"/>
  </p:sldMasterIdLst>
  <p:notesMasterIdLst>
    <p:notesMasterId r:id="rId18"/>
  </p:notesMasterIdLst>
  <p:sldIdLst>
    <p:sldId id="1228" r:id="rId5"/>
    <p:sldId id="1218" r:id="rId6"/>
    <p:sldId id="1229" r:id="rId7"/>
    <p:sldId id="1230" r:id="rId8"/>
    <p:sldId id="1231" r:id="rId9"/>
    <p:sldId id="1232" r:id="rId10"/>
    <p:sldId id="1237" r:id="rId11"/>
    <p:sldId id="1233" r:id="rId12"/>
    <p:sldId id="1234" r:id="rId13"/>
    <p:sldId id="314" r:id="rId14"/>
    <p:sldId id="488" r:id="rId15"/>
    <p:sldId id="1238" r:id="rId16"/>
    <p:sldId id="1236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390" autoAdjust="0"/>
    <p:restoredTop sz="81671" autoAdjust="0"/>
  </p:normalViewPr>
  <p:slideViewPr>
    <p:cSldViewPr snapToGrid="0">
      <p:cViewPr varScale="1">
        <p:scale>
          <a:sx n="90" d="100"/>
          <a:sy n="90" d="100"/>
        </p:scale>
        <p:origin x="5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CB10-52BA-4352-B9E9-8F28A40F62C2}" type="datetimeFigureOut">
              <a:rPr lang="en-US" smtClean="0"/>
              <a:t>4/30/2025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2D07E2-DA20-4A7D-8526-C312E782AD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868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62BCB-8995-43B4-A355-E9AE4E6F4E9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033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7" name="Straight Connector 6"/>
          <p:cNvCxnSpPr/>
          <p:nvPr userDrawn="1"/>
        </p:nvCxnSpPr>
        <p:spPr bwMode="auto">
          <a:xfrm>
            <a:off x="0" y="3733800"/>
            <a:ext cx="121920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50000">
                  <a:schemeClr val="accent1"/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5" name="Picture 4" descr="Logo&#10;&#10;Description automatically generated with medium confidence">
            <a:extLst>
              <a:ext uri="{FF2B5EF4-FFF2-40B4-BE49-F238E27FC236}">
                <a16:creationId xmlns:a16="http://schemas.microsoft.com/office/drawing/2014/main" id="{1C8D2CA8-6EBD-1FB8-89BB-C0AB5497A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5371489" y="5415267"/>
            <a:ext cx="1449021" cy="144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73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 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993"/>
            <a:ext cx="12192000" cy="8382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143001"/>
            <a:ext cx="11785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 sz="2400"/>
            </a:lvl1pPr>
            <a:lvl2pPr>
              <a:spcBef>
                <a:spcPts val="600"/>
              </a:spcBef>
              <a:spcAft>
                <a:spcPts val="600"/>
              </a:spcAft>
              <a:defRPr sz="2000"/>
            </a:lvl2pPr>
            <a:lvl3pPr>
              <a:spcBef>
                <a:spcPts val="600"/>
              </a:spcBef>
              <a:spcAft>
                <a:spcPts val="600"/>
              </a:spcAft>
              <a:defRPr sz="1800"/>
            </a:lvl3pPr>
            <a:lvl4pPr>
              <a:spcBef>
                <a:spcPts val="600"/>
              </a:spcBef>
              <a:spcAft>
                <a:spcPts val="600"/>
              </a:spcAft>
              <a:defRPr sz="1600"/>
            </a:lvl4pPr>
            <a:lvl5pPr>
              <a:spcBef>
                <a:spcPts val="600"/>
              </a:spcBef>
              <a:spcAft>
                <a:spcPts val="600"/>
              </a:spcAft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D4505-985F-49BE-8C1F-E0CFEEC3F37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5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5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" name="Straight Connector 8"/>
          <p:cNvCxnSpPr/>
          <p:nvPr userDrawn="1"/>
        </p:nvCxnSpPr>
        <p:spPr bwMode="auto">
          <a:xfrm flipH="1">
            <a:off x="0" y="838200"/>
            <a:ext cx="119888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gradFill flip="none" rotWithShape="1">
              <a:gsLst>
                <a:gs pos="0">
                  <a:schemeClr val="bg1"/>
                </a:gs>
                <a:gs pos="0">
                  <a:schemeClr val="bg1"/>
                </a:gs>
                <a:gs pos="100000">
                  <a:schemeClr val="tx1"/>
                </a:gs>
              </a:gsLst>
              <a:lin ang="0" scaled="1"/>
              <a:tileRect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4" name="Picture 3" descr="Logo&#10;&#10;Description automatically generated with medium confidence">
            <a:extLst>
              <a:ext uri="{FF2B5EF4-FFF2-40B4-BE49-F238E27FC236}">
                <a16:creationId xmlns:a16="http://schemas.microsoft.com/office/drawing/2014/main" id="{D7E351EC-856B-68A1-8AD6-B74AE364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322"/>
          <a:stretch/>
        </p:blipFill>
        <p:spPr>
          <a:xfrm>
            <a:off x="11197822" y="26009"/>
            <a:ext cx="790978" cy="78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98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200" y="6505801"/>
            <a:ext cx="5601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/>
                </a:solidFill>
              </a:defRPr>
            </a:lvl1pPr>
          </a:lstStyle>
          <a:p>
            <a:fld id="{313D4505-985F-49BE-8C1F-E0CFEEC3F3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00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4456" y="1577976"/>
            <a:ext cx="8603088" cy="1470025"/>
          </a:xfrm>
        </p:spPr>
        <p:txBody>
          <a:bodyPr>
            <a:noAutofit/>
          </a:bodyPr>
          <a:lstStyle/>
          <a:p>
            <a:r>
              <a:rPr lang="en-US" altLang="en-US" dirty="0">
                <a:solidFill>
                  <a:schemeClr val="accent1"/>
                </a:solidFill>
              </a:rPr>
              <a:t>Iatrogenic Esophageal Perforation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5D38046-C14C-5147-8747-15EB151AFBFD}"/>
              </a:ext>
            </a:extLst>
          </p:cNvPr>
          <p:cNvSpPr txBox="1">
            <a:spLocks/>
          </p:cNvSpPr>
          <p:nvPr/>
        </p:nvSpPr>
        <p:spPr>
          <a:xfrm>
            <a:off x="1794456" y="3686578"/>
            <a:ext cx="8603088" cy="147002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kern="0" dirty="0">
                <a:solidFill>
                  <a:schemeClr val="accent1"/>
                </a:solidFill>
              </a:rPr>
              <a:t>Stephanie Worrell, M.D. </a:t>
            </a:r>
          </a:p>
          <a:p>
            <a:r>
              <a:rPr lang="en-US" sz="2800" kern="0" dirty="0">
                <a:solidFill>
                  <a:schemeClr val="accent1"/>
                </a:solidFill>
              </a:rPr>
              <a:t>University of Arizona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62001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E01E3-E757-3C4D-94B7-0DD23122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contained esophageal perforations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EBDBB-D93A-D04A-B42C-3CCCACC58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NPO/IVF</a:t>
            </a:r>
          </a:p>
          <a:p>
            <a:r>
              <a:rPr lang="en-US" dirty="0"/>
              <a:t>Broad-spectrum antibiotics</a:t>
            </a:r>
          </a:p>
          <a:p>
            <a:r>
              <a:rPr lang="en-US" dirty="0"/>
              <a:t>+/- enteral access</a:t>
            </a:r>
          </a:p>
          <a:p>
            <a:r>
              <a:rPr lang="en-US" dirty="0"/>
              <a:t>Start diet slowly</a:t>
            </a:r>
          </a:p>
          <a:p>
            <a:pPr lvl="1"/>
            <a:r>
              <a:rPr lang="en-US" dirty="0"/>
              <a:t>Liquids x2 </a:t>
            </a:r>
            <a:r>
              <a:rPr lang="en-US" dirty="0" err="1"/>
              <a:t>wks</a:t>
            </a:r>
            <a:endParaRPr lang="en-US" dirty="0"/>
          </a:p>
          <a:p>
            <a:pPr lvl="1"/>
            <a:r>
              <a:rPr lang="en-US" dirty="0"/>
              <a:t>Soft diet, slowly advance to regular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09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1A32-0D9E-404A-82D0-9C62DD67A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uncontained esophageal perforations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B2B62-0C3C-8A4F-B835-4F61CF440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Drain the mediastinum</a:t>
            </a:r>
          </a:p>
          <a:p>
            <a:pPr lvl="1"/>
            <a:r>
              <a:rPr lang="en-US" dirty="0"/>
              <a:t>VATs vs thoracotomy</a:t>
            </a:r>
          </a:p>
          <a:p>
            <a:r>
              <a:rPr lang="en-US" dirty="0"/>
              <a:t>Close the hole versus divert the esophagus</a:t>
            </a:r>
          </a:p>
          <a:p>
            <a:pPr lvl="1"/>
            <a:r>
              <a:rPr lang="en-US" dirty="0"/>
              <a:t>2 layer closure with muscle flap</a:t>
            </a:r>
          </a:p>
          <a:p>
            <a:pPr lvl="1"/>
            <a:r>
              <a:rPr lang="en-US" dirty="0"/>
              <a:t>Stent</a:t>
            </a:r>
          </a:p>
          <a:p>
            <a:pPr lvl="1"/>
            <a:r>
              <a:rPr lang="en-US" dirty="0" err="1"/>
              <a:t>Endovac</a:t>
            </a:r>
            <a:endParaRPr lang="en-US" dirty="0"/>
          </a:p>
          <a:p>
            <a:r>
              <a:rPr lang="en-US" dirty="0"/>
              <a:t>Feeding access</a:t>
            </a:r>
          </a:p>
        </p:txBody>
      </p:sp>
    </p:spTree>
    <p:extLst>
      <p:ext uri="{BB962C8B-B14F-4D97-AF65-F5344CB8AC3E}">
        <p14:creationId xmlns:p14="http://schemas.microsoft.com/office/powerpoint/2010/main" val="740714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6FBAF0-14C9-0D48-AD13-292B41974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7E789-2DEB-134E-B12B-17E02B4B25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 made NPO and obtained </a:t>
            </a:r>
            <a:r>
              <a:rPr lang="en-US" dirty="0" err="1"/>
              <a:t>esophagram</a:t>
            </a:r>
            <a:endParaRPr lang="en-US" dirty="0"/>
          </a:p>
          <a:p>
            <a:r>
              <a:rPr lang="en-US" dirty="0" err="1"/>
              <a:t>Esophagram</a:t>
            </a:r>
            <a:r>
              <a:rPr lang="en-US" dirty="0"/>
              <a:t> negative for leak</a:t>
            </a:r>
          </a:p>
          <a:p>
            <a:r>
              <a:rPr lang="en-US" dirty="0"/>
              <a:t>Started on clears and sent him with oral antibiotics</a:t>
            </a:r>
          </a:p>
        </p:txBody>
      </p:sp>
    </p:spTree>
    <p:extLst>
      <p:ext uri="{BB962C8B-B14F-4D97-AF65-F5344CB8AC3E}">
        <p14:creationId xmlns:p14="http://schemas.microsoft.com/office/powerpoint/2010/main" val="273642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8B910-DAC2-8A43-B5C6-36351617D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Clinic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sz="3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 Points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5DF23-EBD9-5A4B-AB10-F2842607C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Esophageal perforation is a rare but severe disease process that requires prompt diagnosis and treatment.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Initial management includes resuscitation, broad spectrum antibiotics, consideration of antifungal therapy, controlling the perforation, restoring luminal integrity, and debriding all extraluminal contamination.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Surgical intervention has historically been the mainstay of treatment, however a shift towards endoscopic treatment exists, despite no randomized clinical trials comparing patient outcomes.</a:t>
            </a:r>
          </a:p>
          <a:p>
            <a:pPr marL="342900" marR="0" lvl="0" indent="-3429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Self-expanding metal stents and endoscopic vacuum therapy have been widely described across a diverse patient population and appear to be safe and effective as a treatment strategy, in the proper clinical setting.</a:t>
            </a:r>
          </a:p>
          <a:p>
            <a:pPr marL="0" marR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419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Background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09" y="1244057"/>
            <a:ext cx="100025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50yoM presents to the ED with chest pain. The day prior had an endoscopy done for symptoms of dysphagia.  The endoscopy was significant for a mid esophageal stricture which was easily dilated to 20mm per the report. Biopsies were also don’t at the time of endoscopy and were negative for cancer. 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16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PMH: HTN, CAD, GERD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PSH: none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Meds: Aspirin, Atorvastatin, Metoprolol, Omeprazole 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Former smoker, occasional alcohol </a:t>
            </a:r>
          </a:p>
          <a:p>
            <a:pPr marL="285750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Physical Exam: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HR 97 BP 165/86 RR 20 O2 sat 96% on RA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Heart RRR, Lungs CTA bilaterally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Abdomen soft NTND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Crepitus in the anterior chest and neck</a:t>
            </a:r>
          </a:p>
          <a:p>
            <a:pPr marL="742950" lvl="1" indent="-285750" defTabSz="5143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en-US" sz="1400" dirty="0"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148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88729-7961-7448-A4E0-8B52EBF80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53624-DF0E-804C-9129-A36A39439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3011CC6-071D-E14D-9943-90E4F7C6E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701" t="24675" r="23117" b="7792"/>
          <a:stretch>
            <a:fillRect/>
          </a:stretch>
        </p:blipFill>
        <p:spPr bwMode="auto">
          <a:xfrm>
            <a:off x="3352800" y="1143001"/>
            <a:ext cx="5791200" cy="53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5559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5F93F-C014-E84E-BCD3-15DC5A0D4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B634BC-0E10-DF46-A755-4DE06A3DA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18701" t="24675" r="23117" b="7792"/>
          <a:stretch>
            <a:fillRect/>
          </a:stretch>
        </p:blipFill>
        <p:spPr bwMode="auto">
          <a:xfrm>
            <a:off x="3429000" y="1028700"/>
            <a:ext cx="5791200" cy="5377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01FC0A-4181-964F-B23C-B2EA3C38A3E9}"/>
              </a:ext>
            </a:extLst>
          </p:cNvPr>
          <p:cNvSpPr txBox="1"/>
          <p:nvPr/>
        </p:nvSpPr>
        <p:spPr>
          <a:xfrm>
            <a:off x="9347200" y="3059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Pneumomediastinum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60D95F-2F5E-EB4D-BD06-FDDEC54EF20E}"/>
              </a:ext>
            </a:extLst>
          </p:cNvPr>
          <p:cNvCxnSpPr/>
          <p:nvPr/>
        </p:nvCxnSpPr>
        <p:spPr>
          <a:xfrm flipH="1">
            <a:off x="7556500" y="3504169"/>
            <a:ext cx="2667000" cy="76200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1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57EF-526C-CC40-9F03-3D6F691E0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99F76-4276-3047-B89A-37AAA1E01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risks of iatrogenic perforation?</a:t>
            </a:r>
          </a:p>
          <a:p>
            <a:r>
              <a:rPr lang="en-US" dirty="0"/>
              <a:t>How commonly does it occur?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3957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01D02-AF20-2F4B-99A9-3673CFA2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Iatrogenic Esophageal Perforation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BA902F7-E597-9846-9BCB-A9BA8D3C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1"/>
            <a:ext cx="11760200" cy="5372099"/>
          </a:xfrm>
        </p:spPr>
        <p:txBody>
          <a:bodyPr>
            <a:normAutofit fontScale="62500" lnSpcReduction="20000"/>
          </a:bodyPr>
          <a:lstStyle/>
          <a:p>
            <a:r>
              <a:rPr lang="en-US" sz="2500" dirty="0">
                <a:solidFill>
                  <a:schemeClr val="accent1"/>
                </a:solidFill>
              </a:rPr>
              <a:t>Perforation rate for benign strictures: ~0.1%</a:t>
            </a:r>
          </a:p>
          <a:p>
            <a:r>
              <a:rPr lang="en-US" sz="2500" dirty="0">
                <a:solidFill>
                  <a:schemeClr val="accent1"/>
                </a:solidFill>
              </a:rPr>
              <a:t>Perforation rate for </a:t>
            </a:r>
            <a:r>
              <a:rPr lang="en-US" sz="2500" dirty="0" err="1">
                <a:solidFill>
                  <a:schemeClr val="accent1"/>
                </a:solidFill>
              </a:rPr>
              <a:t>achalasia</a:t>
            </a:r>
            <a:r>
              <a:rPr lang="en-US" sz="2500" dirty="0">
                <a:solidFill>
                  <a:schemeClr val="accent1"/>
                </a:solidFill>
              </a:rPr>
              <a:t> dilation: 4-5%</a:t>
            </a:r>
          </a:p>
          <a:p>
            <a:r>
              <a:rPr lang="en-US" sz="2500" dirty="0">
                <a:solidFill>
                  <a:schemeClr val="accent1"/>
                </a:solidFill>
              </a:rPr>
              <a:t>Risk Factors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A malignant stricture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Severe </a:t>
            </a:r>
            <a:r>
              <a:rPr lang="en-US" sz="2500" dirty="0" err="1">
                <a:solidFill>
                  <a:schemeClr val="accent1"/>
                </a:solidFill>
              </a:rPr>
              <a:t>esophagitis</a:t>
            </a:r>
            <a:endParaRPr lang="en-US" sz="2500" dirty="0">
              <a:solidFill>
                <a:schemeClr val="accent1"/>
              </a:solidFill>
            </a:endParaRP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Prior radiation therapy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A history of caustic ingestion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Complex (tortuous) or long strictures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Presence of esophageal </a:t>
            </a:r>
            <a:r>
              <a:rPr lang="en-US" sz="2500" dirty="0" err="1">
                <a:solidFill>
                  <a:schemeClr val="accent1"/>
                </a:solidFill>
              </a:rPr>
              <a:t>diverticula</a:t>
            </a:r>
            <a:endParaRPr lang="en-US" sz="2500" dirty="0">
              <a:solidFill>
                <a:schemeClr val="accent1"/>
              </a:solidFill>
            </a:endParaRP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Inexperienced operator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A large </a:t>
            </a:r>
            <a:r>
              <a:rPr lang="en-US" sz="2500" dirty="0" err="1">
                <a:solidFill>
                  <a:schemeClr val="accent1"/>
                </a:solidFill>
              </a:rPr>
              <a:t>hiatal</a:t>
            </a:r>
            <a:r>
              <a:rPr lang="en-US" sz="2500" dirty="0">
                <a:solidFill>
                  <a:schemeClr val="accent1"/>
                </a:solidFill>
              </a:rPr>
              <a:t> hernia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Use of high inflation pressures with balloon dilation (achalasia balloons 30-40mm)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A history of previous esophageal perforation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A history of prior esophageal surgery</a:t>
            </a:r>
          </a:p>
          <a:p>
            <a:pPr lvl="1"/>
            <a:r>
              <a:rPr lang="en-US" sz="2500" dirty="0">
                <a:solidFill>
                  <a:schemeClr val="accent1"/>
                </a:solidFill>
              </a:rPr>
              <a:t>Prior Botox injection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09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B261E-4C03-AD4B-84DA-2FB236CD4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Etiology of Esophageal Perforation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873EA-038E-BA46-B1AC-7FEA21BAB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half of esophageal perforations in adults are iatrogenic, most commonly from complex upper endoscopy </a:t>
            </a:r>
          </a:p>
          <a:p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 iatrogenic etiology: </a:t>
            </a:r>
          </a:p>
          <a:p>
            <a:pPr lvl="1"/>
            <a:r>
              <a:rPr lang="en-US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Boerhave’s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syndrome (15%)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foreign body obstruction (12%)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trauma (9%), intraoperative injury (2%)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malignancy (1%)</a:t>
            </a:r>
          </a:p>
          <a:p>
            <a:pPr lvl="1"/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less common etiologies include caustic ingestion, pneumatic injury, peptic ulceration, Crohn’s disease, and eosinophilic esophagitis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64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CCAB2-EE84-8842-9E30-D16E6F3E5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91792-E5C4-A447-BABF-727A590A2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What additional evaluation is indicated?</a:t>
            </a:r>
          </a:p>
          <a:p>
            <a:r>
              <a:rPr lang="en-US" dirty="0">
                <a:solidFill>
                  <a:schemeClr val="accent1"/>
                </a:solidFill>
              </a:rPr>
              <a:t>What is the role of esophagography?  </a:t>
            </a:r>
          </a:p>
          <a:p>
            <a:r>
              <a:rPr lang="en-US" dirty="0">
                <a:solidFill>
                  <a:schemeClr val="accent1"/>
                </a:solidFill>
              </a:rPr>
              <a:t>What are the advantages/disadvantages of water-soluble contrast vs. thin barium?</a:t>
            </a:r>
          </a:p>
          <a:p>
            <a:r>
              <a:rPr lang="en-US" dirty="0">
                <a:solidFill>
                  <a:schemeClr val="accent1"/>
                </a:solidFill>
              </a:rPr>
              <a:t>What are the advantages/disadvantages of CT?</a:t>
            </a:r>
          </a:p>
          <a:p>
            <a:r>
              <a:rPr lang="en-US" dirty="0">
                <a:solidFill>
                  <a:schemeClr val="accent1"/>
                </a:solidFill>
              </a:rPr>
              <a:t>What are the risks and benefits of esophagoscopy?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59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E4EA-069E-5F49-B39A-237B5E768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scan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F383B-B1D2-A545-9E3A-FFFD1F382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0757F-C219-4E4C-90F9-62053CA549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361" t="3822" r="7398" b="8650"/>
          <a:stretch/>
        </p:blipFill>
        <p:spPr>
          <a:xfrm>
            <a:off x="4572000" y="1143001"/>
            <a:ext cx="4876800" cy="45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2564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UMHS Finance">
  <a:themeElements>
    <a:clrScheme name="UM">
      <a:dk1>
        <a:srgbClr val="000050"/>
      </a:dk1>
      <a:lt1>
        <a:sysClr val="window" lastClr="FFFFFF"/>
      </a:lt1>
      <a:dk2>
        <a:srgbClr val="303C6E"/>
      </a:dk2>
      <a:lt2>
        <a:srgbClr val="FFFFCC"/>
      </a:lt2>
      <a:accent1>
        <a:srgbClr val="000066"/>
      </a:accent1>
      <a:accent2>
        <a:srgbClr val="0000CC"/>
      </a:accent2>
      <a:accent3>
        <a:srgbClr val="FFCC00"/>
      </a:accent3>
      <a:accent4>
        <a:srgbClr val="FFFF00"/>
      </a:accent4>
      <a:accent5>
        <a:srgbClr val="FFFFCC"/>
      </a:accent5>
      <a:accent6>
        <a:srgbClr val="005BD3"/>
      </a:accent6>
      <a:hlink>
        <a:srgbClr val="00349E"/>
      </a:hlink>
      <a:folHlink>
        <a:srgbClr val="FFFF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77dd46-8a7a-4857-95e0-0a2df6acd40a">
      <Terms xmlns="http://schemas.microsoft.com/office/infopath/2007/PartnerControls"/>
    </lcf76f155ced4ddcb4097134ff3c332f>
    <TaxCatchAll xmlns="3ddda3b3-a9d2-43eb-818d-e6c9673bc0c5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BB416F7EC17E45B6522541631F23EF" ma:contentTypeVersion="21" ma:contentTypeDescription="Create a new document." ma:contentTypeScope="" ma:versionID="3d2357893bd5efbf74db37aa868ab532">
  <xsd:schema xmlns:xsd="http://www.w3.org/2001/XMLSchema" xmlns:xs="http://www.w3.org/2001/XMLSchema" xmlns:p="http://schemas.microsoft.com/office/2006/metadata/properties" xmlns:ns1="http://schemas.microsoft.com/sharepoint/v3" xmlns:ns2="ca77dd46-8a7a-4857-95e0-0a2df6acd40a" xmlns:ns3="3ddda3b3-a9d2-43eb-818d-e6c9673bc0c5" targetNamespace="http://schemas.microsoft.com/office/2006/metadata/properties" ma:root="true" ma:fieldsID="c0a744b08d76a2ab2a1473cfeb7a847c" ns1:_="" ns2:_="" ns3:_="">
    <xsd:import namespace="http://schemas.microsoft.com/sharepoint/v3"/>
    <xsd:import namespace="ca77dd46-8a7a-4857-95e0-0a2df6acd40a"/>
    <xsd:import namespace="3ddda3b3-a9d2-43eb-818d-e6c9673bc0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7dd46-8a7a-4857-95e0-0a2df6acd4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c1f56bd8-1a93-4d55-be18-7d4467c34b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da3b3-a9d2-43eb-818d-e6c9673bc0c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0c6fa85-2b7f-4ac5-9633-ef8dbf837b2f}" ma:internalName="TaxCatchAll" ma:showField="CatchAllData" ma:web="3ddda3b3-a9d2-43eb-818d-e6c9673bc0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D69C65-EE95-43B0-90DC-D777568F4265}">
  <ds:schemaRefs>
    <ds:schemaRef ds:uri="http://schemas.microsoft.com/office/2006/metadata/properties"/>
    <ds:schemaRef ds:uri="http://schemas.microsoft.com/office/infopath/2007/PartnerControls"/>
    <ds:schemaRef ds:uri="ca77dd46-8a7a-4857-95e0-0a2df6acd40a"/>
    <ds:schemaRef ds:uri="3ddda3b3-a9d2-43eb-818d-e6c9673bc0c5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6BAC730-6436-4CD9-A4F1-394357BF48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F429C4-D329-4D90-95D8-D64495C1A5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a77dd46-8a7a-4857-95e0-0a2df6acd40a"/>
    <ds:schemaRef ds:uri="3ddda3b3-a9d2-43eb-818d-e6c9673bc0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18137</TotalTime>
  <Words>522</Words>
  <Application>Microsoft Office PowerPoint</Application>
  <PresentationFormat>Widescreen</PresentationFormat>
  <Paragraphs>75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Franklin Gothic Book</vt:lpstr>
      <vt:lpstr>Symbol</vt:lpstr>
      <vt:lpstr>UMHS Finance</vt:lpstr>
      <vt:lpstr>Iatrogenic Esophageal Perforation</vt:lpstr>
      <vt:lpstr>Background</vt:lpstr>
      <vt:lpstr>PowerPoint Presentation</vt:lpstr>
      <vt:lpstr>PowerPoint Presentation</vt:lpstr>
      <vt:lpstr>Discussion points</vt:lpstr>
      <vt:lpstr>Iatrogenic Esophageal Perforation</vt:lpstr>
      <vt:lpstr>Etiology of Esophageal Perforation</vt:lpstr>
      <vt:lpstr>Discussion points</vt:lpstr>
      <vt:lpstr>CT scan</vt:lpstr>
      <vt:lpstr>Management of contained esophageal perforations</vt:lpstr>
      <vt:lpstr>Management of uncontained esophageal perforations</vt:lpstr>
      <vt:lpstr>Case</vt:lpstr>
      <vt:lpstr>Clinical Care Points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 Capacity</dc:title>
  <dc:creator>Lucas, Annemarie</dc:creator>
  <cp:lastModifiedBy>Puthenmadom, Melisa</cp:lastModifiedBy>
  <cp:revision>244</cp:revision>
  <dcterms:created xsi:type="dcterms:W3CDTF">2021-02-05T19:11:33Z</dcterms:created>
  <dcterms:modified xsi:type="dcterms:W3CDTF">2025-04-30T18:50:20Z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0x010100C2BB416F7EC17E45B6522541631F23EF</vt:lpwstr>
  </property>
  <property fmtid="{D5CDD505-2E9C-101B-9397-08002B2CF9AE}" pid="3" name="ArticulateGUID">
    <vt:lpwstr>4803C0B2-C855-44C0-B7AA-BA0178083037</vt:lpwstr>
  </property>
  <property fmtid="{D5CDD505-2E9C-101B-9397-08002B2CF9AE}" pid="4" name="ArticulatePath">
    <vt:lpwstr>2023 Iatrogenic Esophageal Perforation</vt:lpwstr>
  </property>
</Properties>
</file>