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1"/>
  </p:notesMasterIdLst>
  <p:sldIdLst>
    <p:sldId id="1228" r:id="rId2"/>
    <p:sldId id="1218" r:id="rId3"/>
    <p:sldId id="1229" r:id="rId4"/>
    <p:sldId id="1230" r:id="rId5"/>
    <p:sldId id="1231" r:id="rId6"/>
    <p:sldId id="338" r:id="rId7"/>
    <p:sldId id="342" r:id="rId8"/>
    <p:sldId id="346" r:id="rId9"/>
    <p:sldId id="349" r:id="rId10"/>
    <p:sldId id="1235" r:id="rId11"/>
    <p:sldId id="1236" r:id="rId12"/>
    <p:sldId id="360" r:id="rId13"/>
    <p:sldId id="362" r:id="rId14"/>
    <p:sldId id="361" r:id="rId15"/>
    <p:sldId id="363" r:id="rId16"/>
    <p:sldId id="364" r:id="rId17"/>
    <p:sldId id="352" r:id="rId18"/>
    <p:sldId id="355" r:id="rId19"/>
    <p:sldId id="353" r:id="rId20"/>
    <p:sldId id="354" r:id="rId21"/>
    <p:sldId id="1239" r:id="rId22"/>
    <p:sldId id="366" r:id="rId23"/>
    <p:sldId id="1237" r:id="rId24"/>
    <p:sldId id="357" r:id="rId25"/>
    <p:sldId id="1238" r:id="rId26"/>
    <p:sldId id="365" r:id="rId27"/>
    <p:sldId id="1240" r:id="rId28"/>
    <p:sldId id="359" r:id="rId29"/>
    <p:sldId id="32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2" autoAdjust="0"/>
    <p:restoredTop sz="81603" autoAdjust="0"/>
  </p:normalViewPr>
  <p:slideViewPr>
    <p:cSldViewPr snapToGrid="0">
      <p:cViewPr varScale="1">
        <p:scale>
          <a:sx n="134" d="100"/>
          <a:sy n="134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8CB10-52BA-4352-B9E9-8F28A40F62C2}" type="datetimeFigureOut">
              <a:rPr lang="en-US" smtClean="0"/>
              <a:t>2/12/23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07E2-DA20-4A7D-8526-C312E782AD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6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2BCB-8995-43B4-A355-E9AE4E6F4E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7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0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9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78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5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26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Helvetica" pitchFamily="2" charset="0"/>
            </a:endParaRPr>
          </a:p>
          <a:p>
            <a:endParaRPr lang="en-US" dirty="0">
              <a:solidFill>
                <a:srgbClr val="00B36E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800" b="1" dirty="0">
                <a:solidFill>
                  <a:srgbClr val="75777A"/>
                </a:solidFill>
                <a:effectLst/>
                <a:latin typeface="OTNEJMScalaSansLF"/>
              </a:rPr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8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C8D2CA8-6EBD-1FB8-89BB-C0AB5497A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5371489" y="5415267"/>
            <a:ext cx="1449021" cy="14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1785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D4505-985F-49BE-8C1F-E0CFEEC3F37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7E351EC-856B-68A1-8AD6-B74AE364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11197822" y="26009"/>
            <a:ext cx="790978" cy="7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5200" y="6505801"/>
            <a:ext cx="560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/>
                </a:solidFill>
              </a:defRPr>
            </a:lvl1pPr>
          </a:lstStyle>
          <a:p>
            <a:fld id="{313D4505-985F-49BE-8C1F-E0CFEEC3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0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riskcalculator.facs.org/RiskCalculator/PatientInfo.js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searchresults?author=Nathaniel+R.+Smilowitz&amp;q=Nathaniel+R.+Smilowit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manetwork.com/searchresults?author=Jeffrey+S.+Berger&amp;q=Jeffrey+S.+Berge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4456" y="1577976"/>
            <a:ext cx="8603088" cy="1470025"/>
          </a:xfrm>
        </p:spPr>
        <p:txBody>
          <a:bodyPr>
            <a:noAutofit/>
          </a:bodyPr>
          <a:lstStyle/>
          <a:p>
            <a:r>
              <a:rPr lang="en-US" altLang="en-US" dirty="0"/>
              <a:t>Cardiac Complications after Lung Surgery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D38046-C14C-5147-8747-15EB151AFBFD}"/>
              </a:ext>
            </a:extLst>
          </p:cNvPr>
          <p:cNvSpPr txBox="1">
            <a:spLocks/>
          </p:cNvSpPr>
          <p:nvPr/>
        </p:nvSpPr>
        <p:spPr>
          <a:xfrm>
            <a:off x="1794456" y="3579410"/>
            <a:ext cx="8603088" cy="17276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Update by: Ammar </a:t>
            </a:r>
            <a:r>
              <a:rPr lang="en-US" sz="2800" dirty="0" err="1"/>
              <a:t>Asban</a:t>
            </a:r>
            <a:r>
              <a:rPr lang="en-US" sz="2800" dirty="0"/>
              <a:t>, MD  Brian </a:t>
            </a:r>
            <a:r>
              <a:rPr lang="en-US" sz="2800" dirty="0" err="1"/>
              <a:t>Mitzman</a:t>
            </a:r>
            <a:r>
              <a:rPr lang="en-US" sz="2800" dirty="0"/>
              <a:t>, MD</a:t>
            </a:r>
          </a:p>
          <a:p>
            <a:r>
              <a:rPr lang="en-US" sz="2400" dirty="0"/>
              <a:t>University of Utah</a:t>
            </a:r>
          </a:p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65016-3AF1-8549-B9F9-E447B7D51B30}"/>
              </a:ext>
            </a:extLst>
          </p:cNvPr>
          <p:cNvSpPr txBox="1"/>
          <p:nvPr/>
        </p:nvSpPr>
        <p:spPr>
          <a:xfrm>
            <a:off x="10087259" y="5838422"/>
            <a:ext cx="1753887" cy="83099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Case Presentations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Adult Cardiac  Surgery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TSC TS 03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Milestone: 14</a:t>
            </a:r>
          </a:p>
        </p:txBody>
      </p:sp>
      <p:pic>
        <p:nvPicPr>
          <p:cNvPr id="10" name="Picture 5" descr="JCTSE_Logo_CMYK_Small.jpg">
            <a:extLst>
              <a:ext uri="{FF2B5EF4-FFF2-40B4-BE49-F238E27FC236}">
                <a16:creationId xmlns:a16="http://schemas.microsoft.com/office/drawing/2014/main" id="{58772710-D530-9045-9A14-3562AC4F8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" y="5838422"/>
            <a:ext cx="1786769" cy="8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898F45-8785-014E-B357-3EEFF9AD4021}"/>
              </a:ext>
            </a:extLst>
          </p:cNvPr>
          <p:cNvSpPr txBox="1"/>
          <p:nvPr/>
        </p:nvSpPr>
        <p:spPr>
          <a:xfrm>
            <a:off x="2387018" y="4783792"/>
            <a:ext cx="801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Initial </a:t>
            </a:r>
            <a:r>
              <a:rPr lang="en-US" sz="1400" dirty="0" err="1"/>
              <a:t>Powerpoint</a:t>
            </a:r>
            <a:r>
              <a:rPr lang="en-US" sz="1400" dirty="0"/>
              <a:t> by: Raghav Murthy MD, Derek Williams MD, David Graham MD, Brian Bethea MD</a:t>
            </a:r>
          </a:p>
          <a:p>
            <a:pPr algn="ctr"/>
            <a:r>
              <a:rPr lang="en-US" sz="1400" dirty="0"/>
              <a:t>University of Texas Southwestern</a:t>
            </a:r>
          </a:p>
        </p:txBody>
      </p:sp>
    </p:spTree>
    <p:extLst>
      <p:ext uri="{BB962C8B-B14F-4D97-AF65-F5344CB8AC3E}">
        <p14:creationId xmlns:p14="http://schemas.microsoft.com/office/powerpoint/2010/main" val="8620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4542-9B7C-AC44-A4A7-5255CB1C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Points for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41E85-4C72-5E44-85E8-72100D3CE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16226"/>
            <a:ext cx="11785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What stage is this neoplasm?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Which resections would this patient tolerate based on PFT’s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What is an appropriate cardiac work-up?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Functional vs anatomic testing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List the general complications  of pneumonectomy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List cardiac specific complications of pneumonectomy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Simple vs complex complications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What is the mortality of a pneumonectomy </a:t>
            </a:r>
            <a:r>
              <a:rPr lang="en-US" altLang="en-US" sz="2800" dirty="0">
                <a:solidFill>
                  <a:schemeClr val="bg1"/>
                </a:solidFill>
                <a:ea typeface="ＭＳ Ｐゴシック" pitchFamily="34" charset="-128"/>
              </a:rPr>
              <a:t>versus a sleeve resection?</a:t>
            </a:r>
          </a:p>
          <a:p>
            <a:r>
              <a:rPr lang="en-US" altLang="en-US" sz="2800" dirty="0">
                <a:solidFill>
                  <a:schemeClr val="bg1"/>
                </a:solidFill>
                <a:ea typeface="ＭＳ Ｐゴシック" pitchFamily="34" charset="-128"/>
              </a:rPr>
              <a:t>What is the long and short term post-op follow-up?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0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9687-BD74-9C48-B182-EE8D3BEF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Operation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61B8-2314-524C-A328-681B4111C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304044"/>
            <a:ext cx="11785600" cy="320101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800" dirty="0">
                <a:latin typeface="+mj-lt"/>
                <a:ea typeface="+mj-ea"/>
                <a:cs typeface="+mj-cs"/>
              </a:rPr>
              <a:t>Pt had a mediastinoscopy January 13th.  Level 4R, 7, 4L, 2R, and 2L were sampled and negative for malignancy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z="2800" dirty="0">
              <a:latin typeface="+mj-lt"/>
              <a:ea typeface="+mj-ea"/>
              <a:cs typeface="+mj-cs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dirty="0">
                <a:latin typeface="+mj-lt"/>
                <a:ea typeface="+mj-ea"/>
                <a:cs typeface="+mj-cs"/>
              </a:rPr>
              <a:t>left pneumonectomy was performed February 3rd.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57D59-5B0A-2047-A199-D24616783A6A}"/>
              </a:ext>
            </a:extLst>
          </p:cNvPr>
          <p:cNvSpPr/>
          <p:nvPr/>
        </p:nvSpPr>
        <p:spPr>
          <a:xfrm>
            <a:off x="203200" y="5505061"/>
            <a:ext cx="11785600" cy="117595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</a:rPr>
              <a:t>This </a:t>
            </a:r>
            <a:r>
              <a:rPr lang="en-US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case was performed before the era of neoadjuvant chemoimmunotherapy, and in the modern era with likely N1+ disease, Checkmate816 protocol should be strongly considered via multidisciplinary discussion</a:t>
            </a:r>
          </a:p>
        </p:txBody>
      </p:sp>
    </p:spTree>
    <p:extLst>
      <p:ext uri="{BB962C8B-B14F-4D97-AF65-F5344CB8AC3E}">
        <p14:creationId xmlns:p14="http://schemas.microsoft.com/office/powerpoint/2010/main" val="22300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5574" y="2093450"/>
            <a:ext cx="8300852" cy="2218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After completing the pneumonectomy and while the chest is still open, the patient has a PEA arrest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6310" y="4802722"/>
            <a:ext cx="6699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340276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Pt had CPR and Emergent Left Heart Cath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Found 80% RCA stenosis and placed a BMS.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Why Bare Metal?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What are the differences between Bare Metal and Drug Eluting?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What is the risk of stent occlusion?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What is the role of </a:t>
            </a:r>
            <a:r>
              <a:rPr lang="en-US" altLang="en-US" sz="3200" dirty="0" err="1">
                <a:latin typeface="+mj-lt"/>
                <a:ea typeface="+mj-ea"/>
                <a:cs typeface="+mj-cs"/>
              </a:rPr>
              <a:t>plavix</a:t>
            </a:r>
            <a:r>
              <a:rPr lang="en-US" altLang="en-US" sz="3200" dirty="0">
                <a:latin typeface="+mj-lt"/>
                <a:ea typeface="+mj-ea"/>
                <a:cs typeface="+mj-cs"/>
              </a:rPr>
              <a:t>, </a:t>
            </a:r>
            <a:r>
              <a:rPr lang="en-US" altLang="en-US" sz="3200" dirty="0" err="1">
                <a:latin typeface="+mj-lt"/>
                <a:ea typeface="+mj-ea"/>
                <a:cs typeface="+mj-cs"/>
              </a:rPr>
              <a:t>integrellin</a:t>
            </a:r>
            <a:r>
              <a:rPr lang="en-US" altLang="en-US" sz="3200" dirty="0">
                <a:latin typeface="+mj-lt"/>
                <a:ea typeface="+mj-ea"/>
                <a:cs typeface="+mj-cs"/>
              </a:rPr>
              <a:t>, ASA?</a:t>
            </a:r>
            <a:endParaRPr lang="en-US" altLang="en-US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356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Immediately post stent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Pt has persistent hypotension</a:t>
            </a:r>
          </a:p>
          <a:p>
            <a:pPr marL="0" indent="0" algn="ctr">
              <a:buNone/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3200" dirty="0">
                <a:latin typeface="+mj-lt"/>
                <a:ea typeface="+mj-ea"/>
                <a:cs typeface="+mj-cs"/>
              </a:rPr>
              <a:t>What do you do?</a:t>
            </a:r>
          </a:p>
          <a:p>
            <a:pPr marL="0" indent="0" algn="ctr">
              <a:buNone/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3200" dirty="0">
                <a:latin typeface="+mj-lt"/>
                <a:ea typeface="+mj-ea"/>
                <a:cs typeface="+mj-cs"/>
              </a:rPr>
              <a:t>What is the differential?</a:t>
            </a:r>
          </a:p>
        </p:txBody>
      </p:sp>
    </p:spTree>
    <p:extLst>
      <p:ext uri="{BB962C8B-B14F-4D97-AF65-F5344CB8AC3E}">
        <p14:creationId xmlns:p14="http://schemas.microsoft.com/office/powerpoint/2010/main" val="313676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81" y="1138335"/>
            <a:ext cx="11383346" cy="53744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Ongoing ischemia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Missed lesion at </a:t>
            </a:r>
            <a:r>
              <a:rPr lang="en-US" sz="3200" dirty="0" err="1">
                <a:latin typeface="+mj-lt"/>
                <a:ea typeface="+mj-ea"/>
                <a:cs typeface="+mj-cs"/>
              </a:rPr>
              <a:t>cath</a:t>
            </a:r>
            <a:r>
              <a:rPr lang="en-US" sz="3200" dirty="0">
                <a:latin typeface="+mj-lt"/>
                <a:ea typeface="+mj-ea"/>
                <a:cs typeface="+mj-cs"/>
              </a:rPr>
              <a:t>/incomplete re-vascularization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Early stent occlusion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Coronary artery dissection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>
                <a:latin typeface="+mj-lt"/>
                <a:ea typeface="+mj-ea"/>
                <a:cs typeface="+mj-cs"/>
              </a:rPr>
              <a:t>Hypovolemia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Bleeding, vasodilated, oversedation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Cardiac Tamponade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Mediastinal shift post pneumonectomy</a:t>
            </a:r>
          </a:p>
        </p:txBody>
      </p:sp>
    </p:spTree>
    <p:extLst>
      <p:ext uri="{BB962C8B-B14F-4D97-AF65-F5344CB8AC3E}">
        <p14:creationId xmlns:p14="http://schemas.microsoft.com/office/powerpoint/2010/main" val="413787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</a:t>
            </a:r>
            <a:r>
              <a:rPr lang="en-US" dirty="0" err="1">
                <a:solidFill>
                  <a:schemeClr val="bg1"/>
                </a:solidFill>
              </a:rPr>
              <a:t>pt</a:t>
            </a:r>
            <a:r>
              <a:rPr lang="en-US" dirty="0">
                <a:solidFill>
                  <a:schemeClr val="bg1"/>
                </a:solidFill>
              </a:rPr>
              <a:t> had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latin typeface="+mj-lt"/>
                <a:ea typeface="+mj-ea"/>
                <a:cs typeface="+mj-cs"/>
              </a:rPr>
              <a:t>PA Catheter showing tamponade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latin typeface="+mj-lt"/>
                <a:ea typeface="+mj-ea"/>
                <a:cs typeface="+mj-cs"/>
              </a:rPr>
              <a:t>Echocardiogram showing blood around heart</a:t>
            </a:r>
          </a:p>
          <a:p>
            <a:pPr marL="0" indent="0" algn="ctr">
              <a:buNone/>
            </a:pPr>
            <a:endParaRPr lang="en-US" sz="4000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4000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4000" dirty="0">
                <a:latin typeface="+mj-lt"/>
                <a:ea typeface="+mj-ea"/>
                <a:cs typeface="+mj-cs"/>
              </a:rPr>
              <a:t>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155680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Operation</a:t>
            </a:r>
            <a:endParaRPr lang="en-US" alt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996" y="1189654"/>
            <a:ext cx="8229600" cy="2769919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3200" dirty="0" err="1">
                <a:latin typeface="+mj-lt"/>
                <a:ea typeface="+mj-ea"/>
                <a:cs typeface="+mj-cs"/>
              </a:rPr>
              <a:t>Subxiphoid</a:t>
            </a:r>
            <a:r>
              <a:rPr lang="en-US" altLang="en-US" sz="3200" dirty="0">
                <a:latin typeface="+mj-lt"/>
                <a:ea typeface="+mj-ea"/>
                <a:cs typeface="+mj-cs"/>
              </a:rPr>
              <a:t> window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Converted to Sternotomy, 1 cm tear found at base of left atrium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Repaired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283034"/>
            <a:ext cx="9965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  <a:ea typeface="+mj-ea"/>
                <a:cs typeface="+mj-cs"/>
              </a:rPr>
              <a:t>What bleeding can be repaired through the original left thoracotomy and what bleeding is better repaired through a median sternotomy?  </a:t>
            </a:r>
          </a:p>
        </p:txBody>
      </p:sp>
    </p:spTree>
    <p:extLst>
      <p:ext uri="{BB962C8B-B14F-4D97-AF65-F5344CB8AC3E}">
        <p14:creationId xmlns:p14="http://schemas.microsoft.com/office/powerpoint/2010/main" val="3299113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270"/>
            <a:ext cx="12192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Pathology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674" y="1328694"/>
            <a:ext cx="5541681" cy="264974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pT3N2M0 : Stage IIIB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3/11 LN + including level 7</a:t>
            </a:r>
          </a:p>
          <a:p>
            <a:pPr marL="0" indent="0" eaLnBrk="1" hangingPunct="1"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44948" y="4271510"/>
            <a:ext cx="5541681" cy="221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+mj-lt"/>
                <a:ea typeface="+mj-ea"/>
                <a:cs typeface="+mj-cs"/>
              </a:rPr>
              <a:t>Further therapy?</a:t>
            </a:r>
          </a:p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Chemotherapy</a:t>
            </a:r>
          </a:p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Radiation 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C2FAC-AA05-144D-B3E8-C32618E079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8" t="10270" r="1358" b="-10271"/>
          <a:stretch/>
        </p:blipFill>
        <p:spPr bwMode="auto">
          <a:xfrm>
            <a:off x="6492240" y="1679363"/>
            <a:ext cx="5342086" cy="56334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A4D8B1-FDD0-7A44-8FBE-4253DB8D79F1}"/>
              </a:ext>
            </a:extLst>
          </p:cNvPr>
          <p:cNvSpPr/>
          <p:nvPr/>
        </p:nvSpPr>
        <p:spPr>
          <a:xfrm>
            <a:off x="6732904" y="996470"/>
            <a:ext cx="4860758" cy="682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effectLst/>
                <a:latin typeface="AdvPSA88C"/>
              </a:rPr>
              <a:t>The 8th edition of the AJCC staging system for non– small cell lung cancer 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86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Post operative course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Vasoactive meds weaned off by POD 7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L CT for intermittent drainage of </a:t>
            </a:r>
            <a:r>
              <a:rPr lang="en-US" altLang="en-US" sz="3200" dirty="0" err="1">
                <a:latin typeface="+mj-lt"/>
                <a:ea typeface="+mj-ea"/>
                <a:cs typeface="+mj-cs"/>
              </a:rPr>
              <a:t>hemothorax</a:t>
            </a:r>
            <a:endParaRPr lang="en-US" altLang="en-US" sz="3200" dirty="0"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POD 10: cholangitis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POD 14: </a:t>
            </a:r>
            <a:r>
              <a:rPr lang="en-US" altLang="en-US" sz="3200" dirty="0" err="1">
                <a:latin typeface="+mj-lt"/>
                <a:ea typeface="+mj-ea"/>
                <a:cs typeface="+mj-cs"/>
              </a:rPr>
              <a:t>extubated</a:t>
            </a:r>
            <a:endParaRPr lang="en-US" altLang="en-US" sz="3200" dirty="0"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3200" dirty="0">
                <a:latin typeface="+mj-lt"/>
                <a:ea typeface="+mj-ea"/>
                <a:cs typeface="+mj-cs"/>
              </a:rPr>
              <a:t>POD 26: d/c to rehab</a:t>
            </a:r>
          </a:p>
        </p:txBody>
      </p:sp>
    </p:spTree>
    <p:extLst>
      <p:ext uri="{BB962C8B-B14F-4D97-AF65-F5344CB8AC3E}">
        <p14:creationId xmlns:p14="http://schemas.microsoft.com/office/powerpoint/2010/main" val="111701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Background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09" y="1912980"/>
            <a:ext cx="103327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en-US" sz="2800" dirty="0">
                <a:latin typeface="+mj-lt"/>
                <a:ea typeface="+mj-ea"/>
                <a:cs typeface="+mj-cs"/>
              </a:rPr>
              <a:t>71 y/ o male, 6 month h/o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en-US" sz="2800" dirty="0">
                <a:latin typeface="+mj-lt"/>
                <a:ea typeface="+mj-ea"/>
                <a:cs typeface="+mj-cs"/>
              </a:rPr>
              <a:t>Cough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en-US" sz="2800" dirty="0">
                <a:latin typeface="+mj-lt"/>
                <a:ea typeface="+mj-ea"/>
                <a:cs typeface="+mj-cs"/>
              </a:rPr>
              <a:t>Increasing SOB / DOE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en-US" sz="2800" dirty="0">
                <a:latin typeface="+mj-lt"/>
                <a:ea typeface="+mj-ea"/>
                <a:cs typeface="+mj-cs"/>
              </a:rPr>
              <a:t>No systemic symptoms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+mj-lt"/>
                <a:ea typeface="+mj-ea"/>
                <a:cs typeface="+mj-cs"/>
              </a:rPr>
              <a:t>Past Medical History: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en-US" sz="2800" dirty="0">
                <a:latin typeface="+mj-lt"/>
                <a:ea typeface="+mj-ea"/>
                <a:cs typeface="+mj-cs"/>
              </a:rPr>
              <a:t>COPD, HTN, early dementia	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en-US" sz="2800" dirty="0">
                <a:latin typeface="+mj-lt"/>
                <a:ea typeface="+mj-ea"/>
                <a:cs typeface="+mj-cs"/>
              </a:rPr>
              <a:t>10 </a:t>
            </a:r>
            <a:r>
              <a:rPr lang="en-US" altLang="en-US" sz="2800" dirty="0" err="1">
                <a:latin typeface="+mj-lt"/>
                <a:ea typeface="+mj-ea"/>
                <a:cs typeface="+mj-cs"/>
              </a:rPr>
              <a:t>ppk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altLang="en-US" sz="2800" dirty="0" err="1">
                <a:latin typeface="+mj-lt"/>
                <a:ea typeface="+mj-ea"/>
                <a:cs typeface="+mj-cs"/>
              </a:rPr>
              <a:t>yr</a:t>
            </a:r>
            <a:r>
              <a:rPr lang="en-US" altLang="en-US" sz="2800" dirty="0">
                <a:latin typeface="+mj-lt"/>
                <a:ea typeface="+mj-ea"/>
                <a:cs typeface="+mj-cs"/>
              </a:rPr>
              <a:t> smoker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altLang="en-US" sz="2800" dirty="0">
                <a:latin typeface="+mj-lt"/>
                <a:ea typeface="+mj-ea"/>
                <a:cs typeface="+mj-cs"/>
              </a:rPr>
              <a:t>3 alcoholic beverages/da</a:t>
            </a:r>
          </a:p>
        </p:txBody>
      </p:sp>
    </p:spTree>
    <p:extLst>
      <p:ext uri="{BB962C8B-B14F-4D97-AF65-F5344CB8AC3E}">
        <p14:creationId xmlns:p14="http://schemas.microsoft.com/office/powerpoint/2010/main" val="237414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55983"/>
            <a:ext cx="4815433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Discharge  CXR</a:t>
            </a:r>
          </a:p>
        </p:txBody>
      </p:sp>
      <p:pic>
        <p:nvPicPr>
          <p:cNvPr id="26627" name="Content Placeholder 3" descr="photo 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9453" y="863081"/>
            <a:ext cx="5393094" cy="5938936"/>
          </a:xfrm>
        </p:spPr>
      </p:pic>
    </p:spTree>
    <p:extLst>
      <p:ext uri="{BB962C8B-B14F-4D97-AF65-F5344CB8AC3E}">
        <p14:creationId xmlns:p14="http://schemas.microsoft.com/office/powerpoint/2010/main" val="1373203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8B7D-F8B8-5F4F-A17A-E1D766F6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Cardiovascular Complications Following Thoracic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3987E-7D74-0C4B-9195-CB4225146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074822"/>
            <a:ext cx="11785600" cy="57149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latin typeface="+mj-lt"/>
                <a:ea typeface="+mj-ea"/>
                <a:cs typeface="+mj-cs"/>
              </a:rPr>
              <a:t>Occur in up to 30% of patients following noncardiac thoracic surgery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+mj-lt"/>
                <a:ea typeface="+mj-ea"/>
                <a:cs typeface="+mj-cs"/>
              </a:rPr>
              <a:t>MI occurs in less than 5% of patients after lobectomy, pneumonectomy, or esophagectomy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+mj-lt"/>
                <a:ea typeface="+mj-ea"/>
                <a:cs typeface="+mj-cs"/>
              </a:rPr>
              <a:t>Mortality rate after MI as high as 40% after pneumonectomy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+mj-lt"/>
                <a:ea typeface="+mj-ea"/>
                <a:cs typeface="+mj-cs"/>
              </a:rPr>
              <a:t>Atrial fibrillation is the most common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+mj-lt"/>
                <a:ea typeface="+mj-ea"/>
                <a:cs typeface="+mj-cs"/>
              </a:rPr>
              <a:t>Low risk &lt;5%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+mj-lt"/>
                <a:ea typeface="+mj-ea"/>
                <a:cs typeface="+mj-cs"/>
              </a:rPr>
              <a:t>Intermediate risk 5-15%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+mj-lt"/>
                <a:ea typeface="+mj-ea"/>
                <a:cs typeface="+mj-cs"/>
              </a:rPr>
              <a:t>High risk &gt;15%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+mj-lt"/>
                <a:ea typeface="+mj-ea"/>
                <a:cs typeface="+mj-cs"/>
              </a:rPr>
              <a:t>VTE occurs in about 5%. There is significant variability in VTE (1%–26%)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A7E26-ABC6-064F-A64E-4537A8D02A8A}"/>
              </a:ext>
            </a:extLst>
          </p:cNvPr>
          <p:cNvSpPr/>
          <p:nvPr/>
        </p:nvSpPr>
        <p:spPr>
          <a:xfrm>
            <a:off x="203200" y="6240379"/>
            <a:ext cx="11785600" cy="58160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C00000"/>
              </a:solidFill>
              <a:latin typeface="Helvetica Neue" panose="02000503000000020004" pitchFamily="2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Helvetica Neue" panose="02000503000000020004" pitchFamily="2" charset="0"/>
              </a:rPr>
              <a:t>Cardiovascular Complications Following Thoracic Surgery, Hari B. Keshava MD, MS, Daniel J. </a:t>
            </a:r>
            <a:r>
              <a:rPr lang="en-US" sz="1600" dirty="0" err="1">
                <a:solidFill>
                  <a:srgbClr val="C00000"/>
                </a:solidFill>
                <a:latin typeface="Helvetica Neue" panose="02000503000000020004" pitchFamily="2" charset="0"/>
              </a:rPr>
              <a:t>Boffa</a:t>
            </a:r>
            <a:r>
              <a:rPr lang="en-US" sz="1600" dirty="0">
                <a:solidFill>
                  <a:srgbClr val="C00000"/>
                </a:solidFill>
                <a:latin typeface="Helvetica Neue" panose="02000503000000020004" pitchFamily="2" charset="0"/>
              </a:rPr>
              <a:t>. Thoracic Surgery Clinics, 2015-11-01, Volume 25, Issue 4, Pages 371-392</a:t>
            </a:r>
          </a:p>
          <a:p>
            <a:pPr algn="l"/>
            <a:endParaRPr lang="en-US" dirty="0">
              <a:solidFill>
                <a:srgbClr val="C00000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02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377" y="5168992"/>
            <a:ext cx="9168063" cy="1143000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hlinkClick r:id="rId2"/>
              </a:rPr>
              <a:t>https://riskcalculator.facs.org/RiskCalculator/PatientInfo.jsp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905" y="1117508"/>
            <a:ext cx="10498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  <a:ea typeface="+mj-ea"/>
                <a:cs typeface="+mj-cs"/>
              </a:rPr>
              <a:t>Calculate this patient’s perioperative risk using the American College of Surgery Risk Calculator</a:t>
            </a:r>
          </a:p>
        </p:txBody>
      </p:sp>
      <p:pic>
        <p:nvPicPr>
          <p:cNvPr id="2050" name="Picture 2" descr="http://www.riskcalculator.facs.org/RiskCalculator/Images/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77" y="3218455"/>
            <a:ext cx="8819243" cy="11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22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0C79-3D5E-0642-9543-EEE09DDC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06196"/>
          </a:xfrm>
        </p:spPr>
        <p:txBody>
          <a:bodyPr>
            <a:noAutofit/>
          </a:bodyPr>
          <a:lstStyle/>
          <a:p>
            <a:r>
              <a:rPr lang="en-US" sz="3200" dirty="0"/>
              <a:t>Contraindications to Noncardiac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1BD32-FB4C-AE4D-AFCC-6A0FC1752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131568"/>
            <a:ext cx="11785600" cy="4852137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3000" dirty="0">
                <a:latin typeface="+mj-lt"/>
                <a:ea typeface="+mj-ea"/>
                <a:cs typeface="+mj-cs"/>
              </a:rPr>
              <a:t>High-Risk Cardiac Conditions Considered Contraindications to Noncardiac Surgery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+mj-lt"/>
                <a:ea typeface="+mj-ea"/>
                <a:cs typeface="+mj-cs"/>
              </a:rPr>
              <a:t>Acute coronary syndrome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+mj-lt"/>
                <a:ea typeface="+mj-ea"/>
                <a:cs typeface="+mj-cs"/>
              </a:rPr>
              <a:t>Acute decompensated heart failure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+mj-lt"/>
                <a:ea typeface="+mj-ea"/>
                <a:cs typeface="+mj-cs"/>
              </a:rPr>
              <a:t>Tachyarrhythmias or </a:t>
            </a:r>
            <a:r>
              <a:rPr lang="en-US" sz="2800" dirty="0" err="1">
                <a:latin typeface="+mj-lt"/>
                <a:ea typeface="+mj-ea"/>
                <a:cs typeface="+mj-cs"/>
              </a:rPr>
              <a:t>bradyarrhythmias</a:t>
            </a:r>
            <a:r>
              <a:rPr lang="en-US" sz="2800" dirty="0">
                <a:latin typeface="+mj-lt"/>
                <a:ea typeface="+mj-ea"/>
                <a:cs typeface="+mj-cs"/>
              </a:rPr>
              <a:t> associated with hypotension or requiring urgent medical attention (</a:t>
            </a:r>
            <a:r>
              <a:rPr lang="en-US" sz="2800" dirty="0" err="1">
                <a:latin typeface="+mj-lt"/>
                <a:ea typeface="+mj-ea"/>
                <a:cs typeface="+mj-cs"/>
              </a:rPr>
              <a:t>eg</a:t>
            </a:r>
            <a:r>
              <a:rPr lang="en-US" sz="2800" dirty="0">
                <a:latin typeface="+mj-lt"/>
                <a:ea typeface="+mj-ea"/>
                <a:cs typeface="+mj-cs"/>
              </a:rPr>
              <a:t>, ventricular tachycardia or high-grade atrioventricular block)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+mj-lt"/>
                <a:ea typeface="+mj-ea"/>
                <a:cs typeface="+mj-cs"/>
              </a:rPr>
              <a:t>Symptomatic, severe aortic stenosis (mean gradient &gt;40 mm Hg or peak velocity &gt;4 m/s)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020A9D-E0C2-3E4C-BA79-0BEC2B022AF6}"/>
              </a:ext>
            </a:extLst>
          </p:cNvPr>
          <p:cNvSpPr/>
          <p:nvPr/>
        </p:nvSpPr>
        <p:spPr>
          <a:xfrm>
            <a:off x="203200" y="5983705"/>
            <a:ext cx="11785600" cy="83828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rgbClr val="C00000"/>
                </a:solidFill>
                <a:latin typeface="Helvetica Neue" panose="02000503000000020004" pitchFamily="2" charset="0"/>
              </a:rPr>
              <a:t>Perioperative Cardiovascular Risk </a:t>
            </a:r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</a:rPr>
              <a:t>Assessment and Management for Noncardiac Surgery A Review. </a:t>
            </a:r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Nathaniel R. Smilowitz, MD, MS</a:t>
            </a:r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</a:rPr>
              <a:t>; </a:t>
            </a:r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Jeffrey S. Berger, MD, M</a:t>
            </a:r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</a:rPr>
              <a:t>S. JAMA. 2020;324(3):279-290.</a:t>
            </a:r>
          </a:p>
        </p:txBody>
      </p:sp>
    </p:spTree>
    <p:extLst>
      <p:ext uri="{BB962C8B-B14F-4D97-AF65-F5344CB8AC3E}">
        <p14:creationId xmlns:p14="http://schemas.microsoft.com/office/powerpoint/2010/main" val="331504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341"/>
            <a:ext cx="10210800" cy="1143000"/>
          </a:xfrm>
        </p:spPr>
        <p:txBody>
          <a:bodyPr>
            <a:normAutofit/>
          </a:bodyPr>
          <a:lstStyle/>
          <a:p>
            <a:r>
              <a:rPr lang="en-US" dirty="0"/>
              <a:t>Perioperative Cardiac Events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22861"/>
            <a:ext cx="6354550" cy="548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2E69EC-C7CE-FD42-A4E8-B073FAD19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779" y="822861"/>
            <a:ext cx="5511800" cy="5473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768CA5-E35A-F342-AD30-E6CC9D88E1C8}"/>
              </a:ext>
            </a:extLst>
          </p:cNvPr>
          <p:cNvSpPr/>
          <p:nvPr/>
        </p:nvSpPr>
        <p:spPr>
          <a:xfrm>
            <a:off x="6519779" y="6256122"/>
            <a:ext cx="5672221" cy="584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C00000"/>
                </a:solidFill>
                <a:latin typeface="Helvetica Neue" panose="02000503000000020004" pitchFamily="2" charset="0"/>
              </a:rPr>
              <a:t>Perioperative Major Adverse Cardiovascular and Cerebrovascular Events Associated With Noncardiac Surgery. </a:t>
            </a:r>
            <a:r>
              <a:rPr lang="en-US" sz="1400" dirty="0" err="1">
                <a:solidFill>
                  <a:srgbClr val="C00000"/>
                </a:solidFill>
                <a:latin typeface="Helvetica Neue" panose="02000503000000020004" pitchFamily="2" charset="0"/>
              </a:rPr>
              <a:t>Smilowitz</a:t>
            </a:r>
            <a:r>
              <a:rPr lang="en-US" sz="1400" dirty="0">
                <a:solidFill>
                  <a:srgbClr val="C00000"/>
                </a:solidFill>
                <a:latin typeface="Helvetica Neue" panose="02000503000000020004" pitchFamily="2" charset="0"/>
              </a:rPr>
              <a:t> et al. JAMA </a:t>
            </a:r>
            <a:r>
              <a:rPr lang="en-US" sz="1400" dirty="0" err="1">
                <a:solidFill>
                  <a:srgbClr val="C00000"/>
                </a:solidFill>
                <a:latin typeface="Helvetica Neue" panose="02000503000000020004" pitchFamily="2" charset="0"/>
              </a:rPr>
              <a:t>Cardiol</a:t>
            </a:r>
            <a:r>
              <a:rPr lang="en-US" sz="1400" dirty="0">
                <a:solidFill>
                  <a:srgbClr val="C00000"/>
                </a:solidFill>
                <a:latin typeface="Helvetica Neue" panose="02000503000000020004" pitchFamily="2" charset="0"/>
              </a:rPr>
              <a:t>. 2017;2(2):181-187.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A6DC82-17BA-E846-B00F-6C58E79570A1}"/>
              </a:ext>
            </a:extLst>
          </p:cNvPr>
          <p:cNvSpPr/>
          <p:nvPr/>
        </p:nvSpPr>
        <p:spPr>
          <a:xfrm>
            <a:off x="128337" y="6320684"/>
            <a:ext cx="5672221" cy="5089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C00000"/>
                </a:solidFill>
                <a:latin typeface="Helvetica Neue" panose="02000503000000020004" pitchFamily="2" charset="0"/>
              </a:rPr>
              <a:t>PJ Devereaux et al: Peri-op cardiac events in patients undergoing non cardiac surgery: CMAJ/JAMC 2005; 173(6): 627- 34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508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4EBB-C5D1-5748-81BB-4BDBC24B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B1DF9-6A4F-3F49-AD54-C0BA72C86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6FE986-EC88-1045-8EC0-ED06D8898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73150"/>
            <a:ext cx="12039600" cy="4711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C9C469-1950-A045-ACC5-C4CAB6E19A0B}"/>
              </a:ext>
            </a:extLst>
          </p:cNvPr>
          <p:cNvSpPr/>
          <p:nvPr/>
        </p:nvSpPr>
        <p:spPr>
          <a:xfrm>
            <a:off x="203200" y="5983705"/>
            <a:ext cx="11785600" cy="83828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</a:rPr>
              <a:t>Incidence of major adverse cardiac events following non-cardiac surgery. Lorraine </a:t>
            </a:r>
            <a:r>
              <a:rPr lang="en-US" dirty="0" err="1">
                <a:solidFill>
                  <a:srgbClr val="C00000"/>
                </a:solidFill>
                <a:latin typeface="Helvetica Neue" panose="02000503000000020004" pitchFamily="2" charset="0"/>
              </a:rPr>
              <a:t>Sazgary</a:t>
            </a:r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</a:rPr>
              <a:t> et al. European Heart Journal: Acute Cardiovascular Care (2021) 10, 550–558</a:t>
            </a:r>
          </a:p>
        </p:txBody>
      </p:sp>
    </p:spTree>
    <p:extLst>
      <p:ext uri="{BB962C8B-B14F-4D97-AF65-F5344CB8AC3E}">
        <p14:creationId xmlns:p14="http://schemas.microsoft.com/office/powerpoint/2010/main" val="810826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02"/>
          <a:stretch/>
        </p:blipFill>
        <p:spPr bwMode="auto">
          <a:xfrm>
            <a:off x="6927528" y="901350"/>
            <a:ext cx="4841873" cy="233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5" y="-161174"/>
            <a:ext cx="7589396" cy="1143000"/>
          </a:xfrm>
        </p:spPr>
        <p:txBody>
          <a:bodyPr>
            <a:normAutofit/>
          </a:bodyPr>
          <a:lstStyle/>
          <a:p>
            <a:r>
              <a:rPr lang="en-US" dirty="0"/>
              <a:t>Perioperative Events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2"/>
          <a:stretch/>
        </p:blipFill>
        <p:spPr bwMode="auto">
          <a:xfrm>
            <a:off x="7147249" y="3883242"/>
            <a:ext cx="4622152" cy="207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8809" y="981626"/>
            <a:ext cx="6728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Lee Index is a cardiac risk calculator designed by Lee Goldman. 6 possible points.</a:t>
            </a:r>
          </a:p>
          <a:p>
            <a:endParaRPr lang="en-US" sz="3000" dirty="0">
              <a:latin typeface="+mj-lt"/>
              <a:ea typeface="+mj-ea"/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+mj-lt"/>
                <a:ea typeface="+mj-ea"/>
                <a:cs typeface="+mj-cs"/>
              </a:rPr>
              <a:t>High-risk surgery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+mj-lt"/>
                <a:ea typeface="+mj-ea"/>
                <a:cs typeface="+mj-cs"/>
              </a:rPr>
              <a:t>History of ischemic heart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+mj-lt"/>
                <a:ea typeface="+mj-ea"/>
                <a:cs typeface="+mj-cs"/>
              </a:rPr>
              <a:t>History of congestive heart failure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+mj-lt"/>
                <a:ea typeface="+mj-ea"/>
                <a:cs typeface="+mj-cs"/>
              </a:rPr>
              <a:t>History of cerebrovascular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+mj-lt"/>
                <a:ea typeface="+mj-ea"/>
                <a:cs typeface="+mj-cs"/>
              </a:rPr>
              <a:t>Preoperative treatment with insulin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+mj-lt"/>
                <a:ea typeface="+mj-ea"/>
                <a:cs typeface="+mj-cs"/>
              </a:rPr>
              <a:t>Preoperative serum creatinine &gt;2.0 mg/dl (&gt;177 µmol/L).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216526-E0FE-DC4F-BA28-CD9E5218B2D8}"/>
              </a:ext>
            </a:extLst>
          </p:cNvPr>
          <p:cNvSpPr/>
          <p:nvPr/>
        </p:nvSpPr>
        <p:spPr>
          <a:xfrm>
            <a:off x="203200" y="6244605"/>
            <a:ext cx="11785600" cy="57938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C00000"/>
              </a:solidFill>
              <a:latin typeface="Helvetica Neue" panose="02000503000000020004" pitchFamily="2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</a:rPr>
              <a:t>PJ Devereaux et al: Peri-op cardiac events in patients undergoing non cardiac surgery: CMAJ/JAMC 2005; 173(6): 627- 34.</a:t>
            </a:r>
          </a:p>
          <a:p>
            <a:endParaRPr lang="en-US" dirty="0">
              <a:solidFill>
                <a:srgbClr val="C00000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1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8512-F448-834B-B753-CD4A60FF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Factors Associated with Perioperative Cardiac Complications in Patients </a:t>
            </a:r>
            <a:br>
              <a:rPr lang="en-US" sz="2400" dirty="0"/>
            </a:br>
            <a:r>
              <a:rPr lang="en-US" sz="2400" dirty="0"/>
              <a:t>Undergoing Major Noncardiac Surgery.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1A5D97-3278-CA4D-9A2B-78DDC6917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6857" b="6857"/>
          <a:stretch/>
        </p:blipFill>
        <p:spPr>
          <a:xfrm>
            <a:off x="2646948" y="439031"/>
            <a:ext cx="6898104" cy="5801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FC3C29-29E4-F047-8745-4C25E98C8829}"/>
              </a:ext>
            </a:extLst>
          </p:cNvPr>
          <p:cNvSpPr/>
          <p:nvPr/>
        </p:nvSpPr>
        <p:spPr>
          <a:xfrm>
            <a:off x="203200" y="6240379"/>
            <a:ext cx="11785600" cy="61762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C00000"/>
                </a:solidFill>
                <a:latin typeface="Helvetica Neue" panose="02000503000000020004" pitchFamily="2" charset="0"/>
              </a:rPr>
              <a:t>Cardiac Complications in Patients Undergoing Major Noncardiac Surgery. P.J. Devereaux, M.D., Ph.D., and Daniel I. Sessler N </a:t>
            </a:r>
            <a:r>
              <a:rPr lang="en-US" sz="1600" dirty="0" err="1">
                <a:solidFill>
                  <a:srgbClr val="C00000"/>
                </a:solidFill>
                <a:latin typeface="Helvetica Neue" panose="02000503000000020004" pitchFamily="2" charset="0"/>
              </a:rPr>
              <a:t>Engl</a:t>
            </a:r>
            <a:r>
              <a:rPr lang="en-US" sz="1600" dirty="0">
                <a:solidFill>
                  <a:srgbClr val="C00000"/>
                </a:solidFill>
                <a:latin typeface="Helvetica Neue" panose="02000503000000020004" pitchFamily="2" charset="0"/>
              </a:rPr>
              <a:t> J Med 2015;373:2258-69.</a:t>
            </a:r>
          </a:p>
        </p:txBody>
      </p:sp>
    </p:spTree>
    <p:extLst>
      <p:ext uri="{BB962C8B-B14F-4D97-AF65-F5344CB8AC3E}">
        <p14:creationId xmlns:p14="http://schemas.microsoft.com/office/powerpoint/2010/main" val="354940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Perioperative Events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63" y="866193"/>
            <a:ext cx="7397874" cy="540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C5262E-3195-BC45-A7F2-23E80F32C66D}"/>
              </a:ext>
            </a:extLst>
          </p:cNvPr>
          <p:cNvSpPr/>
          <p:nvPr/>
        </p:nvSpPr>
        <p:spPr>
          <a:xfrm>
            <a:off x="2397063" y="6212385"/>
            <a:ext cx="7397874" cy="61762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Helvetica Neue" panose="02000503000000020004" pitchFamily="2" charset="0"/>
              </a:rPr>
              <a:t>PJ Devereaux et al: Peri-op cardiac events in patients undergoing non cardiac surgery: :CMAJ/JAMC 2005; 173(6): 627- 34.</a:t>
            </a:r>
          </a:p>
        </p:txBody>
      </p:sp>
    </p:spTree>
    <p:extLst>
      <p:ext uri="{BB962C8B-B14F-4D97-AF65-F5344CB8AC3E}">
        <p14:creationId xmlns:p14="http://schemas.microsoft.com/office/powerpoint/2010/main" val="455622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Cardiac complications of thoracic surgery not inconsequential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Pre op Index of Suspicion is important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Prognosis after major perioperative cardiac event is poor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Multiple factors contribute to </a:t>
            </a:r>
            <a:r>
              <a:rPr lang="en-US" sz="3200" dirty="0" err="1">
                <a:latin typeface="+mj-lt"/>
                <a:ea typeface="+mj-ea"/>
                <a:cs typeface="+mj-cs"/>
              </a:rPr>
              <a:t>peri</a:t>
            </a:r>
            <a:r>
              <a:rPr lang="en-US" sz="3200" dirty="0">
                <a:latin typeface="+mj-lt"/>
                <a:ea typeface="+mj-ea"/>
                <a:cs typeface="+mj-cs"/>
              </a:rPr>
              <a:t>-op  cardiac </a:t>
            </a:r>
            <a:r>
              <a:rPr lang="en-US" dirty="0">
                <a:solidFill>
                  <a:schemeClr val="bg1"/>
                </a:solidFill>
              </a:rPr>
              <a:t>		M &amp; M</a:t>
            </a:r>
          </a:p>
        </p:txBody>
      </p:sp>
    </p:spTree>
    <p:extLst>
      <p:ext uri="{BB962C8B-B14F-4D97-AF65-F5344CB8AC3E}">
        <p14:creationId xmlns:p14="http://schemas.microsoft.com/office/powerpoint/2010/main" val="252875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AD4D-A52F-4B46-9E44-5EE6D85F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History and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7A65C-B128-9E41-8A62-FC5AA9D1B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latin typeface="+mj-lt"/>
                <a:ea typeface="+mj-ea"/>
                <a:cs typeface="+mj-cs"/>
              </a:rPr>
              <a:t>Labs: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PFT’s : 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FVC  83% predicted 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FEV1  69% predicted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DLCO  79% predicted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EKG: normal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ECHO: EF 60%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000" dirty="0">
                <a:latin typeface="+mj-lt"/>
                <a:ea typeface="+mj-ea"/>
                <a:cs typeface="+mj-cs"/>
              </a:rPr>
              <a:t>Bronchoscopy: LLL submucosal mass, cytology +</a:t>
            </a:r>
            <a:r>
              <a:rPr lang="en-US" altLang="en-US" sz="3000" dirty="0" err="1">
                <a:latin typeface="+mj-lt"/>
                <a:ea typeface="+mj-ea"/>
                <a:cs typeface="+mj-cs"/>
              </a:rPr>
              <a:t>ve</a:t>
            </a:r>
            <a:r>
              <a:rPr lang="en-US" altLang="en-US" sz="3000" dirty="0">
                <a:latin typeface="+mj-lt"/>
                <a:ea typeface="+mj-ea"/>
                <a:cs typeface="+mj-cs"/>
              </a:rPr>
              <a:t> adenocarcinoma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7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CF54-BE09-7847-8C28-D9A02F36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 X-ray</a:t>
            </a:r>
          </a:p>
        </p:txBody>
      </p:sp>
      <p:pic>
        <p:nvPicPr>
          <p:cNvPr id="4" name="Picture 6" descr="photo 1(1)">
            <a:extLst>
              <a:ext uri="{FF2B5EF4-FFF2-40B4-BE49-F238E27FC236}">
                <a16:creationId xmlns:a16="http://schemas.microsoft.com/office/drawing/2014/main" id="{4B156F3A-5DF3-7341-933A-8FE8B26D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9600" y="866193"/>
            <a:ext cx="5892800" cy="5963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22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A8A9-3E99-2746-B3AF-2F40C8BF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Scan </a:t>
            </a:r>
          </a:p>
        </p:txBody>
      </p:sp>
      <p:pic>
        <p:nvPicPr>
          <p:cNvPr id="4" name="Picture 4" descr="photo 2">
            <a:extLst>
              <a:ext uri="{FF2B5EF4-FFF2-40B4-BE49-F238E27FC236}">
                <a16:creationId xmlns:a16="http://schemas.microsoft.com/office/drawing/2014/main" id="{6D634E58-AD5E-9D40-9B36-07257A601A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173" y="1024857"/>
            <a:ext cx="4540898" cy="2902575"/>
          </a:xfrm>
          <a:prstGeom prst="rect">
            <a:avLst/>
          </a:prstGeom>
          <a:noFill/>
        </p:spPr>
      </p:pic>
      <p:pic>
        <p:nvPicPr>
          <p:cNvPr id="5" name="Picture 4" descr="photo 4">
            <a:extLst>
              <a:ext uri="{FF2B5EF4-FFF2-40B4-BE49-F238E27FC236}">
                <a16:creationId xmlns:a16="http://schemas.microsoft.com/office/drawing/2014/main" id="{56306562-4E2E-034B-B0ED-96A22F19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173" y="4022250"/>
            <a:ext cx="4540898" cy="2902575"/>
          </a:xfrm>
          <a:prstGeom prst="rect">
            <a:avLst/>
          </a:prstGeom>
          <a:noFill/>
        </p:spPr>
      </p:pic>
      <p:pic>
        <p:nvPicPr>
          <p:cNvPr id="6" name="Picture 4" descr="photo 1(2)">
            <a:extLst>
              <a:ext uri="{FF2B5EF4-FFF2-40B4-BE49-F238E27FC236}">
                <a16:creationId xmlns:a16="http://schemas.microsoft.com/office/drawing/2014/main" id="{2FB1AB2A-E9F7-9F4D-BA84-A59C69887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0931" y="945525"/>
            <a:ext cx="4540898" cy="2902575"/>
          </a:xfrm>
          <a:prstGeom prst="rect">
            <a:avLst/>
          </a:prstGeom>
          <a:noFill/>
        </p:spPr>
      </p:pic>
      <p:pic>
        <p:nvPicPr>
          <p:cNvPr id="7" name="Picture 6" descr="photo 3">
            <a:extLst>
              <a:ext uri="{FF2B5EF4-FFF2-40B4-BE49-F238E27FC236}">
                <a16:creationId xmlns:a16="http://schemas.microsoft.com/office/drawing/2014/main" id="{ABC04CC6-A0A2-9442-B5C0-23CA2FC1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0931" y="3967097"/>
            <a:ext cx="4540898" cy="2823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657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photo 1(3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0571" y="910089"/>
            <a:ext cx="3742938" cy="2912423"/>
          </a:xfrm>
          <a:noFill/>
        </p:spPr>
      </p:pic>
      <p:pic>
        <p:nvPicPr>
          <p:cNvPr id="4" name="Picture 4" descr="photo 2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9569" y="886338"/>
            <a:ext cx="3950601" cy="2936174"/>
          </a:xfrm>
          <a:prstGeom prst="rect">
            <a:avLst/>
          </a:prstGeom>
          <a:noFill/>
        </p:spPr>
      </p:pic>
      <p:pic>
        <p:nvPicPr>
          <p:cNvPr id="5" name="Picture 4" descr="photo 3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0571" y="3866408"/>
            <a:ext cx="3742938" cy="3124778"/>
          </a:xfrm>
          <a:prstGeom prst="rect">
            <a:avLst/>
          </a:prstGeom>
          <a:noFill/>
        </p:spPr>
      </p:pic>
      <p:pic>
        <p:nvPicPr>
          <p:cNvPr id="6" name="Picture 4" descr="photo 4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9569" y="3842657"/>
            <a:ext cx="3950601" cy="3104369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16D7145-5AD1-B847-B6C5-B84D785C8B3D}"/>
              </a:ext>
            </a:extLst>
          </p:cNvPr>
          <p:cNvSpPr txBox="1">
            <a:spLocks/>
          </p:cNvSpPr>
          <p:nvPr/>
        </p:nvSpPr>
        <p:spPr>
          <a:xfrm>
            <a:off x="152400" y="180393"/>
            <a:ext cx="12192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CT Scan </a:t>
            </a:r>
          </a:p>
        </p:txBody>
      </p:sp>
    </p:spTree>
    <p:extLst>
      <p:ext uri="{BB962C8B-B14F-4D97-AF65-F5344CB8AC3E}">
        <p14:creationId xmlns:p14="http://schemas.microsoft.com/office/powerpoint/2010/main" val="14467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photo 1(4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8069" y="972102"/>
            <a:ext cx="3995140" cy="2924299"/>
          </a:xfrm>
          <a:noFill/>
        </p:spPr>
      </p:pic>
      <p:pic>
        <p:nvPicPr>
          <p:cNvPr id="4" name="Picture 4" descr="photo 2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8063" y="972102"/>
            <a:ext cx="3995140" cy="2924299"/>
          </a:xfrm>
          <a:prstGeom prst="rect">
            <a:avLst/>
          </a:prstGeom>
          <a:noFill/>
        </p:spPr>
      </p:pic>
      <p:pic>
        <p:nvPicPr>
          <p:cNvPr id="5" name="Picture 4" descr="photo 3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8069" y="3978940"/>
            <a:ext cx="4021969" cy="2698667"/>
          </a:xfrm>
          <a:prstGeom prst="rect">
            <a:avLst/>
          </a:prstGeom>
          <a:noFill/>
        </p:spPr>
      </p:pic>
      <p:pic>
        <p:nvPicPr>
          <p:cNvPr id="6" name="Picture 4" descr="photo 4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8063" y="3978467"/>
            <a:ext cx="3995140" cy="269914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F0F573-D71D-8143-A243-8FF6CD839D3C}"/>
              </a:ext>
            </a:extLst>
          </p:cNvPr>
          <p:cNvSpPr txBox="1">
            <a:spLocks/>
          </p:cNvSpPr>
          <p:nvPr/>
        </p:nvSpPr>
        <p:spPr>
          <a:xfrm>
            <a:off x="152400" y="180393"/>
            <a:ext cx="12192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CT Scan </a:t>
            </a:r>
          </a:p>
        </p:txBody>
      </p:sp>
    </p:spTree>
    <p:extLst>
      <p:ext uri="{BB962C8B-B14F-4D97-AF65-F5344CB8AC3E}">
        <p14:creationId xmlns:p14="http://schemas.microsoft.com/office/powerpoint/2010/main" val="362752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photo 1(5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8671" y="918876"/>
            <a:ext cx="4448419" cy="3031177"/>
          </a:xfrm>
          <a:noFill/>
        </p:spPr>
      </p:pic>
      <p:pic>
        <p:nvPicPr>
          <p:cNvPr id="4" name="Picture 4" descr="photo 2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930494"/>
            <a:ext cx="4437329" cy="3019559"/>
          </a:xfrm>
          <a:prstGeom prst="rect">
            <a:avLst/>
          </a:prstGeom>
          <a:noFill/>
        </p:spPr>
      </p:pic>
      <p:pic>
        <p:nvPicPr>
          <p:cNvPr id="5" name="Picture 4" descr="photo 3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6180" y="4072737"/>
            <a:ext cx="4437329" cy="2604870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2C4E078-E05D-2346-BFF2-B8116747E9FE}"/>
              </a:ext>
            </a:extLst>
          </p:cNvPr>
          <p:cNvSpPr txBox="1">
            <a:spLocks/>
          </p:cNvSpPr>
          <p:nvPr/>
        </p:nvSpPr>
        <p:spPr>
          <a:xfrm>
            <a:off x="152400" y="180393"/>
            <a:ext cx="12192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CT Scan </a:t>
            </a:r>
          </a:p>
        </p:txBody>
      </p:sp>
    </p:spTree>
    <p:extLst>
      <p:ext uri="{BB962C8B-B14F-4D97-AF65-F5344CB8AC3E}">
        <p14:creationId xmlns:p14="http://schemas.microsoft.com/office/powerpoint/2010/main" val="90981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57" y="1028836"/>
            <a:ext cx="6335485" cy="563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2B81EFC-3E65-D342-89E1-60637513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PFT – 5.5 SUV</a:t>
            </a:r>
          </a:p>
        </p:txBody>
      </p:sp>
    </p:spTree>
    <p:extLst>
      <p:ext uri="{BB962C8B-B14F-4D97-AF65-F5344CB8AC3E}">
        <p14:creationId xmlns:p14="http://schemas.microsoft.com/office/powerpoint/2010/main" val="3351277007"/>
      </p:ext>
    </p:extLst>
  </p:cSld>
  <p:clrMapOvr>
    <a:masterClrMapping/>
  </p:clrMapOvr>
</p:sld>
</file>

<file path=ppt/theme/theme1.xml><?xml version="1.0" encoding="utf-8"?>
<a:theme xmlns:a="http://schemas.openxmlformats.org/drawingml/2006/main" name="UMHS Finance">
  <a:themeElements>
    <a:clrScheme name="UM">
      <a:dk1>
        <a:srgbClr val="000050"/>
      </a:dk1>
      <a:lt1>
        <a:sysClr val="window" lastClr="FFFFFF"/>
      </a:lt1>
      <a:dk2>
        <a:srgbClr val="303C6E"/>
      </a:dk2>
      <a:lt2>
        <a:srgbClr val="FFFFCC"/>
      </a:lt2>
      <a:accent1>
        <a:srgbClr val="000066"/>
      </a:accent1>
      <a:accent2>
        <a:srgbClr val="0000CC"/>
      </a:accent2>
      <a:accent3>
        <a:srgbClr val="FFCC00"/>
      </a:accent3>
      <a:accent4>
        <a:srgbClr val="FFFF00"/>
      </a:accent4>
      <a:accent5>
        <a:srgbClr val="FFFFCC"/>
      </a:accent5>
      <a:accent6>
        <a:srgbClr val="005BD3"/>
      </a:accent6>
      <a:hlink>
        <a:srgbClr val="00349E"/>
      </a:hlink>
      <a:folHlink>
        <a:srgbClr val="FFFF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B416F7EC17E45B6522541631F23EF" ma:contentTypeVersion="18" ma:contentTypeDescription="Create a new document." ma:contentTypeScope="" ma:versionID="418611019f38cb7be2ddbeec1862fdc1">
  <xsd:schema xmlns:xsd="http://www.w3.org/2001/XMLSchema" xmlns:xs="http://www.w3.org/2001/XMLSchema" xmlns:p="http://schemas.microsoft.com/office/2006/metadata/properties" xmlns:ns2="ca77dd46-8a7a-4857-95e0-0a2df6acd40a" xmlns:ns3="3ddda3b3-a9d2-43eb-818d-e6c9673bc0c5" targetNamespace="http://schemas.microsoft.com/office/2006/metadata/properties" ma:root="true" ma:fieldsID="a8d89233549f64165979a8d6b3eab5d8" ns2:_="" ns3:_="">
    <xsd:import namespace="ca77dd46-8a7a-4857-95e0-0a2df6acd40a"/>
    <xsd:import namespace="3ddda3b3-a9d2-43eb-818d-e6c9673bc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7dd46-8a7a-4857-95e0-0a2df6acd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da3b3-a9d2-43eb-818d-e6c9673bc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c6fa85-2b7f-4ac5-9633-ef8dbf837b2f}" ma:internalName="TaxCatchAll" ma:showField="CatchAllData" ma:web="3ddda3b3-a9d2-43eb-818d-e6c9673bc0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7dd46-8a7a-4857-95e0-0a2df6acd40a">
      <Terms xmlns="http://schemas.microsoft.com/office/infopath/2007/PartnerControls"/>
    </lcf76f155ced4ddcb4097134ff3c332f>
    <TaxCatchAll xmlns="3ddda3b3-a9d2-43eb-818d-e6c9673bc0c5" xsi:nil="true"/>
  </documentManagement>
</p:properties>
</file>

<file path=customXml/itemProps1.xml><?xml version="1.0" encoding="utf-8"?>
<ds:datastoreItem xmlns:ds="http://schemas.openxmlformats.org/officeDocument/2006/customXml" ds:itemID="{E3C7AD3E-50CE-471E-AB9A-144EF5E8E303}"/>
</file>

<file path=customXml/itemProps2.xml><?xml version="1.0" encoding="utf-8"?>
<ds:datastoreItem xmlns:ds="http://schemas.openxmlformats.org/officeDocument/2006/customXml" ds:itemID="{AE64AD01-30B0-464D-9E46-564AFCA7BE87}"/>
</file>

<file path=customXml/itemProps3.xml><?xml version="1.0" encoding="utf-8"?>
<ds:datastoreItem xmlns:ds="http://schemas.openxmlformats.org/officeDocument/2006/customXml" ds:itemID="{734B6760-41DF-4C54-8DA7-1A84DF4D6E94}"/>
</file>

<file path=docProps/app.xml><?xml version="1.0" encoding="utf-8"?>
<Properties xmlns="http://schemas.openxmlformats.org/officeDocument/2006/extended-properties" xmlns:vt="http://schemas.openxmlformats.org/officeDocument/2006/docPropsVTypes">
  <TotalTime>10397</TotalTime>
  <Words>1039</Words>
  <Application>Microsoft Macintosh PowerPoint</Application>
  <PresentationFormat>Widescreen</PresentationFormat>
  <Paragraphs>152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ＭＳ Ｐゴシック</vt:lpstr>
      <vt:lpstr>AdvPSA88C</vt:lpstr>
      <vt:lpstr>Arial</vt:lpstr>
      <vt:lpstr>Calibri</vt:lpstr>
      <vt:lpstr>Cambria</vt:lpstr>
      <vt:lpstr>Franklin Gothic Book</vt:lpstr>
      <vt:lpstr>Franklin Gothic Medium</vt:lpstr>
      <vt:lpstr>Helvetica</vt:lpstr>
      <vt:lpstr>Helvetica Neue</vt:lpstr>
      <vt:lpstr>OTNEJMScalaSansLF</vt:lpstr>
      <vt:lpstr>Wingdings</vt:lpstr>
      <vt:lpstr>UMHS Finance</vt:lpstr>
      <vt:lpstr>Cardiac Complications after Lung Surgery</vt:lpstr>
      <vt:lpstr>Background</vt:lpstr>
      <vt:lpstr>History and Exam</vt:lpstr>
      <vt:lpstr>Chest X-ray</vt:lpstr>
      <vt:lpstr>CT Scan </vt:lpstr>
      <vt:lpstr>PowerPoint Presentation</vt:lpstr>
      <vt:lpstr>PowerPoint Presentation</vt:lpstr>
      <vt:lpstr>PowerPoint Presentation</vt:lpstr>
      <vt:lpstr>PFT – 5.5 SUV</vt:lpstr>
      <vt:lpstr>Discussion Points for Conference</vt:lpstr>
      <vt:lpstr>Operation</vt:lpstr>
      <vt:lpstr>PowerPoint Presentation</vt:lpstr>
      <vt:lpstr>This Pt had CPR and Emergent Left Heart Cath</vt:lpstr>
      <vt:lpstr>Immediately post stent placement</vt:lpstr>
      <vt:lpstr>Differential</vt:lpstr>
      <vt:lpstr>This pt had</vt:lpstr>
      <vt:lpstr>Operation</vt:lpstr>
      <vt:lpstr>Pathology</vt:lpstr>
      <vt:lpstr>Post operative course</vt:lpstr>
      <vt:lpstr>Discharge  CXR</vt:lpstr>
      <vt:lpstr>Cardiovascular Complications Following Thoracic Surgery</vt:lpstr>
      <vt:lpstr>https://riskcalculator.facs.org/RiskCalculator/PatientInfo.jsp</vt:lpstr>
      <vt:lpstr>Contraindications to Noncardiac Surgery</vt:lpstr>
      <vt:lpstr>Perioperative Cardiac Events</vt:lpstr>
      <vt:lpstr>PowerPoint Presentation</vt:lpstr>
      <vt:lpstr>Perioperative Events</vt:lpstr>
      <vt:lpstr>Factors Associated with Perioperative Cardiac Complications in Patients  Undergoing Major Noncardiac Surgery. </vt:lpstr>
      <vt:lpstr>Perioperative Events</vt:lpstr>
      <vt:lpstr>Learning Points</vt:lpstr>
    </vt:vector>
  </TitlesOfParts>
  <Company>University of Michigan Health System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Capacity</dc:title>
  <dc:creator>Lucas, Annemarie</dc:creator>
  <cp:lastModifiedBy> </cp:lastModifiedBy>
  <cp:revision>278</cp:revision>
  <dcterms:created xsi:type="dcterms:W3CDTF">2021-02-05T19:11:33Z</dcterms:created>
  <dcterms:modified xsi:type="dcterms:W3CDTF">2023-02-13T01:37:28Z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0x010100C2BB416F7EC17E45B6522541631F23EF</vt:lpwstr>
  </property>
</Properties>
</file>