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31"/>
  </p:notesMasterIdLst>
  <p:sldIdLst>
    <p:sldId id="257" r:id="rId5"/>
    <p:sldId id="258" r:id="rId6"/>
    <p:sldId id="274" r:id="rId7"/>
    <p:sldId id="294" r:id="rId8"/>
    <p:sldId id="259" r:id="rId9"/>
    <p:sldId id="279" r:id="rId10"/>
    <p:sldId id="276" r:id="rId11"/>
    <p:sldId id="280" r:id="rId12"/>
    <p:sldId id="281" r:id="rId13"/>
    <p:sldId id="283" r:id="rId14"/>
    <p:sldId id="284" r:id="rId15"/>
    <p:sldId id="288" r:id="rId16"/>
    <p:sldId id="289" r:id="rId17"/>
    <p:sldId id="293" r:id="rId18"/>
    <p:sldId id="292" r:id="rId19"/>
    <p:sldId id="273" r:id="rId20"/>
    <p:sldId id="285" r:id="rId21"/>
    <p:sldId id="295" r:id="rId22"/>
    <p:sldId id="290" r:id="rId23"/>
    <p:sldId id="291" r:id="rId24"/>
    <p:sldId id="269" r:id="rId25"/>
    <p:sldId id="275" r:id="rId26"/>
    <p:sldId id="277" r:id="rId27"/>
    <p:sldId id="278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BF393-B0D8-957C-9460-22E6DFA67655}" v="4" dt="2024-12-11T00:37:59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777" autoAdjust="0"/>
    <p:restoredTop sz="81753" autoAdjust="0"/>
  </p:normalViewPr>
  <p:slideViewPr>
    <p:cSldViewPr snapToGrid="0">
      <p:cViewPr varScale="1">
        <p:scale>
          <a:sx n="74" d="100"/>
          <a:sy n="74" d="100"/>
        </p:scale>
        <p:origin x="208" y="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ippep@ohsu.edu" userId="S::urn:spo:guest#schippep@ohsu.edu::" providerId="AD" clId="Web-{126BF393-B0D8-957C-9460-22E6DFA67655}"/>
    <pc:docChg chg="modSld">
      <pc:chgData name="schippep@ohsu.edu" userId="S::urn:spo:guest#schippep@ohsu.edu::" providerId="AD" clId="Web-{126BF393-B0D8-957C-9460-22E6DFA67655}" dt="2024-12-11T00:37:59.131" v="2" actId="20577"/>
      <pc:docMkLst>
        <pc:docMk/>
      </pc:docMkLst>
      <pc:sldChg chg="modSp">
        <pc:chgData name="schippep@ohsu.edu" userId="S::urn:spo:guest#schippep@ohsu.edu::" providerId="AD" clId="Web-{126BF393-B0D8-957C-9460-22E6DFA67655}" dt="2024-12-11T00:37:59.131" v="2" actId="20577"/>
        <pc:sldMkLst>
          <pc:docMk/>
          <pc:sldMk cId="1334228895" sldId="280"/>
        </pc:sldMkLst>
        <pc:spChg chg="mod">
          <ac:chgData name="schippep@ohsu.edu" userId="S::urn:spo:guest#schippep@ohsu.edu::" providerId="AD" clId="Web-{126BF393-B0D8-957C-9460-22E6DFA67655}" dt="2024-12-11T00:37:59.131" v="2" actId="20577"/>
          <ac:spMkLst>
            <pc:docMk/>
            <pc:sldMk cId="1334228895" sldId="28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8CB10-52BA-4352-B9E9-8F28A40F62C2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D07E2-DA20-4A7D-8526-C312E782AD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6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A8A-75DD-4DD2-8F82-B235048233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6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2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from: Sato Y et al.  </a:t>
            </a:r>
            <a:r>
              <a:rPr lang="en-US" dirty="0" err="1"/>
              <a:t>Cliniclal</a:t>
            </a:r>
            <a:r>
              <a:rPr lang="en-US" dirty="0"/>
              <a:t> Journal of Gastroenterology.  2021;14:969-74.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11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courtesy of University of Iowa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6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20709-0B41-4F5A-8F2B-B3CA5B090B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 Kato R et al.  Circulation.  2003;107:2004-10.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61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1A8A-75DD-4DD2-8F82-B2350482337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2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C8D2CA8-6EBD-1FB8-89BB-C0AB5497A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5371489" y="5415267"/>
            <a:ext cx="1449021" cy="14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11785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D4505-985F-49BE-8C1F-E0CFEEC3F37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5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7E351EC-856B-68A1-8AD6-B74AE364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11197822" y="26009"/>
            <a:ext cx="790978" cy="7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5200" y="6505801"/>
            <a:ext cx="560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/>
                </a:solidFill>
              </a:defRPr>
            </a:lvl1pPr>
          </a:lstStyle>
          <a:p>
            <a:fld id="{313D4505-985F-49BE-8C1F-E0CFEEC3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0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uact=8&amp;docid=lJx_IHHjL8S0mM&amp;tbnid=XWeLfIZuhtbXoM:&amp;ved=0CAUQjRw&amp;url=http://chestatlas.com/gallery/Normal-and-Variants/azygousCT&amp;ei=tTeqU7mUBIWnyASsWQ&amp;bvm=bv.69620078,d.aWw&amp;psig=AFQjCNFvD9bE7xJE-l61mjncRisI24rCpg&amp;ust=140375061765074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GwrSOFNIrEg3MM&amp;tbnid=7iYBJjvO1j4D8M:&amp;ved=0CAUQjRw&amp;url=http://www.nejm.org/doi/full/10.1056/NEJMicm061526&amp;ei=cIyqU-aeCYSTyATM7YLoDQ&amp;bvm=bv.69620078,d.aWw&amp;psig=AFQjCNFvD9bE7xJE-l61mjncRisI24rCpg&amp;ust=140375061765074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m/url?sa=i&amp;rct=j&amp;q=&amp;esrc=s&amp;frm=1&amp;source=images&amp;cd=&amp;cad=rja&amp;uact=8&amp;docid=EnChqWCRlddHnM&amp;tbnid=4mXOWbe7cC_qqM:&amp;ved=0CAUQjRw&amp;url=http://radiopaedia.org/articles/azygos_lobe&amp;ei=HI2qU7D5EsyyyATvy4DgAw&amp;bvm=bv.69620078,d.aWw&amp;psig=AFQjCNFvD9bE7xJE-l61mjncRisI24rCpg&amp;ust=1403750617650746" TargetMode="Externa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1268" y="1173225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Thoracic Surgery </a:t>
            </a:r>
            <a:br>
              <a:rPr lang="en-US" sz="4000" dirty="0">
                <a:latin typeface="Arial"/>
                <a:cs typeface="Arial"/>
              </a:rPr>
            </a:br>
            <a:r>
              <a:rPr lang="en-US" sz="4000" dirty="0">
                <a:latin typeface="Arial"/>
                <a:cs typeface="Arial"/>
              </a:rPr>
              <a:t>General Management 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E6B547-5A96-D94D-95F4-72762E87EECC}"/>
              </a:ext>
            </a:extLst>
          </p:cNvPr>
          <p:cNvSpPr txBox="1">
            <a:spLocks/>
          </p:cNvSpPr>
          <p:nvPr/>
        </p:nvSpPr>
        <p:spPr>
          <a:xfrm>
            <a:off x="1794456" y="3444840"/>
            <a:ext cx="8603088" cy="1470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Updated by:  Brian </a:t>
            </a:r>
            <a:r>
              <a:rPr lang="en-US" sz="2800" dirty="0" err="1"/>
              <a:t>Mitzman</a:t>
            </a:r>
            <a:r>
              <a:rPr lang="en-US" sz="2800" dirty="0"/>
              <a:t>, MD</a:t>
            </a:r>
          </a:p>
          <a:p>
            <a:r>
              <a:rPr lang="en-US" sz="2800" dirty="0"/>
              <a:t>University of Utah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6E0FEA-E2FB-4A45-805C-50F80D65499B}"/>
              </a:ext>
            </a:extLst>
          </p:cNvPr>
          <p:cNvSpPr txBox="1"/>
          <p:nvPr/>
        </p:nvSpPr>
        <p:spPr>
          <a:xfrm>
            <a:off x="4214649" y="4833437"/>
            <a:ext cx="4029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</a:t>
            </a:r>
            <a:r>
              <a:rPr lang="en-US" dirty="0" err="1"/>
              <a:t>powerpoint</a:t>
            </a:r>
            <a:r>
              <a:rPr lang="en-US" dirty="0"/>
              <a:t> by: Stephen Yang, MD</a:t>
            </a:r>
          </a:p>
          <a:p>
            <a:pPr algn="ctr"/>
            <a:r>
              <a:rPr lang="en-US" dirty="0"/>
              <a:t>Johns Hopkins University</a:t>
            </a:r>
          </a:p>
        </p:txBody>
      </p:sp>
    </p:spTree>
    <p:extLst>
      <p:ext uri="{BB962C8B-B14F-4D97-AF65-F5344CB8AC3E}">
        <p14:creationId xmlns:p14="http://schemas.microsoft.com/office/powerpoint/2010/main" val="429477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Case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66" y="1633443"/>
            <a:ext cx="8166100" cy="5124833"/>
          </a:xfrm>
        </p:spPr>
        <p:txBody>
          <a:bodyPr>
            <a:normAutofit/>
          </a:bodyPr>
          <a:lstStyle/>
          <a:p>
            <a:r>
              <a:rPr lang="en-US" dirty="0"/>
              <a:t>Percutaneous </a:t>
            </a:r>
            <a:r>
              <a:rPr lang="en-US" dirty="0" err="1"/>
              <a:t>lymphoscintigraphy</a:t>
            </a:r>
            <a:r>
              <a:rPr lang="en-US" dirty="0"/>
              <a:t> showed 			normal anatomy and leak in </a:t>
            </a:r>
            <a:r>
              <a:rPr lang="en-US" dirty="0" err="1"/>
              <a:t>subcarinal</a:t>
            </a:r>
            <a:r>
              <a:rPr lang="en-US" dirty="0"/>
              <a:t> 			area</a:t>
            </a:r>
          </a:p>
          <a:p>
            <a:r>
              <a:rPr lang="en-US" dirty="0"/>
              <a:t>Output slowed after test to 200/day</a:t>
            </a:r>
          </a:p>
          <a:p>
            <a:r>
              <a:rPr lang="en-US" dirty="0"/>
              <a:t>Started on PO diet but output increased to 			900 cc cloudy fluid</a:t>
            </a:r>
          </a:p>
          <a:p>
            <a:r>
              <a:rPr lang="en-US" u="sng" dirty="0"/>
              <a:t>Now what?  </a:t>
            </a:r>
          </a:p>
          <a:p>
            <a:endParaRPr lang="en-US" dirty="0"/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3932B4-621E-224F-8568-2EB535649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441" y="1722976"/>
            <a:ext cx="4922495" cy="4850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FEA52-C036-A642-AE51-A6E278B5AAC4}"/>
              </a:ext>
            </a:extLst>
          </p:cNvPr>
          <p:cNvSpPr txBox="1"/>
          <p:nvPr/>
        </p:nvSpPr>
        <p:spPr>
          <a:xfrm>
            <a:off x="7945821" y="6573610"/>
            <a:ext cx="329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Thoracic Duct Lymphangiogram</a:t>
            </a:r>
          </a:p>
        </p:txBody>
      </p:sp>
    </p:spTree>
    <p:extLst>
      <p:ext uri="{BB962C8B-B14F-4D97-AF65-F5344CB8AC3E}">
        <p14:creationId xmlns:p14="http://schemas.microsoft.com/office/powerpoint/2010/main" val="252403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Case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834" y="1121421"/>
            <a:ext cx="8166100" cy="24094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Pt given regular diet, NPO after midnight</a:t>
            </a:r>
          </a:p>
          <a:p>
            <a:r>
              <a:rPr lang="en-US" dirty="0"/>
              <a:t>Right VATS thoracic duct ligation at T10 and 			T11 level</a:t>
            </a:r>
          </a:p>
          <a:p>
            <a:pPr lvl="1"/>
            <a:r>
              <a:rPr lang="en-US" dirty="0"/>
              <a:t>Can give intraoperative heavy cream to exacerbate leak for localization</a:t>
            </a:r>
          </a:p>
          <a:p>
            <a:r>
              <a:rPr lang="en-US" dirty="0"/>
              <a:t>Drainage stopped </a:t>
            </a:r>
            <a:r>
              <a:rPr lang="en-US" dirty="0" err="1"/>
              <a:t>intraoperatively</a:t>
            </a:r>
            <a:endParaRPr lang="en-US" dirty="0"/>
          </a:p>
          <a:p>
            <a:r>
              <a:rPr lang="en-US" dirty="0"/>
              <a:t>Pt d/c home POD8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A8F5F-F0B0-CF46-9088-6C7E71786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96" y="3121573"/>
            <a:ext cx="5759669" cy="3599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04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Case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16" y="1147697"/>
            <a:ext cx="6521669" cy="5124833"/>
          </a:xfrm>
        </p:spPr>
        <p:txBody>
          <a:bodyPr>
            <a:noAutofit/>
          </a:bodyPr>
          <a:lstStyle/>
          <a:p>
            <a:r>
              <a:rPr lang="en-US" dirty="0"/>
              <a:t>You are doing a </a:t>
            </a:r>
            <a:r>
              <a:rPr lang="en-US" dirty="0" err="1"/>
              <a:t>lingulectomy</a:t>
            </a:r>
            <a:r>
              <a:rPr lang="en-US" dirty="0"/>
              <a:t> for a small peripheral 1.5 cm NSCLC. </a:t>
            </a:r>
          </a:p>
          <a:p>
            <a:r>
              <a:rPr lang="en-US" dirty="0"/>
              <a:t>You have already divided the </a:t>
            </a:r>
            <a:r>
              <a:rPr lang="en-US" dirty="0" err="1"/>
              <a:t>lingular</a:t>
            </a:r>
            <a:r>
              <a:rPr lang="en-US" dirty="0"/>
              <a:t> PA and PV branches, and already stapled off the bronchus.</a:t>
            </a:r>
          </a:p>
          <a:p>
            <a:r>
              <a:rPr lang="en-US" dirty="0"/>
              <a:t>You </a:t>
            </a:r>
            <a:r>
              <a:rPr lang="en-US" dirty="0" err="1"/>
              <a:t>reinflate</a:t>
            </a:r>
            <a:r>
              <a:rPr lang="en-US" dirty="0"/>
              <a:t> the lung briefly to decide where to divide the lung parenchyma, but find that the </a:t>
            </a:r>
            <a:r>
              <a:rPr lang="en-US" dirty="0" err="1"/>
              <a:t>lingula</a:t>
            </a:r>
            <a:r>
              <a:rPr lang="en-US" dirty="0"/>
              <a:t> still inflates partially</a:t>
            </a:r>
          </a:p>
          <a:p>
            <a:r>
              <a:rPr lang="en-US" u="sng" dirty="0"/>
              <a:t>Why is this so?</a:t>
            </a:r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882"/>
          <a:stretch/>
        </p:blipFill>
        <p:spPr>
          <a:xfrm>
            <a:off x="7477135" y="1014248"/>
            <a:ext cx="3842505" cy="5583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609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797051"/>
            <a:ext cx="4800600" cy="4525963"/>
          </a:xfrm>
        </p:spPr>
        <p:txBody>
          <a:bodyPr vert="horz" lIns="90488" tIns="44450" rIns="90488" bIns="44450" rtlCol="0">
            <a:normAutofit/>
          </a:bodyPr>
          <a:lstStyle/>
          <a:p>
            <a:pPr>
              <a:buClr>
                <a:schemeClr val="bg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Interalveolar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connections, Canals of Lambert</a:t>
            </a:r>
          </a:p>
          <a:p>
            <a:pPr>
              <a:buClr>
                <a:schemeClr val="bg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Develop after birth</a:t>
            </a:r>
          </a:p>
          <a:p>
            <a:pPr>
              <a:buClr>
                <a:schemeClr val="bg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Account for:</a:t>
            </a:r>
          </a:p>
          <a:p>
            <a:pPr lvl="1">
              <a:buClr>
                <a:schemeClr val="bg1"/>
              </a:buClr>
              <a:buSzPct val="75000"/>
              <a:buFont typeface="Wingdings" panose="05000000000000000000" pitchFamily="2" charset="2"/>
              <a:buChar char="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Ventilation across segments and fissures</a:t>
            </a:r>
          </a:p>
          <a:p>
            <a:pPr lvl="1">
              <a:buClr>
                <a:schemeClr val="bg1"/>
              </a:buClr>
              <a:buSzPct val="75000"/>
              <a:buFont typeface="Wingdings" panose="05000000000000000000" pitchFamily="2" charset="2"/>
              <a:buChar char="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Failure of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endobronchial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valves</a:t>
            </a:r>
          </a:p>
          <a:p>
            <a:pPr lvl="1">
              <a:buClr>
                <a:schemeClr val="bg1"/>
              </a:buClr>
              <a:buSzPct val="75000"/>
              <a:buFont typeface="Wingdings" panose="05000000000000000000" pitchFamily="2" charset="2"/>
              <a:buChar char="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Local recurrence after wedge resection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9739314" y="6323013"/>
            <a:ext cx="4857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27582" y="96297"/>
            <a:ext cx="8635378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atin typeface="Times New Roman" pitchFamily="18" charset="0"/>
              </a:rPr>
              <a:t>Pulmonary Collaterals:  </a:t>
            </a:r>
            <a:r>
              <a:rPr lang="en-US" sz="4000" b="1" i="1" dirty="0">
                <a:latin typeface="Times New Roman" pitchFamily="18" charset="0"/>
              </a:rPr>
              <a:t>Pores of Kohn</a:t>
            </a:r>
          </a:p>
        </p:txBody>
      </p:sp>
      <p:pic>
        <p:nvPicPr>
          <p:cNvPr id="7" name="Picture 2" descr="https://encrypted-tbn2.gstatic.com/images?q=tbn:ANd9GcTNoN79gGhH7QnRjtnWtSfLsHDSdQzgaYL3rbxsnCqGtjbKX3i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943030"/>
            <a:ext cx="3238571" cy="3238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643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Case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862" y="2191408"/>
            <a:ext cx="9932276" cy="2779985"/>
          </a:xfrm>
        </p:spPr>
        <p:txBody>
          <a:bodyPr>
            <a:noAutofit/>
          </a:bodyPr>
          <a:lstStyle/>
          <a:p>
            <a:r>
              <a:rPr lang="en-US" b="1" dirty="0"/>
              <a:t>During a difficult left lower lobectomy dissection, you decide to open the pericardium to gain control of the PV</a:t>
            </a:r>
          </a:p>
          <a:p>
            <a:r>
              <a:rPr lang="en-US" b="1" dirty="0"/>
              <a:t>You find only one branch emanating from the LA</a:t>
            </a:r>
          </a:p>
          <a:p>
            <a:r>
              <a:rPr lang="en-US" b="1" u="sng" dirty="0"/>
              <a:t>Now what?  </a:t>
            </a:r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3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888" y="1206562"/>
            <a:ext cx="4978346" cy="1447800"/>
          </a:xfrm>
          <a:noFill/>
        </p:spPr>
        <p:txBody>
          <a:bodyPr vert="horz" lIns="90488" tIns="44450" rIns="90488" bIns="44450" rtlCol="0">
            <a:noAutofit/>
          </a:bodyPr>
          <a:lstStyle/>
          <a:p>
            <a:pPr>
              <a:buClr>
                <a:schemeClr val="bg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L&gt;R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Reported 14% cases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Always Identify both SPV and IPV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If accidentally divided, convert to open,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reanastomose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to LA (not completion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pneumonectomy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9739314" y="6323013"/>
            <a:ext cx="4857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20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Common PV Trunk</a:t>
            </a:r>
          </a:p>
        </p:txBody>
      </p:sp>
      <p:pic>
        <p:nvPicPr>
          <p:cNvPr id="192514" name="Picture 2" descr="C:\Users\syang7\AppData\Local\Microsoft\Windows\Temporary Internet Files\Content.Outlook\I55TZ99Q\photo (9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20037" r="21589" b="20331"/>
          <a:stretch/>
        </p:blipFill>
        <p:spPr bwMode="auto">
          <a:xfrm>
            <a:off x="7884615" y="1115745"/>
            <a:ext cx="3437304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36710" y="265436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5089" y="278544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FDA185-830C-8E45-BBB3-D80E36C6A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248" y="3602421"/>
            <a:ext cx="4521638" cy="32555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31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Case 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97" y="1263771"/>
            <a:ext cx="6090249" cy="5124833"/>
          </a:xfrm>
        </p:spPr>
        <p:txBody>
          <a:bodyPr>
            <a:noAutofit/>
          </a:bodyPr>
          <a:lstStyle/>
          <a:p>
            <a:r>
              <a:rPr lang="en-US" dirty="0"/>
              <a:t>A 30 year old woman presented with a history of two episodes of “pneumonia” and a three year history of streaky hemoptysis.  </a:t>
            </a:r>
          </a:p>
          <a:p>
            <a:r>
              <a:rPr lang="en-US" dirty="0"/>
              <a:t>PMH is unremarkable and she is a non-smoker.  </a:t>
            </a:r>
          </a:p>
          <a:p>
            <a:r>
              <a:rPr lang="en-US" dirty="0"/>
              <a:t>Bronchoscopy reveals erythema of the left lower lobe bronchus and </a:t>
            </a:r>
            <a:r>
              <a:rPr lang="en-US" dirty="0" err="1"/>
              <a:t>cytologic</a:t>
            </a:r>
            <a:r>
              <a:rPr lang="en-US" dirty="0"/>
              <a:t> specimens were negative for malignant cells.  </a:t>
            </a:r>
          </a:p>
          <a:p>
            <a:r>
              <a:rPr lang="en-US" dirty="0"/>
              <a:t>A CT was obtained (shown).</a:t>
            </a:r>
          </a:p>
          <a:p>
            <a:r>
              <a:rPr lang="en-US" u="sng" dirty="0"/>
              <a:t>What is the diagnosis and treatment? </a:t>
            </a:r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7" b="11205"/>
          <a:stretch/>
        </p:blipFill>
        <p:spPr bwMode="auto">
          <a:xfrm>
            <a:off x="6728605" y="1570009"/>
            <a:ext cx="5252899" cy="4347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136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69EE8A-A97D-8C46-AA57-3F4DD54B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2C83C5-0726-AC46-8E93-C4A7A0FAE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17" y="3646888"/>
            <a:ext cx="3376043" cy="3679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DE8CDC-5B9C-FB4C-87CF-79701D2E2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286" y="3715900"/>
            <a:ext cx="3285031" cy="36790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892EA0-23B8-3C48-A474-4FF7F4AED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17" y="-9534"/>
            <a:ext cx="3376043" cy="37944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36335C-2B3D-9740-AC71-A5B855B22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286" y="-9535"/>
            <a:ext cx="3285031" cy="3794446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C59EC284-6D28-A24D-B86C-D12DE1E8C009}"/>
              </a:ext>
            </a:extLst>
          </p:cNvPr>
          <p:cNvSpPr/>
          <p:nvPr/>
        </p:nvSpPr>
        <p:spPr>
          <a:xfrm>
            <a:off x="4435842" y="2846716"/>
            <a:ext cx="527844" cy="32780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AB58787A-FAFE-4344-991B-49A88FEFE787}"/>
              </a:ext>
            </a:extLst>
          </p:cNvPr>
          <p:cNvSpPr/>
          <p:nvPr/>
        </p:nvSpPr>
        <p:spPr>
          <a:xfrm>
            <a:off x="7831303" y="2682813"/>
            <a:ext cx="527844" cy="32780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30E92882-6E57-B74F-99F8-9ECAD56479F1}"/>
              </a:ext>
            </a:extLst>
          </p:cNvPr>
          <p:cNvSpPr/>
          <p:nvPr/>
        </p:nvSpPr>
        <p:spPr>
          <a:xfrm>
            <a:off x="4699764" y="6306814"/>
            <a:ext cx="527844" cy="32780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5868F3E0-BC32-BE48-8B0E-8FA61E4E5DAE}"/>
              </a:ext>
            </a:extLst>
          </p:cNvPr>
          <p:cNvSpPr/>
          <p:nvPr/>
        </p:nvSpPr>
        <p:spPr>
          <a:xfrm>
            <a:off x="8359147" y="6013516"/>
            <a:ext cx="527844" cy="32780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2F0646-A4ED-BC4D-8AA9-DEFF1771748E}"/>
              </a:ext>
            </a:extLst>
          </p:cNvPr>
          <p:cNvSpPr txBox="1"/>
          <p:nvPr/>
        </p:nvSpPr>
        <p:spPr>
          <a:xfrm>
            <a:off x="3297130" y="-16391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r>
              <a:rPr lang="en-US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3F6244-CD68-DE48-803F-7428F8F9224D}"/>
              </a:ext>
            </a:extLst>
          </p:cNvPr>
          <p:cNvSpPr txBox="1"/>
          <p:nvPr/>
        </p:nvSpPr>
        <p:spPr>
          <a:xfrm>
            <a:off x="6792386" y="-16391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r>
              <a:rPr lang="en-US" dirty="0"/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BDA7CE-9F1F-5A41-AAC4-11FFBEB743D2}"/>
              </a:ext>
            </a:extLst>
          </p:cNvPr>
          <p:cNvSpPr txBox="1"/>
          <p:nvPr/>
        </p:nvSpPr>
        <p:spPr>
          <a:xfrm>
            <a:off x="3297130" y="3853923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r>
              <a:rPr lang="en-US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8F27AA-0CEA-B34F-AC2B-9BC20AD46536}"/>
              </a:ext>
            </a:extLst>
          </p:cNvPr>
          <p:cNvSpPr txBox="1"/>
          <p:nvPr/>
        </p:nvSpPr>
        <p:spPr>
          <a:xfrm>
            <a:off x="6619628" y="3858995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936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Case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894" y="2398132"/>
            <a:ext cx="8166100" cy="2225628"/>
          </a:xfrm>
        </p:spPr>
        <p:txBody>
          <a:bodyPr>
            <a:normAutofit/>
          </a:bodyPr>
          <a:lstStyle/>
          <a:p>
            <a:r>
              <a:rPr lang="en-US" dirty="0"/>
              <a:t>Diagnosis of pulmonary sequestration (what type?)</a:t>
            </a:r>
          </a:p>
          <a:p>
            <a:r>
              <a:rPr lang="en-US" dirty="0"/>
              <a:t>Taken to OR for left VATS resection of sequestrated lung  </a:t>
            </a:r>
          </a:p>
          <a:p>
            <a:r>
              <a:rPr lang="en-US" dirty="0"/>
              <a:t>Feeding aortic artery found in inferior pulmonary ligament</a:t>
            </a:r>
          </a:p>
          <a:p>
            <a:r>
              <a:rPr lang="en-US" dirty="0"/>
              <a:t>Discharged POD 4</a:t>
            </a:r>
          </a:p>
          <a:p>
            <a:endParaRPr lang="en-US" dirty="0"/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41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1" y="381000"/>
            <a:ext cx="547395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5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</p:spPr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8467859" cy="4525963"/>
          </a:xfrm>
        </p:spPr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b="1" i="1" dirty="0"/>
              <a:t>basic</a:t>
            </a:r>
            <a:r>
              <a:rPr lang="en-US" b="1" dirty="0"/>
              <a:t> level concepts focused on:</a:t>
            </a:r>
            <a:endParaRPr lang="en-US" dirty="0"/>
          </a:p>
          <a:p>
            <a:pPr lvl="1"/>
            <a:r>
              <a:rPr lang="en-US" sz="3200" dirty="0"/>
              <a:t>General Knowledge</a:t>
            </a:r>
          </a:p>
          <a:p>
            <a:pPr lvl="1"/>
            <a:r>
              <a:rPr lang="en-US" sz="3200" dirty="0"/>
              <a:t>Basic Lung Anatomy</a:t>
            </a:r>
          </a:p>
          <a:p>
            <a:r>
              <a:rPr lang="en-US" b="1" dirty="0"/>
              <a:t>The </a:t>
            </a:r>
            <a:r>
              <a:rPr lang="en-US" b="1" i="1" dirty="0"/>
              <a:t>advanced</a:t>
            </a:r>
            <a:r>
              <a:rPr lang="en-US" b="1" dirty="0"/>
              <a:t> level concepts focused on:</a:t>
            </a:r>
            <a:endParaRPr lang="en-US" dirty="0"/>
          </a:p>
          <a:p>
            <a:pPr lvl="1"/>
            <a:r>
              <a:rPr lang="en-US" sz="3200" dirty="0"/>
              <a:t>Management and Advanced Lung Anatomy</a:t>
            </a:r>
          </a:p>
        </p:txBody>
      </p:sp>
    </p:spTree>
    <p:extLst>
      <p:ext uri="{BB962C8B-B14F-4D97-AF65-F5344CB8AC3E}">
        <p14:creationId xmlns:p14="http://schemas.microsoft.com/office/powerpoint/2010/main" val="1843792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7400" y="3220948"/>
          <a:ext cx="80772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Malformations with a portion of lung parenchyma separate from normal lobe.  No normal communication with tracheobronchial tree and blood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supply from systemic artery (aorta)</a:t>
                      </a:r>
                      <a:endParaRPr lang="en-US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Congestive heart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Surgical resection for symptomatic lesions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57400" y="609600"/>
          <a:ext cx="8077200" cy="3752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187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INTRALOBAR SEQUESTRATION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EXTRALOBAR SEQUESTRATION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18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Shares visceral pleura of normal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lung</a:t>
                      </a:r>
                      <a:endParaRPr lang="en-US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Locked up within own pleural membrane separate from normal lung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18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Pulmonary venous drainage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Congenital systemic venous drainage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18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Incidence 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Incidence 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18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Symptoms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due to associated anomalies 11%; 85% are asymptomatic</a:t>
                      </a:r>
                      <a:endParaRPr lang="en-US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 symptomatic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20% asymptomatic</a:t>
                      </a:r>
                      <a:endParaRPr lang="en-US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69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Recurrent respiratory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Infections rare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08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Case #6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066801"/>
            <a:ext cx="3975100" cy="51248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seen here?</a:t>
            </a:r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 descr="http://chestatlas.com/albums-atlas/Normal-and-Variants/azygousC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64" y="1621777"/>
            <a:ext cx="5114925" cy="4152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D42B01-BC50-0A4A-9D67-724FC8AC877F}"/>
              </a:ext>
            </a:extLst>
          </p:cNvPr>
          <p:cNvSpPr txBox="1"/>
          <p:nvPr/>
        </p:nvSpPr>
        <p:spPr>
          <a:xfrm>
            <a:off x="906383" y="2626273"/>
            <a:ext cx="4666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is this anatomic anomaly?</a:t>
            </a:r>
          </a:p>
        </p:txBody>
      </p:sp>
    </p:spTree>
    <p:extLst>
      <p:ext uri="{BB962C8B-B14F-4D97-AF65-F5344CB8AC3E}">
        <p14:creationId xmlns:p14="http://schemas.microsoft.com/office/powerpoint/2010/main" val="2553588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3074" name="Picture 2" descr="http://www.nejm.org/na101/home/literatum/publisher/mms/journals/content/nejm/2007/nejm_2007.356.issue-20/nejmicm061526/production/images/large/nejmicm061526_f1.jpe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3" t="62858" r="1692" b="2857"/>
          <a:stretch/>
        </p:blipFill>
        <p:spPr bwMode="auto">
          <a:xfrm>
            <a:off x="1104421" y="1735727"/>
            <a:ext cx="4001968" cy="2967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radiopaedia.org/images/535588/d43d08e8435194701a9518af9157b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1"/>
            <a:ext cx="4400550" cy="4152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82506" y="168275"/>
            <a:ext cx="2959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/>
              <a:t>Azygous</a:t>
            </a:r>
            <a:r>
              <a:rPr lang="en-US" sz="4000" b="1" i="1" dirty="0"/>
              <a:t> vein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064677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Case #7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849" y="1219201"/>
            <a:ext cx="8857651" cy="5124833"/>
          </a:xfrm>
        </p:spPr>
        <p:txBody>
          <a:bodyPr>
            <a:noAutofit/>
          </a:bodyPr>
          <a:lstStyle/>
          <a:p>
            <a:r>
              <a:rPr lang="en-US" sz="2800" dirty="0"/>
              <a:t>A 25 year old woman presented with a history of progressive SOB over 3 years.  Inhalers do not help her diagnosis of asthma  </a:t>
            </a:r>
          </a:p>
          <a:p>
            <a:r>
              <a:rPr lang="en-US" sz="2800" dirty="0"/>
              <a:t>CXR and CT are shown on the next slide.  </a:t>
            </a:r>
          </a:p>
          <a:p>
            <a:r>
              <a:rPr lang="en-US" sz="2800" dirty="0"/>
              <a:t>Her past medical history is unremarkable and she is a non-smoker</a:t>
            </a:r>
          </a:p>
          <a:p>
            <a:r>
              <a:rPr lang="en-US" sz="2800" u="sng" dirty="0"/>
              <a:t>What is the diagnosis and treatment? </a:t>
            </a:r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66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8" name="Picture 4" descr="http://www.biomedsearch.com/attachments/00/21/65/49/21654992/LI-28-67-g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90601"/>
            <a:ext cx="3475072" cy="3008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iomedsearch.com/attachments/00/21/65/49/21654992/LI-28-67-g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31721"/>
            <a:ext cx="3475072" cy="3015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5BD01F-C14C-4744-A4F7-24B056D1C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09" y="2102590"/>
            <a:ext cx="5995479" cy="3458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271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Case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85" y="2316194"/>
            <a:ext cx="9705915" cy="25663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Diagnosis of congenital lobar emphysema 				</a:t>
            </a:r>
          </a:p>
          <a:p>
            <a:r>
              <a:rPr lang="en-US" dirty="0"/>
              <a:t>FEV1 68% predicted, DLCO 86% predicted</a:t>
            </a:r>
          </a:p>
          <a:p>
            <a:r>
              <a:rPr lang="en-US" dirty="0"/>
              <a:t>Ventilation perfusion scan showed matched defect to RLL</a:t>
            </a:r>
          </a:p>
          <a:p>
            <a:r>
              <a:rPr lang="en-US" dirty="0"/>
              <a:t>Underwent right thoracotomy, RLL lobectomy</a:t>
            </a:r>
          </a:p>
          <a:p>
            <a:r>
              <a:rPr lang="en-US" dirty="0"/>
              <a:t>D/C on POD 4</a:t>
            </a:r>
          </a:p>
          <a:p>
            <a:endParaRPr lang="en-US" dirty="0"/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99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Learning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860" y="1953885"/>
            <a:ext cx="10886536" cy="2911414"/>
          </a:xfrm>
        </p:spPr>
        <p:txBody>
          <a:bodyPr>
            <a:normAutofit/>
          </a:bodyPr>
          <a:lstStyle/>
          <a:p>
            <a:r>
              <a:rPr lang="en-US" dirty="0"/>
              <a:t>Common anatomic pulmonary arterial anomalies most often in LUL, followed by unusual segmental abnormalities in the RUL post segment, superior segments and </a:t>
            </a:r>
            <a:r>
              <a:rPr lang="en-US" dirty="0" err="1"/>
              <a:t>lingula</a:t>
            </a:r>
            <a:endParaRPr lang="en-US" dirty="0"/>
          </a:p>
          <a:p>
            <a:r>
              <a:rPr lang="en-US" dirty="0"/>
              <a:t>Lymphoscintigraphy can be therapeutic 50% in stopping </a:t>
            </a:r>
            <a:r>
              <a:rPr lang="en-US" dirty="0" err="1"/>
              <a:t>chyle</a:t>
            </a:r>
            <a:r>
              <a:rPr lang="en-US" dirty="0"/>
              <a:t> leaks</a:t>
            </a:r>
          </a:p>
          <a:p>
            <a:r>
              <a:rPr lang="en-US" dirty="0"/>
              <a:t>Pulmonary sequestrations are most common in the left side </a:t>
            </a:r>
          </a:p>
          <a:p>
            <a:r>
              <a:rPr lang="en-US" dirty="0"/>
              <a:t>Be aware of other congenital disorders:  CAM</a:t>
            </a:r>
          </a:p>
          <a:p>
            <a:endParaRPr lang="en-US" dirty="0"/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5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158" y="2278120"/>
            <a:ext cx="6285186" cy="237796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Most common anomalies of the lung?</a:t>
            </a:r>
          </a:p>
          <a:p>
            <a:pPr lvl="1"/>
            <a:r>
              <a:rPr lang="en-US" dirty="0"/>
              <a:t>Encountered during bronchoscopy?</a:t>
            </a:r>
          </a:p>
          <a:p>
            <a:pPr lvl="1"/>
            <a:r>
              <a:rPr lang="en-US" dirty="0"/>
              <a:t>During lobectomy of individual lobes?  </a:t>
            </a:r>
          </a:p>
          <a:p>
            <a:endParaRPr lang="en-US" dirty="0"/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3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Standard Anatomy</a:t>
            </a:r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D777F-29EE-A64C-8B07-84CE5A08A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291" y="1920548"/>
            <a:ext cx="3548679" cy="3439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1A1B49C-419C-3E49-88FC-78428EDD6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9900" y="1384738"/>
            <a:ext cx="3452210" cy="5192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71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Case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704" y="1941787"/>
            <a:ext cx="10118834" cy="269327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A 25  </a:t>
            </a:r>
            <a:r>
              <a:rPr lang="en-US" dirty="0" err="1"/>
              <a:t>yo</a:t>
            </a:r>
            <a:r>
              <a:rPr lang="en-US" dirty="0"/>
              <a:t> M sustains a bullet wound that enters the anterior right chest below the nipple and exits below the tip of the right scapula</a:t>
            </a:r>
          </a:p>
          <a:p>
            <a:r>
              <a:rPr lang="en-US" dirty="0"/>
              <a:t>What potential organs are injured?  </a:t>
            </a:r>
          </a:p>
          <a:p>
            <a:r>
              <a:rPr lang="en-US" dirty="0"/>
              <a:t>What tests or procedures would be done to exclude injuries?  </a:t>
            </a:r>
          </a:p>
          <a:p>
            <a:endParaRPr lang="en-US" dirty="0"/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8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48" y="1849821"/>
            <a:ext cx="9666452" cy="441801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Potential organs injured:  lung, esophagus, diaphragm, liver, airway, heart, pericardium</a:t>
            </a:r>
          </a:p>
          <a:p>
            <a:r>
              <a:rPr lang="en-US" u="sng" dirty="0"/>
              <a:t>Work up</a:t>
            </a:r>
            <a:r>
              <a:rPr lang="en-US" dirty="0"/>
              <a:t>:  FAST, CT chest/abdomen with oral and IV contrast, </a:t>
            </a:r>
            <a:r>
              <a:rPr lang="en-US" dirty="0" err="1"/>
              <a:t>esophagram</a:t>
            </a:r>
            <a:r>
              <a:rPr lang="en-US" dirty="0"/>
              <a:t>, endoscopy (bronchoscopy, esophagoscopy) – depending on situation and acuity</a:t>
            </a:r>
          </a:p>
          <a:p>
            <a:endParaRPr lang="en-US" dirty="0"/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0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Case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10" y="1121421"/>
            <a:ext cx="10733689" cy="512483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A 68 </a:t>
            </a:r>
            <a:r>
              <a:rPr lang="en-US" dirty="0" err="1"/>
              <a:t>yo</a:t>
            </a:r>
            <a:r>
              <a:rPr lang="en-US" dirty="0"/>
              <a:t> F undergoes an uncomplicated VATS LLL lobectomy  </a:t>
            </a:r>
          </a:p>
          <a:p>
            <a:pPr lvl="1"/>
            <a:r>
              <a:rPr lang="en-US" dirty="0"/>
              <a:t>She is on sips of liquids overnight  </a:t>
            </a:r>
          </a:p>
          <a:p>
            <a:r>
              <a:rPr lang="en-US" dirty="0"/>
              <a:t>During the first </a:t>
            </a:r>
            <a:r>
              <a:rPr lang="en-US" b="1" dirty="0"/>
              <a:t>POD1</a:t>
            </a:r>
            <a:r>
              <a:rPr lang="en-US" dirty="0"/>
              <a:t>, the chest tube output was 350 cc and serosanguinous</a:t>
            </a:r>
          </a:p>
          <a:p>
            <a:r>
              <a:rPr lang="en-US" dirty="0"/>
              <a:t>On </a:t>
            </a:r>
            <a:r>
              <a:rPr lang="en-US" b="1" dirty="0"/>
              <a:t>POD 2</a:t>
            </a:r>
            <a:r>
              <a:rPr lang="en-US" dirty="0"/>
              <a:t>, you note that the chest tube output has increased to </a:t>
            </a:r>
            <a:r>
              <a:rPr lang="en-US" u="sng" dirty="0"/>
              <a:t>750 cc </a:t>
            </a:r>
            <a:r>
              <a:rPr lang="en-US" dirty="0"/>
              <a:t>during the 24 </a:t>
            </a:r>
            <a:r>
              <a:rPr lang="en-US" dirty="0" err="1"/>
              <a:t>hrs</a:t>
            </a:r>
            <a:r>
              <a:rPr lang="en-US" dirty="0"/>
              <a:t> before and looks turbid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/>
              <a:t>1) What is the cause? </a:t>
            </a:r>
          </a:p>
          <a:p>
            <a:pPr marL="457200" lvl="1" indent="0">
              <a:buNone/>
            </a:pPr>
            <a:r>
              <a:rPr lang="en-US" dirty="0"/>
              <a:t>2) How do you work this up and the treatment?  </a:t>
            </a:r>
          </a:p>
          <a:p>
            <a:endParaRPr lang="en-US" dirty="0"/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9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493" y="2225009"/>
            <a:ext cx="9519307" cy="20737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Differential: </a:t>
            </a:r>
            <a:r>
              <a:rPr lang="en-US" dirty="0"/>
              <a:t>Lymphatic leak, chyle leak, esophageal leak</a:t>
            </a:r>
          </a:p>
          <a:p>
            <a:pPr marL="0" indent="0">
              <a:buNone/>
            </a:pPr>
            <a:r>
              <a:rPr lang="en-US" u="sng" dirty="0"/>
              <a:t>Workup: </a:t>
            </a:r>
            <a:r>
              <a:rPr lang="en-US" dirty="0"/>
              <a:t>Send fluid for triglyceride, chylomicrons, amylase</a:t>
            </a:r>
          </a:p>
          <a:p>
            <a:pPr marL="0" indent="0">
              <a:buNone/>
            </a:pPr>
            <a:r>
              <a:rPr lang="en-US" u="sng" dirty="0"/>
              <a:t>Management: </a:t>
            </a:r>
            <a:r>
              <a:rPr lang="en-US" dirty="0"/>
              <a:t>Make strict NPO vs chyle-leak diet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2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1579"/>
            <a:ext cx="8229600" cy="1143000"/>
          </a:xfrm>
        </p:spPr>
        <p:txBody>
          <a:bodyPr/>
          <a:lstStyle/>
          <a:p>
            <a:r>
              <a:rPr lang="en-US" dirty="0"/>
              <a:t>Case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52" y="1910258"/>
            <a:ext cx="5531069" cy="272480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TG 735 in the chest tube fluid</a:t>
            </a:r>
          </a:p>
          <a:p>
            <a:r>
              <a:rPr lang="en-US" dirty="0"/>
              <a:t>Pt made NPO –			</a:t>
            </a:r>
            <a:br>
              <a:rPr lang="en-US" dirty="0"/>
            </a:br>
            <a:r>
              <a:rPr lang="en-US" dirty="0"/>
              <a:t>&gt;700 cc/day for ensuing 4 days</a:t>
            </a:r>
          </a:p>
          <a:p>
            <a:r>
              <a:rPr lang="en-US" dirty="0"/>
              <a:t> Now what?  </a:t>
            </a:r>
          </a:p>
          <a:p>
            <a:endParaRPr lang="en-US" dirty="0"/>
          </a:p>
        </p:txBody>
      </p:sp>
      <p:sp>
        <p:nvSpPr>
          <p:cNvPr id="17410" name="AutoShape 2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412" name="AutoShape 4" descr="http://images.radiopaedia.org/images/1300332/58db7086322706e87ddce3cba07f32_big_gallery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DF615-43A2-014B-AE21-C7DED2E6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332" y="2007476"/>
            <a:ext cx="5975284" cy="3557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7899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UMHS Finance">
  <a:themeElements>
    <a:clrScheme name="UM">
      <a:dk1>
        <a:srgbClr val="000050"/>
      </a:dk1>
      <a:lt1>
        <a:sysClr val="window" lastClr="FFFFFF"/>
      </a:lt1>
      <a:dk2>
        <a:srgbClr val="303C6E"/>
      </a:dk2>
      <a:lt2>
        <a:srgbClr val="FFFFCC"/>
      </a:lt2>
      <a:accent1>
        <a:srgbClr val="000066"/>
      </a:accent1>
      <a:accent2>
        <a:srgbClr val="0000CC"/>
      </a:accent2>
      <a:accent3>
        <a:srgbClr val="FFCC00"/>
      </a:accent3>
      <a:accent4>
        <a:srgbClr val="FFFF00"/>
      </a:accent4>
      <a:accent5>
        <a:srgbClr val="FFFFCC"/>
      </a:accent5>
      <a:accent6>
        <a:srgbClr val="005BD3"/>
      </a:accent6>
      <a:hlink>
        <a:srgbClr val="00349E"/>
      </a:hlink>
      <a:folHlink>
        <a:srgbClr val="FFFF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B416F7EC17E45B6522541631F23EF" ma:contentTypeVersion="20" ma:contentTypeDescription="Create a new document." ma:contentTypeScope="" ma:versionID="317636467b7736e9f25bbb108a8ef47f">
  <xsd:schema xmlns:xsd="http://www.w3.org/2001/XMLSchema" xmlns:xs="http://www.w3.org/2001/XMLSchema" xmlns:p="http://schemas.microsoft.com/office/2006/metadata/properties" xmlns:ns1="http://schemas.microsoft.com/sharepoint/v3" xmlns:ns2="ca77dd46-8a7a-4857-95e0-0a2df6acd40a" xmlns:ns3="3ddda3b3-a9d2-43eb-818d-e6c9673bc0c5" targetNamespace="http://schemas.microsoft.com/office/2006/metadata/properties" ma:root="true" ma:fieldsID="def752f21e3a5cc7f1c76b9ed54e785c" ns1:_="" ns2:_="" ns3:_="">
    <xsd:import namespace="http://schemas.microsoft.com/sharepoint/v3"/>
    <xsd:import namespace="ca77dd46-8a7a-4857-95e0-0a2df6acd40a"/>
    <xsd:import namespace="3ddda3b3-a9d2-43eb-818d-e6c9673bc0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7dd46-8a7a-4857-95e0-0a2df6acd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da3b3-a9d2-43eb-818d-e6c9673bc0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c6fa85-2b7f-4ac5-9633-ef8dbf837b2f}" ma:internalName="TaxCatchAll" ma:showField="CatchAllData" ma:web="3ddda3b3-a9d2-43eb-818d-e6c9673bc0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7dd46-8a7a-4857-95e0-0a2df6acd40a">
      <Terms xmlns="http://schemas.microsoft.com/office/infopath/2007/PartnerControls"/>
    </lcf76f155ced4ddcb4097134ff3c332f>
    <TaxCatchAll xmlns="3ddda3b3-a9d2-43eb-818d-e6c9673bc0c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4BDAB45-6D71-42F7-841B-328AD6BB4D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87838B-7C71-48F4-A386-F37A2CC36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77dd46-8a7a-4857-95e0-0a2df6acd40a"/>
    <ds:schemaRef ds:uri="3ddda3b3-a9d2-43eb-818d-e6c9673bc0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E8D316-C251-4688-9790-349147F96478}">
  <ds:schemaRefs>
    <ds:schemaRef ds:uri="http://schemas.microsoft.com/office/2006/metadata/properties"/>
    <ds:schemaRef ds:uri="http://schemas.microsoft.com/office/infopath/2007/PartnerControls"/>
    <ds:schemaRef ds:uri="ca77dd46-8a7a-4857-95e0-0a2df6acd40a"/>
    <ds:schemaRef ds:uri="3ddda3b3-a9d2-43eb-818d-e6c9673bc0c5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8743</TotalTime>
  <Words>963</Words>
  <Application>Microsoft Office PowerPoint</Application>
  <PresentationFormat>Widescreen</PresentationFormat>
  <Paragraphs>142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UMHS Finance</vt:lpstr>
      <vt:lpstr>Thoracic Surgery  General Management I</vt:lpstr>
      <vt:lpstr>Learning Goals</vt:lpstr>
      <vt:lpstr>Discussion Questions</vt:lpstr>
      <vt:lpstr>Standard Anatomy</vt:lpstr>
      <vt:lpstr>Case #1</vt:lpstr>
      <vt:lpstr>Discussion</vt:lpstr>
      <vt:lpstr>Case #2</vt:lpstr>
      <vt:lpstr>Discussion</vt:lpstr>
      <vt:lpstr>Case Outcome</vt:lpstr>
      <vt:lpstr>Case Outcome</vt:lpstr>
      <vt:lpstr>Case Outcome</vt:lpstr>
      <vt:lpstr>Case #3</vt:lpstr>
      <vt:lpstr>PowerPoint Presentation</vt:lpstr>
      <vt:lpstr>Case #4</vt:lpstr>
      <vt:lpstr>Common PV Trunk</vt:lpstr>
      <vt:lpstr>Case #5</vt:lpstr>
      <vt:lpstr>PowerPoint Presentation</vt:lpstr>
      <vt:lpstr>Case Outcome</vt:lpstr>
      <vt:lpstr>PowerPoint Presentation</vt:lpstr>
      <vt:lpstr>PowerPoint Presentation</vt:lpstr>
      <vt:lpstr>Case #6</vt:lpstr>
      <vt:lpstr>PowerPoint Presentation</vt:lpstr>
      <vt:lpstr>Case #7</vt:lpstr>
      <vt:lpstr>History</vt:lpstr>
      <vt:lpstr>Case Outcome</vt:lpstr>
      <vt:lpstr>Learning Points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 Capacity</dc:title>
  <dc:creator>Lucas, Annemarie</dc:creator>
  <cp:lastModifiedBy> </cp:lastModifiedBy>
  <cp:revision>250</cp:revision>
  <dcterms:created xsi:type="dcterms:W3CDTF">2021-02-05T19:11:33Z</dcterms:created>
  <dcterms:modified xsi:type="dcterms:W3CDTF">2024-12-11T00:38:40Z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0x010100C2BB416F7EC17E45B6522541631F23EF</vt:lpwstr>
  </property>
  <property fmtid="{D5CDD505-2E9C-101B-9397-08002B2CF9AE}" pid="3" name="MediaServiceImageTags">
    <vt:lpwstr/>
  </property>
</Properties>
</file>