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sldIdLst>
    <p:sldId id="256" r:id="rId6"/>
    <p:sldId id="293" r:id="rId7"/>
    <p:sldId id="294" r:id="rId8"/>
    <p:sldId id="295" r:id="rId9"/>
    <p:sldId id="296" r:id="rId10"/>
    <p:sldId id="297" r:id="rId11"/>
    <p:sldId id="298" r:id="rId12"/>
    <p:sldId id="304" r:id="rId13"/>
    <p:sldId id="299" r:id="rId14"/>
    <p:sldId id="300" r:id="rId15"/>
    <p:sldId id="301" r:id="rId16"/>
    <p:sldId id="302" r:id="rId17"/>
    <p:sldId id="30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4949"/>
    <a:srgbClr val="CCD1B9"/>
    <a:srgbClr val="FFFFCC"/>
    <a:srgbClr val="130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21CDE6-C2E8-11B9-B429-A2EA12C52CEA}" v="6" dt="2025-03-21T15:38:01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jandro Bribriesco" userId="5d8e01a74a9445d7" providerId="LiveId" clId="{509E8ED0-8093-408C-AFC4-A14D9D917B3C}"/>
    <pc:docChg chg="undo custSel addSld delSld modSld sldOrd">
      <pc:chgData name="Alejandro Bribriesco" userId="5d8e01a74a9445d7" providerId="LiveId" clId="{509E8ED0-8093-408C-AFC4-A14D9D917B3C}" dt="2024-12-16T05:42:01.465" v="3225" actId="27636"/>
      <pc:docMkLst>
        <pc:docMk/>
      </pc:docMkLst>
      <pc:sldChg chg="modSp mod">
        <pc:chgData name="Alejandro Bribriesco" userId="5d8e01a74a9445d7" providerId="LiveId" clId="{509E8ED0-8093-408C-AFC4-A14D9D917B3C}" dt="2024-12-16T04:38:35.569" v="107" actId="20577"/>
        <pc:sldMkLst>
          <pc:docMk/>
          <pc:sldMk cId="0" sldId="256"/>
        </pc:sldMkLst>
        <pc:spChg chg="mod">
          <ac:chgData name="Alejandro Bribriesco" userId="5d8e01a74a9445d7" providerId="LiveId" clId="{509E8ED0-8093-408C-AFC4-A14D9D917B3C}" dt="2024-12-16T04:38:35.569" v="107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Alejandro Bribriesco" userId="5d8e01a74a9445d7" providerId="LiveId" clId="{509E8ED0-8093-408C-AFC4-A14D9D917B3C}" dt="2024-12-16T04:39:05.603" v="133" actId="20577"/>
        <pc:sldMkLst>
          <pc:docMk/>
          <pc:sldMk cId="2421394838" sldId="293"/>
        </pc:sldMkLst>
        <pc:spChg chg="mod">
          <ac:chgData name="Alejandro Bribriesco" userId="5d8e01a74a9445d7" providerId="LiveId" clId="{509E8ED0-8093-408C-AFC4-A14D9D917B3C}" dt="2024-12-16T04:39:05.603" v="133" actId="20577"/>
          <ac:spMkLst>
            <pc:docMk/>
            <pc:sldMk cId="2421394838" sldId="293"/>
            <ac:spMk id="2" creationId="{00000000-0000-0000-0000-000000000000}"/>
          </ac:spMkLst>
        </pc:spChg>
      </pc:sldChg>
      <pc:sldChg chg="modSp mod">
        <pc:chgData name="Alejandro Bribriesco" userId="5d8e01a74a9445d7" providerId="LiveId" clId="{509E8ED0-8093-408C-AFC4-A14D9D917B3C}" dt="2024-12-16T04:49:12.172" v="721" actId="20577"/>
        <pc:sldMkLst>
          <pc:docMk/>
          <pc:sldMk cId="3132289678" sldId="295"/>
        </pc:sldMkLst>
        <pc:spChg chg="mod">
          <ac:chgData name="Alejandro Bribriesco" userId="5d8e01a74a9445d7" providerId="LiveId" clId="{509E8ED0-8093-408C-AFC4-A14D9D917B3C}" dt="2024-12-16T04:49:12.172" v="721" actId="20577"/>
          <ac:spMkLst>
            <pc:docMk/>
            <pc:sldMk cId="3132289678" sldId="295"/>
            <ac:spMk id="3" creationId="{00000000-0000-0000-0000-000000000000}"/>
          </ac:spMkLst>
        </pc:spChg>
      </pc:sldChg>
      <pc:sldChg chg="modSp mod">
        <pc:chgData name="Alejandro Bribriesco" userId="5d8e01a74a9445d7" providerId="LiveId" clId="{509E8ED0-8093-408C-AFC4-A14D9D917B3C}" dt="2024-12-16T04:49:24.665" v="726" actId="20577"/>
        <pc:sldMkLst>
          <pc:docMk/>
          <pc:sldMk cId="2814939881" sldId="296"/>
        </pc:sldMkLst>
        <pc:spChg chg="mod">
          <ac:chgData name="Alejandro Bribriesco" userId="5d8e01a74a9445d7" providerId="LiveId" clId="{509E8ED0-8093-408C-AFC4-A14D9D917B3C}" dt="2024-12-16T04:49:24.665" v="726" actId="20577"/>
          <ac:spMkLst>
            <pc:docMk/>
            <pc:sldMk cId="2814939881" sldId="296"/>
            <ac:spMk id="2" creationId="{00000000-0000-0000-0000-000000000000}"/>
          </ac:spMkLst>
        </pc:spChg>
      </pc:sldChg>
      <pc:sldChg chg="modSp mod">
        <pc:chgData name="Alejandro Bribriesco" userId="5d8e01a74a9445d7" providerId="LiveId" clId="{509E8ED0-8093-408C-AFC4-A14D9D917B3C}" dt="2024-12-16T04:40:36.818" v="182" actId="20577"/>
        <pc:sldMkLst>
          <pc:docMk/>
          <pc:sldMk cId="1742505840" sldId="297"/>
        </pc:sldMkLst>
        <pc:spChg chg="mod">
          <ac:chgData name="Alejandro Bribriesco" userId="5d8e01a74a9445d7" providerId="LiveId" clId="{509E8ED0-8093-408C-AFC4-A14D9D917B3C}" dt="2024-12-16T04:40:36.818" v="182" actId="20577"/>
          <ac:spMkLst>
            <pc:docMk/>
            <pc:sldMk cId="1742505840" sldId="297"/>
            <ac:spMk id="3" creationId="{00000000-0000-0000-0000-000000000000}"/>
          </ac:spMkLst>
        </pc:spChg>
      </pc:sldChg>
      <pc:sldChg chg="modSp mod">
        <pc:chgData name="Alejandro Bribriesco" userId="5d8e01a74a9445d7" providerId="LiveId" clId="{509E8ED0-8093-408C-AFC4-A14D9D917B3C}" dt="2024-12-16T04:41:08.785" v="193" actId="20577"/>
        <pc:sldMkLst>
          <pc:docMk/>
          <pc:sldMk cId="53756279" sldId="298"/>
        </pc:sldMkLst>
        <pc:spChg chg="mod">
          <ac:chgData name="Alejandro Bribriesco" userId="5d8e01a74a9445d7" providerId="LiveId" clId="{509E8ED0-8093-408C-AFC4-A14D9D917B3C}" dt="2024-12-16T04:41:08.785" v="193" actId="20577"/>
          <ac:spMkLst>
            <pc:docMk/>
            <pc:sldMk cId="53756279" sldId="298"/>
            <ac:spMk id="2" creationId="{00000000-0000-0000-0000-000000000000}"/>
          </ac:spMkLst>
        </pc:spChg>
      </pc:sldChg>
      <pc:sldChg chg="modSp mod">
        <pc:chgData name="Alejandro Bribriesco" userId="5d8e01a74a9445d7" providerId="LiveId" clId="{509E8ED0-8093-408C-AFC4-A14D9D917B3C}" dt="2024-12-16T05:41:15.862" v="3183" actId="20577"/>
        <pc:sldMkLst>
          <pc:docMk/>
          <pc:sldMk cId="727482394" sldId="299"/>
        </pc:sldMkLst>
        <pc:spChg chg="mod">
          <ac:chgData name="Alejandro Bribriesco" userId="5d8e01a74a9445d7" providerId="LiveId" clId="{509E8ED0-8093-408C-AFC4-A14D9D917B3C}" dt="2024-12-16T05:41:15.862" v="3183" actId="20577"/>
          <ac:spMkLst>
            <pc:docMk/>
            <pc:sldMk cId="727482394" sldId="299"/>
            <ac:spMk id="3" creationId="{00000000-0000-0000-0000-000000000000}"/>
          </ac:spMkLst>
        </pc:spChg>
      </pc:sldChg>
      <pc:sldChg chg="modSp mod">
        <pc:chgData name="Alejandro Bribriesco" userId="5d8e01a74a9445d7" providerId="LiveId" clId="{509E8ED0-8093-408C-AFC4-A14D9D917B3C}" dt="2024-12-16T05:42:01.465" v="3225" actId="27636"/>
        <pc:sldMkLst>
          <pc:docMk/>
          <pc:sldMk cId="994118241" sldId="300"/>
        </pc:sldMkLst>
        <pc:spChg chg="mod">
          <ac:chgData name="Alejandro Bribriesco" userId="5d8e01a74a9445d7" providerId="LiveId" clId="{509E8ED0-8093-408C-AFC4-A14D9D917B3C}" dt="2024-12-16T05:42:01.465" v="3225" actId="27636"/>
          <ac:spMkLst>
            <pc:docMk/>
            <pc:sldMk cId="994118241" sldId="300"/>
            <ac:spMk id="2" creationId="{00000000-0000-0000-0000-000000000000}"/>
          </ac:spMkLst>
        </pc:spChg>
      </pc:sldChg>
      <pc:sldChg chg="modSp mod">
        <pc:chgData name="Alejandro Bribriesco" userId="5d8e01a74a9445d7" providerId="LiveId" clId="{509E8ED0-8093-408C-AFC4-A14D9D917B3C}" dt="2024-12-16T05:00:43.377" v="1859" actId="20577"/>
        <pc:sldMkLst>
          <pc:docMk/>
          <pc:sldMk cId="3966460734" sldId="301"/>
        </pc:sldMkLst>
        <pc:spChg chg="mod">
          <ac:chgData name="Alejandro Bribriesco" userId="5d8e01a74a9445d7" providerId="LiveId" clId="{509E8ED0-8093-408C-AFC4-A14D9D917B3C}" dt="2024-12-16T05:00:43.377" v="1859" actId="20577"/>
          <ac:spMkLst>
            <pc:docMk/>
            <pc:sldMk cId="3966460734" sldId="301"/>
            <ac:spMk id="2" creationId="{00000000-0000-0000-0000-000000000000}"/>
          </ac:spMkLst>
        </pc:spChg>
      </pc:sldChg>
      <pc:sldChg chg="modSp mod">
        <pc:chgData name="Alejandro Bribriesco" userId="5d8e01a74a9445d7" providerId="LiveId" clId="{509E8ED0-8093-408C-AFC4-A14D9D917B3C}" dt="2024-12-16T05:39:18.441" v="2940" actId="20577"/>
        <pc:sldMkLst>
          <pc:docMk/>
          <pc:sldMk cId="2243018359" sldId="302"/>
        </pc:sldMkLst>
        <pc:spChg chg="mod">
          <ac:chgData name="Alejandro Bribriesco" userId="5d8e01a74a9445d7" providerId="LiveId" clId="{509E8ED0-8093-408C-AFC4-A14D9D917B3C}" dt="2024-12-16T05:39:18.441" v="2940" actId="20577"/>
          <ac:spMkLst>
            <pc:docMk/>
            <pc:sldMk cId="2243018359" sldId="302"/>
            <ac:spMk id="2" creationId="{00000000-0000-0000-0000-000000000000}"/>
          </ac:spMkLst>
        </pc:spChg>
        <pc:spChg chg="mod">
          <ac:chgData name="Alejandro Bribriesco" userId="5d8e01a74a9445d7" providerId="LiveId" clId="{509E8ED0-8093-408C-AFC4-A14D9D917B3C}" dt="2024-12-16T05:32:32.769" v="2400" actId="20577"/>
          <ac:spMkLst>
            <pc:docMk/>
            <pc:sldMk cId="2243018359" sldId="302"/>
            <ac:spMk id="3" creationId="{00000000-0000-0000-0000-000000000000}"/>
          </ac:spMkLst>
        </pc:spChg>
        <pc:spChg chg="mod">
          <ac:chgData name="Alejandro Bribriesco" userId="5d8e01a74a9445d7" providerId="LiveId" clId="{509E8ED0-8093-408C-AFC4-A14D9D917B3C}" dt="2024-12-16T05:38:58.206" v="2936" actId="1076"/>
          <ac:spMkLst>
            <pc:docMk/>
            <pc:sldMk cId="2243018359" sldId="302"/>
            <ac:spMk id="4" creationId="{00000000-0000-0000-0000-000000000000}"/>
          </ac:spMkLst>
        </pc:spChg>
      </pc:sldChg>
      <pc:sldChg chg="modSp mod">
        <pc:chgData name="Alejandro Bribriesco" userId="5d8e01a74a9445d7" providerId="LiveId" clId="{509E8ED0-8093-408C-AFC4-A14D9D917B3C}" dt="2024-12-16T05:22:05.486" v="2308" actId="20577"/>
        <pc:sldMkLst>
          <pc:docMk/>
          <pc:sldMk cId="376991132" sldId="303"/>
        </pc:sldMkLst>
        <pc:spChg chg="mod">
          <ac:chgData name="Alejandro Bribriesco" userId="5d8e01a74a9445d7" providerId="LiveId" clId="{509E8ED0-8093-408C-AFC4-A14D9D917B3C}" dt="2024-12-16T05:22:05.486" v="2308" actId="20577"/>
          <ac:spMkLst>
            <pc:docMk/>
            <pc:sldMk cId="376991132" sldId="303"/>
            <ac:spMk id="2" creationId="{00000000-0000-0000-0000-000000000000}"/>
          </ac:spMkLst>
        </pc:spChg>
      </pc:sldChg>
      <pc:sldChg chg="modSp add mod ord">
        <pc:chgData name="Alejandro Bribriesco" userId="5d8e01a74a9445d7" providerId="LiveId" clId="{509E8ED0-8093-408C-AFC4-A14D9D917B3C}" dt="2024-12-16T05:40:04.166" v="2942"/>
        <pc:sldMkLst>
          <pc:docMk/>
          <pc:sldMk cId="1716828914" sldId="304"/>
        </pc:sldMkLst>
        <pc:spChg chg="mod">
          <ac:chgData name="Alejandro Bribriesco" userId="5d8e01a74a9445d7" providerId="LiveId" clId="{509E8ED0-8093-408C-AFC4-A14D9D917B3C}" dt="2024-12-16T04:51:16.542" v="766" actId="20577"/>
          <ac:spMkLst>
            <pc:docMk/>
            <pc:sldMk cId="1716828914" sldId="304"/>
            <ac:spMk id="2" creationId="{00000000-0000-0000-0000-000000000000}"/>
          </ac:spMkLst>
        </pc:spChg>
        <pc:spChg chg="mod">
          <ac:chgData name="Alejandro Bribriesco" userId="5d8e01a74a9445d7" providerId="LiveId" clId="{509E8ED0-8093-408C-AFC4-A14D9D917B3C}" dt="2024-12-16T05:26:30.345" v="2319" actId="27636"/>
          <ac:spMkLst>
            <pc:docMk/>
            <pc:sldMk cId="1716828914" sldId="304"/>
            <ac:spMk id="3" creationId="{00000000-0000-0000-0000-000000000000}"/>
          </ac:spMkLst>
        </pc:spChg>
      </pc:sldChg>
      <pc:sldChg chg="add del">
        <pc:chgData name="Alejandro Bribriesco" userId="5d8e01a74a9445d7" providerId="LiveId" clId="{509E8ED0-8093-408C-AFC4-A14D9D917B3C}" dt="2024-12-16T05:09:00.812" v="2084"/>
        <pc:sldMkLst>
          <pc:docMk/>
          <pc:sldMk cId="822049486" sldId="305"/>
        </pc:sldMkLst>
      </pc:sldChg>
    </pc:docChg>
  </pc:docChgLst>
  <pc:docChgLst>
    <pc:chgData name="Wright, Amanda" userId="S::awright@sts.org::dc88852d-c812-44bc-8888-49ee922160da" providerId="AD" clId="Web-{2021CDE6-C2E8-11B9-B429-A2EA12C52CEA}"/>
    <pc:docChg chg="modSld">
      <pc:chgData name="Wright, Amanda" userId="S::awright@sts.org::dc88852d-c812-44bc-8888-49ee922160da" providerId="AD" clId="Web-{2021CDE6-C2E8-11B9-B429-A2EA12C52CEA}" dt="2025-03-21T15:37:55.837" v="4" actId="20577"/>
      <pc:docMkLst>
        <pc:docMk/>
      </pc:docMkLst>
      <pc:sldChg chg="modSp">
        <pc:chgData name="Wright, Amanda" userId="S::awright@sts.org::dc88852d-c812-44bc-8888-49ee922160da" providerId="AD" clId="Web-{2021CDE6-C2E8-11B9-B429-A2EA12C52CEA}" dt="2025-03-21T15:37:55.837" v="4" actId="20577"/>
        <pc:sldMkLst>
          <pc:docMk/>
          <pc:sldMk cId="0" sldId="256"/>
        </pc:sldMkLst>
        <pc:spChg chg="mod">
          <ac:chgData name="Wright, Amanda" userId="S::awright@sts.org::dc88852d-c812-44bc-8888-49ee922160da" providerId="AD" clId="Web-{2021CDE6-C2E8-11B9-B429-A2EA12C52CEA}" dt="2025-03-21T15:37:55.837" v="4" actId="20577"/>
          <ac:spMkLst>
            <pc:docMk/>
            <pc:sldMk cId="0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EBFB-8D29-AA4E-89AA-F17A0E5EA9F5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BA3F-45E0-8348-8539-E8D7E8F34E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EBFB-8D29-AA4E-89AA-F17A0E5EA9F5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BA3F-45E0-8348-8539-E8D7E8F34E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EBFB-8D29-AA4E-89AA-F17A0E5EA9F5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BA3F-45E0-8348-8539-E8D7E8F34E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DD12D4-4FA4-4ABA-86A2-99B10CE6044A}" type="datetimeFigureOut">
              <a:rPr lang="en-US" smtClean="0">
                <a:solidFill>
                  <a:srgbClr val="CCD1B9"/>
                </a:solidFill>
              </a:rPr>
              <a:pPr/>
              <a:t>3/21/2025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54B79B-A96A-42B5-9D73-B5D054C823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25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12D4-4FA4-4ABA-86A2-99B10CE6044A}" type="datetimeFigureOut">
              <a:rPr lang="en-US" smtClean="0">
                <a:solidFill>
                  <a:srgbClr val="534949"/>
                </a:solidFill>
              </a:rPr>
              <a:pPr/>
              <a:t>3/21/2025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B79B-A96A-42B5-9D73-B5D054C823FD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9274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DD12D4-4FA4-4ABA-86A2-99B10CE6044A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654B79B-A96A-42B5-9D73-B5D054C823FD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090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12D4-4FA4-4ABA-86A2-99B10CE6044A}" type="datetimeFigureOut">
              <a:rPr lang="en-US" smtClean="0">
                <a:solidFill>
                  <a:srgbClr val="534949"/>
                </a:solidFill>
              </a:rPr>
              <a:pPr/>
              <a:t>3/21/2025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B79B-A96A-42B5-9D73-B5D054C823FD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2444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12D4-4FA4-4ABA-86A2-99B10CE6044A}" type="datetimeFigureOut">
              <a:rPr lang="en-US" smtClean="0">
                <a:solidFill>
                  <a:srgbClr val="534949"/>
                </a:solidFill>
              </a:rPr>
              <a:pPr/>
              <a:t>3/21/2025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B79B-A96A-42B5-9D73-B5D054C823FD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0505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12D4-4FA4-4ABA-86A2-99B10CE6044A}" type="datetimeFigureOut">
              <a:rPr lang="en-US" smtClean="0">
                <a:solidFill>
                  <a:srgbClr val="534949"/>
                </a:solidFill>
              </a:rPr>
              <a:pPr/>
              <a:t>3/21/2025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B79B-A96A-42B5-9D73-B5D054C823FD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5694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12D4-4FA4-4ABA-86A2-99B10CE6044A}" type="datetimeFigureOut">
              <a:rPr lang="en-US" smtClean="0">
                <a:solidFill>
                  <a:srgbClr val="534949"/>
                </a:solidFill>
              </a:rPr>
              <a:pPr/>
              <a:t>3/21/2025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B79B-A96A-42B5-9D73-B5D054C823FD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69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12D4-4FA4-4ABA-86A2-99B10CE6044A}" type="datetimeFigureOut">
              <a:rPr lang="en-US" smtClean="0">
                <a:solidFill>
                  <a:srgbClr val="534949"/>
                </a:solidFill>
              </a:rPr>
              <a:pPr/>
              <a:t>3/21/2025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54B79B-A96A-42B5-9D73-B5D054C823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8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EBFB-8D29-AA4E-89AA-F17A0E5EA9F5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BA3F-45E0-8348-8539-E8D7E8F34E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12D4-4FA4-4ABA-86A2-99B10CE6044A}" type="datetimeFigureOut">
              <a:rPr lang="en-US" smtClean="0">
                <a:solidFill>
                  <a:srgbClr val="CCD1B9"/>
                </a:solidFill>
              </a:rPr>
              <a:pPr/>
              <a:t>3/21/2025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B79B-A96A-42B5-9D73-B5D054C823FD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75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12D4-4FA4-4ABA-86A2-99B10CE6044A}" type="datetimeFigureOut">
              <a:rPr lang="en-US" smtClean="0">
                <a:solidFill>
                  <a:srgbClr val="534949"/>
                </a:solidFill>
              </a:rPr>
              <a:pPr/>
              <a:t>3/21/2025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B79B-A96A-42B5-9D73-B5D054C823FD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6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12D4-4FA4-4ABA-86A2-99B10CE6044A}" type="datetimeFigureOut">
              <a:rPr lang="en-US" smtClean="0">
                <a:solidFill>
                  <a:srgbClr val="534949"/>
                </a:solidFill>
              </a:rPr>
              <a:pPr/>
              <a:t>3/21/2025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654B79B-A96A-42B5-9D73-B5D054C823FD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8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EBFB-8D29-AA4E-89AA-F17A0E5EA9F5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BA3F-45E0-8348-8539-E8D7E8F34E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EBFB-8D29-AA4E-89AA-F17A0E5EA9F5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BA3F-45E0-8348-8539-E8D7E8F34E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EBFB-8D29-AA4E-89AA-F17A0E5EA9F5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BA3F-45E0-8348-8539-E8D7E8F34E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EBFB-8D29-AA4E-89AA-F17A0E5EA9F5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BA3F-45E0-8348-8539-E8D7E8F34E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EBFB-8D29-AA4E-89AA-F17A0E5EA9F5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BA3F-45E0-8348-8539-E8D7E8F34E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EBFB-8D29-AA4E-89AA-F17A0E5EA9F5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BA3F-45E0-8348-8539-E8D7E8F34E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EBFB-8D29-AA4E-89AA-F17A0E5EA9F5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BA3F-45E0-8348-8539-E8D7E8F34E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9EBFB-8D29-AA4E-89AA-F17A0E5EA9F5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4BA3F-45E0-8348-8539-E8D7E8F34E0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defTabSz="914400"/>
            <a:fld id="{20DD12D4-4FA4-4ABA-86A2-99B10CE6044A}" type="datetimeFigureOut">
              <a:rPr lang="en-US" smtClean="0">
                <a:solidFill>
                  <a:srgbClr val="534949"/>
                </a:solidFill>
              </a:rPr>
              <a:pPr defTabSz="914400"/>
              <a:t>3/21/2025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defTabSz="914400"/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defTabSz="914400"/>
            <a:fld id="{D654B79B-A96A-42B5-9D73-B5D054C823FD}" type="slidenum">
              <a:rPr lang="en-US" smtClean="0">
                <a:solidFill>
                  <a:srgbClr val="534949"/>
                </a:solidFill>
              </a:rPr>
              <a:pPr defTabSz="914400"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3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1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2783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534949"/>
                </a:solidFill>
                <a:latin typeface="Franklin Gothic Medium" panose="020B0603020102020204" pitchFamily="34" charset="0"/>
                <a:cs typeface="Arial"/>
              </a:rPr>
              <a:t>PET-Negative Lung Mass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013" y="3230593"/>
            <a:ext cx="8488727" cy="1752600"/>
          </a:xfrm>
        </p:spPr>
        <p:txBody>
          <a:bodyPr anchor="t">
            <a:normAutofit fontScale="70000" lnSpcReduction="20000"/>
          </a:bodyPr>
          <a:lstStyle/>
          <a:p>
            <a:pPr algn="l"/>
            <a:r>
              <a:rPr lang="en-US" b="1" dirty="0">
                <a:solidFill>
                  <a:srgbClr val="534949"/>
                </a:solidFill>
              </a:rPr>
              <a:t>Author: </a:t>
            </a:r>
            <a:r>
              <a:rPr lang="en-US" dirty="0">
                <a:solidFill>
                  <a:srgbClr val="534949"/>
                </a:solidFill>
              </a:rPr>
              <a:t>					Alejandro Bribriesco</a:t>
            </a:r>
          </a:p>
          <a:p>
            <a:pPr algn="l"/>
            <a:r>
              <a:rPr lang="en-US" b="1" dirty="0">
                <a:solidFill>
                  <a:srgbClr val="534949"/>
                </a:solidFill>
              </a:rPr>
              <a:t>Institution:</a:t>
            </a:r>
            <a:r>
              <a:rPr lang="en-US" dirty="0">
                <a:solidFill>
                  <a:srgbClr val="534949"/>
                </a:solidFill>
              </a:rPr>
              <a:t>					Cleveland VA Medical Center</a:t>
            </a:r>
          </a:p>
          <a:p>
            <a:pPr algn="l"/>
            <a:r>
              <a:rPr lang="en-US" b="1" dirty="0">
                <a:solidFill>
                  <a:srgbClr val="534949"/>
                </a:solidFill>
              </a:rPr>
              <a:t>Date: </a:t>
            </a:r>
            <a:r>
              <a:rPr lang="en-US" dirty="0">
                <a:solidFill>
                  <a:srgbClr val="534949"/>
                </a:solidFill>
              </a:rPr>
              <a:t>						December 2024</a:t>
            </a:r>
          </a:p>
          <a:p>
            <a:pPr algn="l"/>
            <a:r>
              <a:rPr lang="en-US" b="1" dirty="0">
                <a:solidFill>
                  <a:srgbClr val="534949"/>
                </a:solidFill>
              </a:rPr>
              <a:t>Learning Domain:</a:t>
            </a:r>
            <a:r>
              <a:rPr lang="en-US" dirty="0">
                <a:solidFill>
                  <a:srgbClr val="534949"/>
                </a:solidFill>
              </a:rPr>
              <a:t>			Thoracic Surgery</a:t>
            </a:r>
          </a:p>
          <a:p>
            <a:pPr algn="l"/>
            <a:r>
              <a:rPr lang="en-US" b="1" dirty="0">
                <a:solidFill>
                  <a:srgbClr val="534949"/>
                </a:solidFill>
              </a:rPr>
              <a:t>Learning Objectives: </a:t>
            </a:r>
            <a:r>
              <a:rPr lang="en-US" dirty="0">
                <a:solidFill>
                  <a:srgbClr val="534949"/>
                </a:solidFill>
              </a:rPr>
              <a:t>		Work up of Lung Mass, Surveillance</a:t>
            </a:r>
          </a:p>
        </p:txBody>
      </p:sp>
      <p:pic>
        <p:nvPicPr>
          <p:cNvPr id="4" name="Picture 5" descr="JCTSE_Logo_CMYK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324" y="6176468"/>
            <a:ext cx="1753887" cy="56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93325" y="5345471"/>
            <a:ext cx="1753887" cy="830997"/>
          </a:xfrm>
          <a:prstGeom prst="rect">
            <a:avLst/>
          </a:prstGeom>
          <a:solidFill>
            <a:srgbClr val="534949"/>
          </a:solidFill>
          <a:ln>
            <a:solidFill>
              <a:srgbClr val="53494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Case Presentations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Thoracic Surgery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TSC TS 05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Milestone: 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99843"/>
          </a:xfrm>
        </p:spPr>
        <p:txBody>
          <a:bodyPr>
            <a:normAutofit/>
          </a:bodyPr>
          <a:lstStyle/>
          <a:p>
            <a:r>
              <a:rPr lang="en-US" dirty="0"/>
              <a:t>Intra-operative findings:  No pleural disease, lesion not adherent to chest wall.  Large wedge resection performed:</a:t>
            </a:r>
          </a:p>
          <a:p>
            <a:r>
              <a:rPr lang="en-US" dirty="0"/>
              <a:t>Frozen section: Non-small cell lung cancer-adenocarcinoma</a:t>
            </a:r>
          </a:p>
          <a:p>
            <a:endParaRPr lang="en-US" dirty="0"/>
          </a:p>
          <a:p>
            <a:r>
              <a:rPr lang="en-US" dirty="0"/>
              <a:t>Left minimally invasive completion upper lobectomy performed</a:t>
            </a:r>
          </a:p>
          <a:p>
            <a:pPr lvl="1"/>
            <a:r>
              <a:rPr lang="en-US" dirty="0"/>
              <a:t>Final surgical path:  pT2bN0M0 / </a:t>
            </a:r>
            <a:r>
              <a:rPr lang="en-US" dirty="0" err="1"/>
              <a:t>pIIA</a:t>
            </a:r>
            <a:r>
              <a:rPr lang="en-US" dirty="0"/>
              <a:t> mucinous adenocarcinoma</a:t>
            </a:r>
          </a:p>
          <a:p>
            <a:pPr lvl="2"/>
            <a:r>
              <a:rPr lang="en-US" dirty="0"/>
              <a:t>PD-L1: 50%</a:t>
            </a:r>
          </a:p>
          <a:p>
            <a:pPr lvl="2"/>
            <a:r>
              <a:rPr lang="en-US" dirty="0"/>
              <a:t>EGFR, ALK, ROS-1 negative</a:t>
            </a:r>
          </a:p>
          <a:p>
            <a:pPr lvl="1"/>
            <a:r>
              <a:rPr lang="en-US" dirty="0"/>
              <a:t>Uncomplicated post-op course</a:t>
            </a:r>
          </a:p>
          <a:p>
            <a:pPr lvl="1"/>
            <a:r>
              <a:rPr lang="en-US" dirty="0"/>
              <a:t>Discharged home POD#2</a:t>
            </a:r>
          </a:p>
          <a:p>
            <a:pPr lvl="1"/>
            <a:endParaRPr lang="en-US" dirty="0"/>
          </a:p>
          <a:p>
            <a:r>
              <a:rPr lang="en-US" dirty="0"/>
              <a:t>Subsequently referred for adjuvant systemic therapy (chemotherapy and immunotherapy)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Taken to the OR for Surgical Biopsy</a:t>
            </a:r>
          </a:p>
        </p:txBody>
      </p:sp>
    </p:spTree>
    <p:extLst>
      <p:ext uri="{BB962C8B-B14F-4D97-AF65-F5344CB8AC3E}">
        <p14:creationId xmlns:p14="http://schemas.microsoft.com/office/powerpoint/2010/main" val="994118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Size, location and histologic subtype are determinants of PET avidity in lung cancer</a:t>
            </a:r>
          </a:p>
          <a:p>
            <a:pPr lvl="1"/>
            <a:r>
              <a:rPr lang="en-US" dirty="0"/>
              <a:t>Low avidity histology:  </a:t>
            </a:r>
            <a:r>
              <a:rPr lang="en-US" dirty="0" err="1"/>
              <a:t>Bronchoalveolar</a:t>
            </a:r>
            <a:r>
              <a:rPr lang="en-US" dirty="0"/>
              <a:t> cell carcinoma, well differentiated adenocarcinoma (W/D AC), mucinous adenocarcinoma and carcinoid tumors </a:t>
            </a:r>
          </a:p>
          <a:p>
            <a:pPr lvl="1"/>
            <a:r>
              <a:rPr lang="en-US" dirty="0"/>
              <a:t>Size &lt; 1 cm</a:t>
            </a:r>
          </a:p>
          <a:p>
            <a:pPr lvl="1"/>
            <a:r>
              <a:rPr lang="en-US" dirty="0" err="1"/>
              <a:t>Peri</a:t>
            </a:r>
            <a:r>
              <a:rPr lang="en-US" dirty="0"/>
              <a:t>-diaphragmatic location</a:t>
            </a:r>
          </a:p>
          <a:p>
            <a:pPr lvl="2"/>
            <a:r>
              <a:rPr lang="en-US" dirty="0"/>
              <a:t>Due to movement</a:t>
            </a:r>
          </a:p>
          <a:p>
            <a:pPr lvl="2"/>
            <a:endParaRPr lang="en-US" dirty="0"/>
          </a:p>
          <a:p>
            <a:r>
              <a:rPr lang="en-US" dirty="0"/>
              <a:t>PET NPV ~85-95%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 (-) Malignancies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3581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606299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</a:rPr>
              <a:t>S. </a:t>
            </a:r>
            <a:r>
              <a:rPr lang="en-US" sz="1400" dirty="0" err="1">
                <a:solidFill>
                  <a:prstClr val="black"/>
                </a:solidFill>
              </a:rPr>
              <a:t>Iwano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i="1" dirty="0">
                <a:solidFill>
                  <a:prstClr val="black"/>
                </a:solidFill>
              </a:rPr>
              <a:t>et al  </a:t>
            </a:r>
            <a:r>
              <a:rPr lang="en-US" sz="1400" dirty="0">
                <a:solidFill>
                  <a:prstClr val="black"/>
                </a:solidFill>
              </a:rPr>
              <a:t>Lung Cancer 2013; 79(2): 132-6.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</a:rPr>
              <a:t>J Wang et al </a:t>
            </a:r>
            <a:r>
              <a:rPr lang="en-US" sz="1400" dirty="0" err="1">
                <a:solidFill>
                  <a:prstClr val="black"/>
                </a:solidFill>
              </a:rPr>
              <a:t>Clin</a:t>
            </a:r>
            <a:r>
              <a:rPr lang="en-US" sz="1400" dirty="0">
                <a:solidFill>
                  <a:prstClr val="black"/>
                </a:solidFill>
              </a:rPr>
              <a:t> Lung Cancer 2012; 13(2):81-9.</a:t>
            </a:r>
          </a:p>
        </p:txBody>
      </p:sp>
    </p:spTree>
    <p:extLst>
      <p:ext uri="{BB962C8B-B14F-4D97-AF65-F5344CB8AC3E}">
        <p14:creationId xmlns:p14="http://schemas.microsoft.com/office/powerpoint/2010/main" val="3966460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Choice and accuracy of Bx modality depends on:</a:t>
            </a:r>
          </a:p>
          <a:p>
            <a:pPr lvl="1"/>
            <a:r>
              <a:rPr lang="en-US" dirty="0"/>
              <a:t>Size</a:t>
            </a:r>
          </a:p>
          <a:p>
            <a:pPr lvl="1"/>
            <a:r>
              <a:rPr lang="en-US" dirty="0"/>
              <a:t>Location </a:t>
            </a:r>
          </a:p>
          <a:p>
            <a:pPr lvl="1"/>
            <a:endParaRPr lang="en-US" dirty="0"/>
          </a:p>
          <a:p>
            <a:r>
              <a:rPr lang="en-US" dirty="0"/>
              <a:t>Transthoracic (CT-guided) Core Needle Biopsy:</a:t>
            </a:r>
          </a:p>
          <a:p>
            <a:pPr lvl="1"/>
            <a:r>
              <a:rPr lang="en-US" dirty="0"/>
              <a:t>Sensitivity: ~90% / Specificity: &gt;95%</a:t>
            </a:r>
          </a:p>
          <a:p>
            <a:pPr lvl="1"/>
            <a:r>
              <a:rPr lang="en-US" dirty="0"/>
              <a:t>Negative Predictive Value  ~80%</a:t>
            </a:r>
          </a:p>
          <a:p>
            <a:pPr lvl="1"/>
            <a:r>
              <a:rPr lang="en-US" dirty="0"/>
              <a:t>False negative rate: 7.48%</a:t>
            </a:r>
          </a:p>
          <a:p>
            <a:pPr lvl="1"/>
            <a:endParaRPr lang="en-US" dirty="0"/>
          </a:p>
          <a:p>
            <a:r>
              <a:rPr lang="en-US" dirty="0"/>
              <a:t>Transbronchial Biopsy</a:t>
            </a:r>
            <a:r>
              <a:rPr lang="en-US" baseline="30000" dirty="0"/>
              <a:t>*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Sensitivity ~75% / Specificity ~60%</a:t>
            </a:r>
          </a:p>
          <a:p>
            <a:pPr lvl="1"/>
            <a:r>
              <a:rPr lang="en-US" dirty="0"/>
              <a:t>Negative Predictive Value ~50%</a:t>
            </a:r>
            <a:r>
              <a:rPr lang="en-US" baseline="30000" dirty="0"/>
              <a:t>*</a:t>
            </a:r>
          </a:p>
          <a:p>
            <a:pPr lvl="1"/>
            <a:r>
              <a:rPr lang="en-US" dirty="0"/>
              <a:t>False negative rate: ~20%</a:t>
            </a:r>
          </a:p>
          <a:p>
            <a:pPr lvl="1"/>
            <a:r>
              <a:rPr lang="en-US" baseline="30000" dirty="0"/>
              <a:t>*</a:t>
            </a:r>
            <a:r>
              <a:rPr lang="en-US" dirty="0"/>
              <a:t>New technology (robot-assisted bronchoscopy) likely to increase accuracy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FalSE</a:t>
            </a:r>
            <a:r>
              <a:rPr lang="en-US" dirty="0"/>
              <a:t> Negative Biopsy of lung nodule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84945" y="6230518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1200" dirty="0">
                <a:solidFill>
                  <a:prstClr val="black"/>
                </a:solidFill>
              </a:rPr>
              <a:t>L Quint et al Cancer Imaging 2006 6(1): 163-7.</a:t>
            </a:r>
          </a:p>
          <a:p>
            <a:pPr algn="r" defTabSz="914400"/>
            <a:r>
              <a:rPr lang="en-US" sz="1200" dirty="0">
                <a:solidFill>
                  <a:prstClr val="black"/>
                </a:solidFill>
              </a:rPr>
              <a:t>Schreiber et al </a:t>
            </a:r>
            <a:r>
              <a:rPr lang="en-US" sz="1200" i="1" dirty="0">
                <a:solidFill>
                  <a:prstClr val="black"/>
                </a:solidFill>
              </a:rPr>
              <a:t>Chest</a:t>
            </a:r>
            <a:r>
              <a:rPr lang="en-US" sz="1200" dirty="0">
                <a:solidFill>
                  <a:prstClr val="black"/>
                </a:solidFill>
              </a:rPr>
              <a:t> 2003 123:115S-28S.</a:t>
            </a:r>
          </a:p>
          <a:p>
            <a:pPr algn="r" defTabSz="914400"/>
            <a:r>
              <a:rPr lang="en-US" sz="1200" dirty="0">
                <a:solidFill>
                  <a:prstClr val="black"/>
                </a:solidFill>
              </a:rPr>
              <a:t>AT Ho et al Lung 2023 201(1): 85-93</a:t>
            </a:r>
          </a:p>
        </p:txBody>
      </p:sp>
    </p:spTree>
    <p:extLst>
      <p:ext uri="{BB962C8B-B14F-4D97-AF65-F5344CB8AC3E}">
        <p14:creationId xmlns:p14="http://schemas.microsoft.com/office/powerpoint/2010/main" val="2243018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783082"/>
          </a:xfrm>
        </p:spPr>
        <p:txBody>
          <a:bodyPr>
            <a:normAutofit/>
          </a:bodyPr>
          <a:lstStyle/>
          <a:p>
            <a:r>
              <a:rPr lang="en-US" dirty="0"/>
              <a:t>A negative PET scan does not rule out malignancy</a:t>
            </a:r>
          </a:p>
          <a:p>
            <a:pPr lvl="1"/>
            <a:r>
              <a:rPr lang="en-US" dirty="0"/>
              <a:t>Multidisciplinary Tumor Board is key</a:t>
            </a:r>
          </a:p>
          <a:p>
            <a:pPr lvl="1"/>
            <a:r>
              <a:rPr lang="en-US" dirty="0"/>
              <a:t>Pre-text probability based on clinical context (i.e. smoking history) and tumor behavior (growth)</a:t>
            </a:r>
          </a:p>
          <a:p>
            <a:pPr lvl="1"/>
            <a:r>
              <a:rPr lang="en-US" dirty="0"/>
              <a:t>Surgical biopsy may be warranted vs needle biopsy</a:t>
            </a:r>
          </a:p>
          <a:p>
            <a:pPr lvl="1"/>
            <a:endParaRPr lang="en-US" dirty="0"/>
          </a:p>
          <a:p>
            <a:r>
              <a:rPr lang="en-US" dirty="0"/>
              <a:t>Mucinous adenocarcinoma of the lung</a:t>
            </a:r>
          </a:p>
          <a:p>
            <a:pPr lvl="1"/>
            <a:r>
              <a:rPr lang="en-US" dirty="0"/>
              <a:t>Infrequent subtype of NSCLC-adenocarcinoma (2-10%)</a:t>
            </a:r>
          </a:p>
          <a:p>
            <a:pPr lvl="1"/>
            <a:r>
              <a:rPr lang="en-US" dirty="0"/>
              <a:t>Frequently PET (-) even at large sizes given mucin deposits</a:t>
            </a:r>
          </a:p>
          <a:p>
            <a:pPr lvl="1"/>
            <a:r>
              <a:rPr lang="en-US" dirty="0"/>
              <a:t>Difficult to diagnose on needle/non-surgical biopsy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PD-L1 and molecular testing important to guide treatment strategies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76991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69 </a:t>
            </a:r>
            <a:r>
              <a:rPr lang="en-US" dirty="0" err="1"/>
              <a:t>yo</a:t>
            </a:r>
            <a:r>
              <a:rPr lang="en-US" dirty="0"/>
              <a:t> male presents with 6 months of persistent cough</a:t>
            </a:r>
          </a:p>
          <a:p>
            <a:pPr lvl="1"/>
            <a:r>
              <a:rPr lang="en-US" dirty="0"/>
              <a:t>PMH:  110 </a:t>
            </a:r>
            <a:r>
              <a:rPr lang="en-US" dirty="0" err="1"/>
              <a:t>pk-yr</a:t>
            </a:r>
            <a:r>
              <a:rPr lang="en-US" dirty="0"/>
              <a:t> smoker; nephrolithiasis</a:t>
            </a:r>
          </a:p>
          <a:p>
            <a:pPr lvl="1"/>
            <a:r>
              <a:rPr lang="en-US" dirty="0"/>
              <a:t>PSH:  inguinal hernia repair; cystoscopy with stent; lithotripsy</a:t>
            </a:r>
          </a:p>
          <a:p>
            <a:pPr lvl="1"/>
            <a:r>
              <a:rPr lang="en-US" dirty="0"/>
              <a:t>Denied hemoptysis, weight loss, </a:t>
            </a:r>
            <a:r>
              <a:rPr lang="en-US" dirty="0" err="1"/>
              <a:t>neuro</a:t>
            </a:r>
            <a:r>
              <a:rPr lang="en-US" dirty="0"/>
              <a:t> symptoms, bone pain</a:t>
            </a:r>
          </a:p>
          <a:p>
            <a:pPr lvl="1"/>
            <a:endParaRPr lang="en-US" dirty="0"/>
          </a:p>
          <a:p>
            <a:r>
              <a:rPr lang="en-US" dirty="0"/>
              <a:t>CXR reveals: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t="27067" r="48111" b="16540"/>
          <a:stretch/>
        </p:blipFill>
        <p:spPr bwMode="auto">
          <a:xfrm>
            <a:off x="2362200" y="3962400"/>
            <a:ext cx="2895600" cy="239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39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0" t="35963" r="29752" b="19009"/>
          <a:stretch/>
        </p:blipFill>
        <p:spPr bwMode="auto">
          <a:xfrm>
            <a:off x="1752600" y="2590800"/>
            <a:ext cx="4996545" cy="349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 scan obtained:  2.7 x 1.5 cm Left Upper Lobe Mass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Referred to Local oncologist</a:t>
            </a:r>
          </a:p>
        </p:txBody>
      </p:sp>
    </p:spTree>
    <p:extLst>
      <p:ext uri="{BB962C8B-B14F-4D97-AF65-F5344CB8AC3E}">
        <p14:creationId xmlns:p14="http://schemas.microsoft.com/office/powerpoint/2010/main" val="1943336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2" t="44761" r="35951" b="31239"/>
          <a:stretch/>
        </p:blipFill>
        <p:spPr bwMode="auto">
          <a:xfrm>
            <a:off x="1752600" y="2590800"/>
            <a:ext cx="5076611" cy="3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 scan Obtained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Report:  “No FDG-uptake in lung lesion”</a:t>
            </a:r>
          </a:p>
        </p:txBody>
      </p:sp>
    </p:spTree>
    <p:extLst>
      <p:ext uri="{BB962C8B-B14F-4D97-AF65-F5344CB8AC3E}">
        <p14:creationId xmlns:p14="http://schemas.microsoft.com/office/powerpoint/2010/main" val="3132289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0" t="36553" r="30461" b="21039"/>
          <a:stretch/>
        </p:blipFill>
        <p:spPr bwMode="auto">
          <a:xfrm>
            <a:off x="1905000" y="3200400"/>
            <a:ext cx="4844053" cy="339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Needle Biopsy Obtained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Path report:  “Small fragment of epithelial-lined inflamed </a:t>
            </a:r>
            <a:r>
              <a:rPr lang="en-US" dirty="0" err="1"/>
              <a:t>fibroconnective</a:t>
            </a:r>
            <a:r>
              <a:rPr lang="en-US" dirty="0"/>
              <a:t> tissue-admixed with skeletal muscle, cartilage and </a:t>
            </a:r>
            <a:r>
              <a:rPr lang="en-US" dirty="0" err="1"/>
              <a:t>mucoid</a:t>
            </a:r>
            <a:r>
              <a:rPr lang="en-US" dirty="0"/>
              <a:t> material . . . May represent inflammatory process, </a:t>
            </a:r>
            <a:r>
              <a:rPr lang="en-US" dirty="0" err="1"/>
              <a:t>hamartoma</a:t>
            </a:r>
            <a:r>
              <a:rPr lang="en-US" dirty="0"/>
              <a:t> or other unusual lesion”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93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1" t="33719" r="24091" b="14843"/>
          <a:stretch/>
        </p:blipFill>
        <p:spPr bwMode="auto">
          <a:xfrm>
            <a:off x="1676400" y="2514600"/>
            <a:ext cx="5526121" cy="382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 CT SCAN obtained in 3 months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Report:  “Interval growth now measuring 3.7 X 1.8 cm lesion ”</a:t>
            </a:r>
          </a:p>
        </p:txBody>
      </p:sp>
    </p:spTree>
    <p:extLst>
      <p:ext uri="{BB962C8B-B14F-4D97-AF65-F5344CB8AC3E}">
        <p14:creationId xmlns:p14="http://schemas.microsoft.com/office/powerpoint/2010/main" val="1742505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8" t="37371" r="25587" b="14648"/>
          <a:stretch/>
        </p:blipFill>
        <p:spPr bwMode="auto">
          <a:xfrm>
            <a:off x="1495269" y="2362200"/>
            <a:ext cx="5654040" cy="389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 in additional 6 months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Report:  “Continues to enlarge . . . 5.6 x 4.5 cm”</a:t>
            </a:r>
          </a:p>
        </p:txBody>
      </p:sp>
    </p:spTree>
    <p:extLst>
      <p:ext uri="{BB962C8B-B14F-4D97-AF65-F5344CB8AC3E}">
        <p14:creationId xmlns:p14="http://schemas.microsoft.com/office/powerpoint/2010/main" val="53756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Multidisciplinary thoracic tumor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8746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Growing lung mass in heavy smoker high concerning for malignancy </a:t>
            </a:r>
          </a:p>
          <a:p>
            <a:pPr lvl="1"/>
            <a:r>
              <a:rPr lang="en-US" dirty="0"/>
              <a:t>Based on CT scan: cT3 N0 Mx / </a:t>
            </a:r>
            <a:r>
              <a:rPr lang="en-US" dirty="0" err="1"/>
              <a:t>cStage</a:t>
            </a:r>
            <a:r>
              <a:rPr lang="en-US" dirty="0"/>
              <a:t> IIB</a:t>
            </a:r>
          </a:p>
          <a:p>
            <a:endParaRPr lang="en-US" dirty="0"/>
          </a:p>
          <a:p>
            <a:r>
              <a:rPr lang="en-US" dirty="0"/>
              <a:t>Repeat non-surgical biopsy vs minimally invasive surgical excisional biopsy/wedge resection?</a:t>
            </a:r>
          </a:p>
          <a:p>
            <a:pPr lvl="1"/>
            <a:r>
              <a:rPr lang="en-US" dirty="0"/>
              <a:t>Given high pre-test probability/suspicion: recommended proceeding with surgical resection if lymph nodes deemed negative by invasive sampling</a:t>
            </a:r>
          </a:p>
          <a:p>
            <a:pPr lvl="1"/>
            <a:r>
              <a:rPr lang="en-US" dirty="0"/>
              <a:t>If occult malignancy detected: PD-L1, molecular sequencing, consideration of induction/neo-adjuvant therapy</a:t>
            </a:r>
          </a:p>
          <a:p>
            <a:endParaRPr lang="en-US" dirty="0"/>
          </a:p>
          <a:p>
            <a:r>
              <a:rPr lang="en-US" dirty="0"/>
              <a:t>Staging complete</a:t>
            </a:r>
          </a:p>
          <a:p>
            <a:pPr lvl="1"/>
            <a:r>
              <a:rPr lang="en-US" dirty="0" err="1"/>
              <a:t>Bronch</a:t>
            </a:r>
            <a:r>
              <a:rPr lang="en-US" dirty="0"/>
              <a:t>/EBUS revealed no evidence of malignancy</a:t>
            </a:r>
          </a:p>
          <a:p>
            <a:pPr lvl="1"/>
            <a:r>
              <a:rPr lang="en-US" dirty="0"/>
              <a:t>Brain MRI negative</a:t>
            </a:r>
          </a:p>
        </p:txBody>
      </p:sp>
    </p:spTree>
    <p:extLst>
      <p:ext uri="{BB962C8B-B14F-4D97-AF65-F5344CB8AC3E}">
        <p14:creationId xmlns:p14="http://schemas.microsoft.com/office/powerpoint/2010/main" val="1716828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referred to Thoracic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Stable respiratory status, no hemoptysis, </a:t>
            </a:r>
            <a:r>
              <a:rPr lang="en-US" dirty="0" err="1"/>
              <a:t>neuro</a:t>
            </a:r>
            <a:r>
              <a:rPr lang="en-US" dirty="0"/>
              <a:t> symptoms or bone pain.</a:t>
            </a:r>
          </a:p>
          <a:p>
            <a:r>
              <a:rPr lang="en-US" dirty="0"/>
              <a:t>Denied Chest wall pain</a:t>
            </a:r>
          </a:p>
          <a:p>
            <a:r>
              <a:rPr lang="en-US" dirty="0"/>
              <a:t>Very good exercise tolerance concordant with PFTs</a:t>
            </a:r>
          </a:p>
          <a:p>
            <a:r>
              <a:rPr lang="en-US" dirty="0"/>
              <a:t>FEV1 = 2.97 L (126%)</a:t>
            </a:r>
          </a:p>
          <a:p>
            <a:r>
              <a:rPr lang="en-US" dirty="0"/>
              <a:t>DLCO = 20.37 (88%)</a:t>
            </a:r>
          </a:p>
          <a:p>
            <a:endParaRPr lang="en-US" dirty="0"/>
          </a:p>
          <a:p>
            <a:r>
              <a:rPr lang="en-US" dirty="0"/>
              <a:t>Plan to proceed with minimally invasive exploration, left upper lobe wedge resection with intraoperative pathologic assessment</a:t>
            </a:r>
          </a:p>
          <a:p>
            <a:pPr lvl="1"/>
            <a:r>
              <a:rPr lang="en-US" dirty="0"/>
              <a:t>Possible completion upper lobectomy</a:t>
            </a:r>
          </a:p>
          <a:p>
            <a:pPr lvl="1"/>
            <a:r>
              <a:rPr lang="en-US" dirty="0"/>
              <a:t>Possible chest wall resection</a:t>
            </a:r>
          </a:p>
        </p:txBody>
      </p:sp>
    </p:spTree>
    <p:extLst>
      <p:ext uri="{BB962C8B-B14F-4D97-AF65-F5344CB8AC3E}">
        <p14:creationId xmlns:p14="http://schemas.microsoft.com/office/powerpoint/2010/main" val="72748239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77dd46-8a7a-4857-95e0-0a2df6acd40a">
      <Terms xmlns="http://schemas.microsoft.com/office/infopath/2007/PartnerControls"/>
    </lcf76f155ced4ddcb4097134ff3c332f>
    <TaxCatchAll xmlns="3ddda3b3-a9d2-43eb-818d-e6c9673bc0c5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BB416F7EC17E45B6522541631F23EF" ma:contentTypeVersion="21" ma:contentTypeDescription="Create a new document." ma:contentTypeScope="" ma:versionID="3d2357893bd5efbf74db37aa868ab532">
  <xsd:schema xmlns:xsd="http://www.w3.org/2001/XMLSchema" xmlns:xs="http://www.w3.org/2001/XMLSchema" xmlns:p="http://schemas.microsoft.com/office/2006/metadata/properties" xmlns:ns1="http://schemas.microsoft.com/sharepoint/v3" xmlns:ns2="ca77dd46-8a7a-4857-95e0-0a2df6acd40a" xmlns:ns3="3ddda3b3-a9d2-43eb-818d-e6c9673bc0c5" targetNamespace="http://schemas.microsoft.com/office/2006/metadata/properties" ma:root="true" ma:fieldsID="c0a744b08d76a2ab2a1473cfeb7a847c" ns1:_="" ns2:_="" ns3:_="">
    <xsd:import namespace="http://schemas.microsoft.com/sharepoint/v3"/>
    <xsd:import namespace="ca77dd46-8a7a-4857-95e0-0a2df6acd40a"/>
    <xsd:import namespace="3ddda3b3-a9d2-43eb-818d-e6c9673bc0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7dd46-8a7a-4857-95e0-0a2df6acd4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1f56bd8-1a93-4d55-be18-7d4467c34b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da3b3-a9d2-43eb-818d-e6c9673bc0c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0c6fa85-2b7f-4ac5-9633-ef8dbf837b2f}" ma:internalName="TaxCatchAll" ma:showField="CatchAllData" ma:web="3ddda3b3-a9d2-43eb-818d-e6c9673bc0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4F42BC-2481-4EC2-91B9-6D588ED176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5FF105-60E1-4699-89E7-EAB0C3097146}">
  <ds:schemaRefs>
    <ds:schemaRef ds:uri="http://schemas.microsoft.com/office/2006/metadata/properties"/>
    <ds:schemaRef ds:uri="http://schemas.microsoft.com/office/infopath/2007/PartnerControls"/>
    <ds:schemaRef ds:uri="ca77dd46-8a7a-4857-95e0-0a2df6acd40a"/>
    <ds:schemaRef ds:uri="3ddda3b3-a9d2-43eb-818d-e6c9673bc0c5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2D18FA7A-2813-45B5-9C84-DD8DA42B5A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77dd46-8a7a-4857-95e0-0a2df6acd40a"/>
    <ds:schemaRef ds:uri="3ddda3b3-a9d2-43eb-818d-e6c9673bc0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8984</TotalTime>
  <Words>714</Words>
  <Application>Microsoft Office PowerPoint</Application>
  <PresentationFormat>On-screen Show (4:3)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Franklin Gothic Medium</vt:lpstr>
      <vt:lpstr>Wingdings</vt:lpstr>
      <vt:lpstr>Wingdings 2</vt:lpstr>
      <vt:lpstr>Office Theme</vt:lpstr>
      <vt:lpstr>Grid</vt:lpstr>
      <vt:lpstr>PET-Negative Lung Mass</vt:lpstr>
      <vt:lpstr>Presentation</vt:lpstr>
      <vt:lpstr>Referred to Local oncologist</vt:lpstr>
      <vt:lpstr>PET scan Obtained</vt:lpstr>
      <vt:lpstr>CORE Needle Biopsy Obtained</vt:lpstr>
      <vt:lpstr>Repeat CT SCAN obtained in 3 months</vt:lpstr>
      <vt:lpstr>Repeat in additional 6 months</vt:lpstr>
      <vt:lpstr>Multidisciplinary thoracic tumor board</vt:lpstr>
      <vt:lpstr>Patient referred to Thoracic Surgery</vt:lpstr>
      <vt:lpstr>Taken to the OR for Surgical Biopsy</vt:lpstr>
      <vt:lpstr>PET (-) Malignancies</vt:lpstr>
      <vt:lpstr>FalSE Negative Biopsy of lung nodule</vt:lpstr>
      <vt:lpstr>Conclusion</vt:lpstr>
    </vt:vector>
  </TitlesOfParts>
  <Company>student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Patent Ductus Arteriosus</dc:title>
  <dc:creator>Jessica Hermsen</dc:creator>
  <cp:lastModifiedBy>Puthenmadom, Melisa</cp:lastModifiedBy>
  <cp:revision>38</cp:revision>
  <dcterms:created xsi:type="dcterms:W3CDTF">2012-09-14T16:09:04Z</dcterms:created>
  <dcterms:modified xsi:type="dcterms:W3CDTF">2025-03-21T16:52:50Z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0x010100C2BB416F7EC17E45B6522541631F23EF</vt:lpwstr>
  </property>
  <property fmtid="{D5CDD505-2E9C-101B-9397-08002B2CF9AE}" pid="3" name="MediaServiceImageTags">
    <vt:lpwstr/>
  </property>
</Properties>
</file>