
<file path=[Content_Types].xml><?xml version="1.0" encoding="utf-8"?>
<Types xmlns="http://schemas.openxmlformats.org/package/2006/content-types">
  <Default Extension="avi" ContentType="video/x-msvideo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38"/>
  </p:notesMasterIdLst>
  <p:sldIdLst>
    <p:sldId id="257" r:id="rId5"/>
    <p:sldId id="331" r:id="rId6"/>
    <p:sldId id="332" r:id="rId7"/>
    <p:sldId id="333" r:id="rId8"/>
    <p:sldId id="334" r:id="rId9"/>
    <p:sldId id="335" r:id="rId10"/>
    <p:sldId id="336" r:id="rId11"/>
    <p:sldId id="337" r:id="rId12"/>
    <p:sldId id="320" r:id="rId13"/>
    <p:sldId id="329" r:id="rId14"/>
    <p:sldId id="339" r:id="rId15"/>
    <p:sldId id="324" r:id="rId16"/>
    <p:sldId id="340" r:id="rId17"/>
    <p:sldId id="341" r:id="rId18"/>
    <p:sldId id="348" r:id="rId19"/>
    <p:sldId id="338" r:id="rId20"/>
    <p:sldId id="342" r:id="rId21"/>
    <p:sldId id="343" r:id="rId22"/>
    <p:sldId id="354" r:id="rId23"/>
    <p:sldId id="344" r:id="rId24"/>
    <p:sldId id="355" r:id="rId25"/>
    <p:sldId id="356" r:id="rId26"/>
    <p:sldId id="349" r:id="rId27"/>
    <p:sldId id="350" r:id="rId28"/>
    <p:sldId id="351" r:id="rId29"/>
    <p:sldId id="352" r:id="rId30"/>
    <p:sldId id="353" r:id="rId31"/>
    <p:sldId id="359" r:id="rId32"/>
    <p:sldId id="358" r:id="rId33"/>
    <p:sldId id="347" r:id="rId34"/>
    <p:sldId id="361" r:id="rId35"/>
    <p:sldId id="360" r:id="rId36"/>
    <p:sldId id="326" r:id="rId3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64" d="100"/>
          <a:sy n="64" d="100"/>
        </p:scale>
        <p:origin x="1340" y="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66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3F78479-6D79-A249-9BC4-CC53A37C8130}" type="doc">
      <dgm:prSet loTypeId="urn:microsoft.com/office/officeart/2005/8/layout/process1" loCatId="process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D353805-52AB-8340-8AB6-3F590F9FD8CD}">
      <dgm:prSet phldrT="[Text]"/>
      <dgm:spPr/>
      <dgm:t>
        <a:bodyPr/>
        <a:lstStyle/>
        <a:p>
          <a:r>
            <a:rPr lang="en-US" dirty="0">
              <a:solidFill>
                <a:srgbClr val="000000"/>
              </a:solidFill>
            </a:rPr>
            <a:t>October 2012:</a:t>
          </a:r>
        </a:p>
        <a:p>
          <a:r>
            <a:rPr lang="en-US" dirty="0">
              <a:solidFill>
                <a:srgbClr val="000000"/>
              </a:solidFill>
            </a:rPr>
            <a:t>Increased </a:t>
          </a:r>
          <a:r>
            <a:rPr lang="en-US" dirty="0" err="1">
              <a:solidFill>
                <a:srgbClr val="000000"/>
              </a:solidFill>
            </a:rPr>
            <a:t>nightime</a:t>
          </a:r>
          <a:r>
            <a:rPr lang="en-US" dirty="0">
              <a:solidFill>
                <a:srgbClr val="000000"/>
              </a:solidFill>
            </a:rPr>
            <a:t> cough</a:t>
          </a:r>
        </a:p>
      </dgm:t>
    </dgm:pt>
    <dgm:pt modelId="{2A5FFBC8-356C-8144-97CF-65F97D604C8A}" type="parTrans" cxnId="{297428DB-3071-A944-8F93-CF3445405F57}">
      <dgm:prSet/>
      <dgm:spPr/>
      <dgm:t>
        <a:bodyPr/>
        <a:lstStyle/>
        <a:p>
          <a:endParaRPr lang="en-US"/>
        </a:p>
      </dgm:t>
    </dgm:pt>
    <dgm:pt modelId="{28FBA50C-D0F8-8841-AD5E-DDBAA1E0968B}" type="sibTrans" cxnId="{297428DB-3071-A944-8F93-CF3445405F57}">
      <dgm:prSet/>
      <dgm:spPr/>
      <dgm:t>
        <a:bodyPr/>
        <a:lstStyle/>
        <a:p>
          <a:endParaRPr lang="en-US"/>
        </a:p>
      </dgm:t>
    </dgm:pt>
    <dgm:pt modelId="{11F44284-4B83-454B-BA21-D344A931C28D}">
      <dgm:prSet phldrT="[Text]"/>
      <dgm:spPr/>
      <dgm:t>
        <a:bodyPr/>
        <a:lstStyle/>
        <a:p>
          <a:r>
            <a:rPr lang="en-US" dirty="0">
              <a:solidFill>
                <a:srgbClr val="000000"/>
              </a:solidFill>
            </a:rPr>
            <a:t>September 2013 to January 2014:</a:t>
          </a:r>
        </a:p>
        <a:p>
          <a:r>
            <a:rPr lang="en-US" dirty="0">
              <a:solidFill>
                <a:srgbClr val="000000"/>
              </a:solidFill>
            </a:rPr>
            <a:t>“CHF exacerbations”</a:t>
          </a:r>
        </a:p>
      </dgm:t>
    </dgm:pt>
    <dgm:pt modelId="{AE8B1015-3CC3-D64F-BE52-12FFBC3A2897}" type="parTrans" cxnId="{F43A76F7-5B66-F54F-9FDB-2F74E77B40D2}">
      <dgm:prSet/>
      <dgm:spPr/>
      <dgm:t>
        <a:bodyPr/>
        <a:lstStyle/>
        <a:p>
          <a:endParaRPr lang="en-US"/>
        </a:p>
      </dgm:t>
    </dgm:pt>
    <dgm:pt modelId="{BF2429BB-E2D9-EF4B-A2A7-009DD0A688CE}" type="sibTrans" cxnId="{F43A76F7-5B66-F54F-9FDB-2F74E77B40D2}">
      <dgm:prSet/>
      <dgm:spPr/>
      <dgm:t>
        <a:bodyPr/>
        <a:lstStyle/>
        <a:p>
          <a:endParaRPr lang="en-US"/>
        </a:p>
      </dgm:t>
    </dgm:pt>
    <dgm:pt modelId="{65077134-0365-8449-8FAE-2AA19F54D6A2}">
      <dgm:prSet phldrT="[Text]"/>
      <dgm:spPr/>
      <dgm:t>
        <a:bodyPr/>
        <a:lstStyle/>
        <a:p>
          <a:r>
            <a:rPr lang="en-US" dirty="0">
              <a:solidFill>
                <a:srgbClr val="000000"/>
              </a:solidFill>
            </a:rPr>
            <a:t>Feb 2014:</a:t>
          </a:r>
        </a:p>
        <a:p>
          <a:r>
            <a:rPr lang="en-US" dirty="0">
              <a:solidFill>
                <a:srgbClr val="000000"/>
              </a:solidFill>
            </a:rPr>
            <a:t>NYHA class III</a:t>
          </a:r>
        </a:p>
      </dgm:t>
    </dgm:pt>
    <dgm:pt modelId="{BCF3E844-CA85-434B-A887-8C222E3C63C3}" type="parTrans" cxnId="{DE2FFB75-5FAE-E343-AD9A-B5C698B11E82}">
      <dgm:prSet/>
      <dgm:spPr/>
      <dgm:t>
        <a:bodyPr/>
        <a:lstStyle/>
        <a:p>
          <a:endParaRPr lang="en-US"/>
        </a:p>
      </dgm:t>
    </dgm:pt>
    <dgm:pt modelId="{D4DFDB49-1BBD-534A-AC4E-E0C644B54095}" type="sibTrans" cxnId="{DE2FFB75-5FAE-E343-AD9A-B5C698B11E82}">
      <dgm:prSet/>
      <dgm:spPr/>
      <dgm:t>
        <a:bodyPr/>
        <a:lstStyle/>
        <a:p>
          <a:endParaRPr lang="en-US"/>
        </a:p>
      </dgm:t>
    </dgm:pt>
    <dgm:pt modelId="{671A383D-754B-B34C-AD7D-474364B7C228}" type="pres">
      <dgm:prSet presAssocID="{A3F78479-6D79-A249-9BC4-CC53A37C8130}" presName="Name0" presStyleCnt="0">
        <dgm:presLayoutVars>
          <dgm:dir/>
          <dgm:resizeHandles val="exact"/>
        </dgm:presLayoutVars>
      </dgm:prSet>
      <dgm:spPr/>
    </dgm:pt>
    <dgm:pt modelId="{D197FE43-B091-C34C-8BAE-F4C54A35A1FB}" type="pres">
      <dgm:prSet presAssocID="{BD353805-52AB-8340-8AB6-3F590F9FD8CD}" presName="node" presStyleLbl="node1" presStyleIdx="0" presStyleCnt="3">
        <dgm:presLayoutVars>
          <dgm:bulletEnabled val="1"/>
        </dgm:presLayoutVars>
      </dgm:prSet>
      <dgm:spPr/>
    </dgm:pt>
    <dgm:pt modelId="{47F817A2-1AB5-F541-AEAC-DB667D674083}" type="pres">
      <dgm:prSet presAssocID="{28FBA50C-D0F8-8841-AD5E-DDBAA1E0968B}" presName="sibTrans" presStyleLbl="sibTrans2D1" presStyleIdx="0" presStyleCnt="2"/>
      <dgm:spPr/>
    </dgm:pt>
    <dgm:pt modelId="{6FAFBEDA-B89F-654A-86E2-061F82D9BE2B}" type="pres">
      <dgm:prSet presAssocID="{28FBA50C-D0F8-8841-AD5E-DDBAA1E0968B}" presName="connectorText" presStyleLbl="sibTrans2D1" presStyleIdx="0" presStyleCnt="2"/>
      <dgm:spPr/>
    </dgm:pt>
    <dgm:pt modelId="{A17D4310-11F4-2C4C-8F2E-A6E7E8B57AE1}" type="pres">
      <dgm:prSet presAssocID="{11F44284-4B83-454B-BA21-D344A931C28D}" presName="node" presStyleLbl="node1" presStyleIdx="1" presStyleCnt="3">
        <dgm:presLayoutVars>
          <dgm:bulletEnabled val="1"/>
        </dgm:presLayoutVars>
      </dgm:prSet>
      <dgm:spPr/>
    </dgm:pt>
    <dgm:pt modelId="{0A37DC27-456C-424A-80DE-4A3F8BA50825}" type="pres">
      <dgm:prSet presAssocID="{BF2429BB-E2D9-EF4B-A2A7-009DD0A688CE}" presName="sibTrans" presStyleLbl="sibTrans2D1" presStyleIdx="1" presStyleCnt="2"/>
      <dgm:spPr/>
    </dgm:pt>
    <dgm:pt modelId="{83E9C78F-E950-7F49-BBEC-31E22C9C5651}" type="pres">
      <dgm:prSet presAssocID="{BF2429BB-E2D9-EF4B-A2A7-009DD0A688CE}" presName="connectorText" presStyleLbl="sibTrans2D1" presStyleIdx="1" presStyleCnt="2"/>
      <dgm:spPr/>
    </dgm:pt>
    <dgm:pt modelId="{C5B330BD-3397-7A4F-93D0-B01599CD8CDE}" type="pres">
      <dgm:prSet presAssocID="{65077134-0365-8449-8FAE-2AA19F54D6A2}" presName="node" presStyleLbl="node1" presStyleIdx="2" presStyleCnt="3">
        <dgm:presLayoutVars>
          <dgm:bulletEnabled val="1"/>
        </dgm:presLayoutVars>
      </dgm:prSet>
      <dgm:spPr/>
    </dgm:pt>
  </dgm:ptLst>
  <dgm:cxnLst>
    <dgm:cxn modelId="{2D650463-65C0-4FAB-8D8F-BA89D0251448}" type="presOf" srcId="{28FBA50C-D0F8-8841-AD5E-DDBAA1E0968B}" destId="{47F817A2-1AB5-F541-AEAC-DB667D674083}" srcOrd="0" destOrd="0" presId="urn:microsoft.com/office/officeart/2005/8/layout/process1"/>
    <dgm:cxn modelId="{69DB116F-753B-4F30-9418-48E0391E1BBE}" type="presOf" srcId="{A3F78479-6D79-A249-9BC4-CC53A37C8130}" destId="{671A383D-754B-B34C-AD7D-474364B7C228}" srcOrd="0" destOrd="0" presId="urn:microsoft.com/office/officeart/2005/8/layout/process1"/>
    <dgm:cxn modelId="{DE2FFB75-5FAE-E343-AD9A-B5C698B11E82}" srcId="{A3F78479-6D79-A249-9BC4-CC53A37C8130}" destId="{65077134-0365-8449-8FAE-2AA19F54D6A2}" srcOrd="2" destOrd="0" parTransId="{BCF3E844-CA85-434B-A887-8C222E3C63C3}" sibTransId="{D4DFDB49-1BBD-534A-AC4E-E0C644B54095}"/>
    <dgm:cxn modelId="{CC0D7692-EB2D-4330-AA6B-C52A3DBF6C9B}" type="presOf" srcId="{BF2429BB-E2D9-EF4B-A2A7-009DD0A688CE}" destId="{83E9C78F-E950-7F49-BBEC-31E22C9C5651}" srcOrd="1" destOrd="0" presId="urn:microsoft.com/office/officeart/2005/8/layout/process1"/>
    <dgm:cxn modelId="{63F9A8AB-FF86-4101-82DB-3682B051552C}" type="presOf" srcId="{65077134-0365-8449-8FAE-2AA19F54D6A2}" destId="{C5B330BD-3397-7A4F-93D0-B01599CD8CDE}" srcOrd="0" destOrd="0" presId="urn:microsoft.com/office/officeart/2005/8/layout/process1"/>
    <dgm:cxn modelId="{63BE79C9-F25E-4A59-8DC5-812334B37876}" type="presOf" srcId="{BF2429BB-E2D9-EF4B-A2A7-009DD0A688CE}" destId="{0A37DC27-456C-424A-80DE-4A3F8BA50825}" srcOrd="0" destOrd="0" presId="urn:microsoft.com/office/officeart/2005/8/layout/process1"/>
    <dgm:cxn modelId="{240962CD-D420-4A1B-B83B-BF57238A93DF}" type="presOf" srcId="{BD353805-52AB-8340-8AB6-3F590F9FD8CD}" destId="{D197FE43-B091-C34C-8BAE-F4C54A35A1FB}" srcOrd="0" destOrd="0" presId="urn:microsoft.com/office/officeart/2005/8/layout/process1"/>
    <dgm:cxn modelId="{297428DB-3071-A944-8F93-CF3445405F57}" srcId="{A3F78479-6D79-A249-9BC4-CC53A37C8130}" destId="{BD353805-52AB-8340-8AB6-3F590F9FD8CD}" srcOrd="0" destOrd="0" parTransId="{2A5FFBC8-356C-8144-97CF-65F97D604C8A}" sibTransId="{28FBA50C-D0F8-8841-AD5E-DDBAA1E0968B}"/>
    <dgm:cxn modelId="{F8B915E6-DC2E-4D29-A3C3-3B1D16901104}" type="presOf" srcId="{28FBA50C-D0F8-8841-AD5E-DDBAA1E0968B}" destId="{6FAFBEDA-B89F-654A-86E2-061F82D9BE2B}" srcOrd="1" destOrd="0" presId="urn:microsoft.com/office/officeart/2005/8/layout/process1"/>
    <dgm:cxn modelId="{F43A76F7-5B66-F54F-9FDB-2F74E77B40D2}" srcId="{A3F78479-6D79-A249-9BC4-CC53A37C8130}" destId="{11F44284-4B83-454B-BA21-D344A931C28D}" srcOrd="1" destOrd="0" parTransId="{AE8B1015-3CC3-D64F-BE52-12FFBC3A2897}" sibTransId="{BF2429BB-E2D9-EF4B-A2A7-009DD0A688CE}"/>
    <dgm:cxn modelId="{C4E625FE-D2D8-417A-8857-28B9AB5FDE8B}" type="presOf" srcId="{11F44284-4B83-454B-BA21-D344A931C28D}" destId="{A17D4310-11F4-2C4C-8F2E-A6E7E8B57AE1}" srcOrd="0" destOrd="0" presId="urn:microsoft.com/office/officeart/2005/8/layout/process1"/>
    <dgm:cxn modelId="{027E0882-360A-42D3-8AC2-CABEC6D46778}" type="presParOf" srcId="{671A383D-754B-B34C-AD7D-474364B7C228}" destId="{D197FE43-B091-C34C-8BAE-F4C54A35A1FB}" srcOrd="0" destOrd="0" presId="urn:microsoft.com/office/officeart/2005/8/layout/process1"/>
    <dgm:cxn modelId="{5820CA41-378D-406D-8BC9-2050F68642B2}" type="presParOf" srcId="{671A383D-754B-B34C-AD7D-474364B7C228}" destId="{47F817A2-1AB5-F541-AEAC-DB667D674083}" srcOrd="1" destOrd="0" presId="urn:microsoft.com/office/officeart/2005/8/layout/process1"/>
    <dgm:cxn modelId="{079F26C6-BBB4-447B-A5D3-D6CA7ED14293}" type="presParOf" srcId="{47F817A2-1AB5-F541-AEAC-DB667D674083}" destId="{6FAFBEDA-B89F-654A-86E2-061F82D9BE2B}" srcOrd="0" destOrd="0" presId="urn:microsoft.com/office/officeart/2005/8/layout/process1"/>
    <dgm:cxn modelId="{923D3F20-87B6-4681-806A-486477A63C44}" type="presParOf" srcId="{671A383D-754B-B34C-AD7D-474364B7C228}" destId="{A17D4310-11F4-2C4C-8F2E-A6E7E8B57AE1}" srcOrd="2" destOrd="0" presId="urn:microsoft.com/office/officeart/2005/8/layout/process1"/>
    <dgm:cxn modelId="{19A5C295-F586-4A0B-BD29-ACFCCC995DED}" type="presParOf" srcId="{671A383D-754B-B34C-AD7D-474364B7C228}" destId="{0A37DC27-456C-424A-80DE-4A3F8BA50825}" srcOrd="3" destOrd="0" presId="urn:microsoft.com/office/officeart/2005/8/layout/process1"/>
    <dgm:cxn modelId="{58828269-2ED5-4768-B04C-A11BA7EC8E68}" type="presParOf" srcId="{0A37DC27-456C-424A-80DE-4A3F8BA50825}" destId="{83E9C78F-E950-7F49-BBEC-31E22C9C5651}" srcOrd="0" destOrd="0" presId="urn:microsoft.com/office/officeart/2005/8/layout/process1"/>
    <dgm:cxn modelId="{489CCB5A-332A-41DB-B37D-63B8F518CFA0}" type="presParOf" srcId="{671A383D-754B-B34C-AD7D-474364B7C228}" destId="{C5B330BD-3397-7A4F-93D0-B01599CD8CDE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A2ED25C-AC14-0746-A703-515AE4350390}" type="doc">
      <dgm:prSet loTypeId="urn:microsoft.com/office/officeart/2005/8/layout/hierarchy2" loCatId="hierarchy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21323E1-0331-324C-9CC2-8D6ECF23CC6C}">
      <dgm:prSet phldrT="[Text]"/>
      <dgm:spPr/>
      <dgm:t>
        <a:bodyPr/>
        <a:lstStyle/>
        <a:p>
          <a:r>
            <a:rPr lang="en-US" dirty="0">
              <a:solidFill>
                <a:srgbClr val="000000"/>
              </a:solidFill>
            </a:rPr>
            <a:t>279 pts Grade 3+/4+ MR</a:t>
          </a:r>
        </a:p>
      </dgm:t>
    </dgm:pt>
    <dgm:pt modelId="{13F7F86D-509B-E04F-9758-693565C8F886}" type="parTrans" cxnId="{FECFCE37-7468-0445-A1DC-D6BD46438CDA}">
      <dgm:prSet/>
      <dgm:spPr/>
      <dgm:t>
        <a:bodyPr/>
        <a:lstStyle/>
        <a:p>
          <a:endParaRPr lang="en-US"/>
        </a:p>
      </dgm:t>
    </dgm:pt>
    <dgm:pt modelId="{BFF99F25-15B8-F944-A1F3-982C3C2B96E1}" type="sibTrans" cxnId="{FECFCE37-7468-0445-A1DC-D6BD46438CDA}">
      <dgm:prSet/>
      <dgm:spPr/>
      <dgm:t>
        <a:bodyPr/>
        <a:lstStyle/>
        <a:p>
          <a:endParaRPr lang="en-US"/>
        </a:p>
      </dgm:t>
    </dgm:pt>
    <dgm:pt modelId="{FA6D566A-6DD6-8749-86A8-678BBC43D0EC}">
      <dgm:prSet phldrT="[Text]"/>
      <dgm:spPr/>
      <dgm:t>
        <a:bodyPr/>
        <a:lstStyle/>
        <a:p>
          <a:r>
            <a:rPr lang="en-US" dirty="0">
              <a:solidFill>
                <a:srgbClr val="000000"/>
              </a:solidFill>
            </a:rPr>
            <a:t>184 pts: </a:t>
          </a:r>
          <a:r>
            <a:rPr lang="en-US" dirty="0" err="1">
              <a:solidFill>
                <a:srgbClr val="000000"/>
              </a:solidFill>
            </a:rPr>
            <a:t>MClip</a:t>
          </a:r>
          <a:endParaRPr lang="en-US" dirty="0">
            <a:solidFill>
              <a:srgbClr val="000000"/>
            </a:solidFill>
          </a:endParaRPr>
        </a:p>
      </dgm:t>
    </dgm:pt>
    <dgm:pt modelId="{55C43537-BDF6-8848-9F00-373E6D04EB0D}" type="parTrans" cxnId="{E2685B77-66E6-B14E-8881-F38A7D87CC38}">
      <dgm:prSet/>
      <dgm:spPr/>
      <dgm:t>
        <a:bodyPr/>
        <a:lstStyle/>
        <a:p>
          <a:endParaRPr lang="en-US"/>
        </a:p>
      </dgm:t>
    </dgm:pt>
    <dgm:pt modelId="{F7941A41-7B09-5846-8D26-62A4C40801A0}" type="sibTrans" cxnId="{E2685B77-66E6-B14E-8881-F38A7D87CC38}">
      <dgm:prSet/>
      <dgm:spPr/>
      <dgm:t>
        <a:bodyPr/>
        <a:lstStyle/>
        <a:p>
          <a:endParaRPr lang="en-US"/>
        </a:p>
      </dgm:t>
    </dgm:pt>
    <dgm:pt modelId="{B93745E6-8F10-D24D-AF86-8E4E90A8F42A}">
      <dgm:prSet phldrT="[Text]"/>
      <dgm:spPr/>
      <dgm:t>
        <a:bodyPr/>
        <a:lstStyle/>
        <a:p>
          <a:r>
            <a:rPr lang="en-US" dirty="0">
              <a:solidFill>
                <a:srgbClr val="000000"/>
              </a:solidFill>
            </a:rPr>
            <a:t>95 pts: Surgery</a:t>
          </a:r>
        </a:p>
      </dgm:t>
    </dgm:pt>
    <dgm:pt modelId="{B5537EDF-D395-4C46-B776-B56552129DC9}" type="parTrans" cxnId="{59B6CA4D-4409-BF45-8D46-7FFE8BF502FD}">
      <dgm:prSet/>
      <dgm:spPr/>
      <dgm:t>
        <a:bodyPr/>
        <a:lstStyle/>
        <a:p>
          <a:endParaRPr lang="en-US"/>
        </a:p>
      </dgm:t>
    </dgm:pt>
    <dgm:pt modelId="{F322052B-72A6-B241-BF1D-7D765F63CA5D}" type="sibTrans" cxnId="{59B6CA4D-4409-BF45-8D46-7FFE8BF502FD}">
      <dgm:prSet/>
      <dgm:spPr/>
      <dgm:t>
        <a:bodyPr/>
        <a:lstStyle/>
        <a:p>
          <a:endParaRPr lang="en-US"/>
        </a:p>
      </dgm:t>
    </dgm:pt>
    <dgm:pt modelId="{8BD5285F-48EB-DD4B-B7F6-26343CE97B72}" type="pres">
      <dgm:prSet presAssocID="{BA2ED25C-AC14-0746-A703-515AE4350390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1489AEDD-69A8-D648-8737-7970D25756EE}" type="pres">
      <dgm:prSet presAssocID="{D21323E1-0331-324C-9CC2-8D6ECF23CC6C}" presName="root1" presStyleCnt="0"/>
      <dgm:spPr/>
    </dgm:pt>
    <dgm:pt modelId="{0E68DD04-89EA-FE4D-9348-4B3D74E0EE1D}" type="pres">
      <dgm:prSet presAssocID="{D21323E1-0331-324C-9CC2-8D6ECF23CC6C}" presName="LevelOneTextNode" presStyleLbl="node0" presStyleIdx="0" presStyleCnt="1">
        <dgm:presLayoutVars>
          <dgm:chPref val="3"/>
        </dgm:presLayoutVars>
      </dgm:prSet>
      <dgm:spPr/>
    </dgm:pt>
    <dgm:pt modelId="{CCDAC559-6F8F-5145-957A-659B846FC846}" type="pres">
      <dgm:prSet presAssocID="{D21323E1-0331-324C-9CC2-8D6ECF23CC6C}" presName="level2hierChild" presStyleCnt="0"/>
      <dgm:spPr/>
    </dgm:pt>
    <dgm:pt modelId="{20C014AF-D91E-9F42-9DB0-F6541723D607}" type="pres">
      <dgm:prSet presAssocID="{55C43537-BDF6-8848-9F00-373E6D04EB0D}" presName="conn2-1" presStyleLbl="parChTrans1D2" presStyleIdx="0" presStyleCnt="2"/>
      <dgm:spPr/>
    </dgm:pt>
    <dgm:pt modelId="{5C26B5C3-D359-6047-A0D7-8B3538E35B6B}" type="pres">
      <dgm:prSet presAssocID="{55C43537-BDF6-8848-9F00-373E6D04EB0D}" presName="connTx" presStyleLbl="parChTrans1D2" presStyleIdx="0" presStyleCnt="2"/>
      <dgm:spPr/>
    </dgm:pt>
    <dgm:pt modelId="{2903BB6D-9F18-F24D-AA93-602A9C324149}" type="pres">
      <dgm:prSet presAssocID="{FA6D566A-6DD6-8749-86A8-678BBC43D0EC}" presName="root2" presStyleCnt="0"/>
      <dgm:spPr/>
    </dgm:pt>
    <dgm:pt modelId="{2D97261B-89E6-2D47-8720-7995F49D5EBA}" type="pres">
      <dgm:prSet presAssocID="{FA6D566A-6DD6-8749-86A8-678BBC43D0EC}" presName="LevelTwoTextNode" presStyleLbl="node2" presStyleIdx="0" presStyleCnt="2">
        <dgm:presLayoutVars>
          <dgm:chPref val="3"/>
        </dgm:presLayoutVars>
      </dgm:prSet>
      <dgm:spPr/>
    </dgm:pt>
    <dgm:pt modelId="{911B855E-EB99-BF4F-BFE0-625F5D2BAD2E}" type="pres">
      <dgm:prSet presAssocID="{FA6D566A-6DD6-8749-86A8-678BBC43D0EC}" presName="level3hierChild" presStyleCnt="0"/>
      <dgm:spPr/>
    </dgm:pt>
    <dgm:pt modelId="{AAF4DA20-2636-F747-8976-077AF8B54CBD}" type="pres">
      <dgm:prSet presAssocID="{B5537EDF-D395-4C46-B776-B56552129DC9}" presName="conn2-1" presStyleLbl="parChTrans1D2" presStyleIdx="1" presStyleCnt="2"/>
      <dgm:spPr/>
    </dgm:pt>
    <dgm:pt modelId="{E26589CD-8C42-6043-9150-28F50A80EBD3}" type="pres">
      <dgm:prSet presAssocID="{B5537EDF-D395-4C46-B776-B56552129DC9}" presName="connTx" presStyleLbl="parChTrans1D2" presStyleIdx="1" presStyleCnt="2"/>
      <dgm:spPr/>
    </dgm:pt>
    <dgm:pt modelId="{9DF5F649-3960-9A4D-ABB3-CF1776CEF014}" type="pres">
      <dgm:prSet presAssocID="{B93745E6-8F10-D24D-AF86-8E4E90A8F42A}" presName="root2" presStyleCnt="0"/>
      <dgm:spPr/>
    </dgm:pt>
    <dgm:pt modelId="{A45856C9-05A4-1D4C-ACC0-BBC740F4F5BA}" type="pres">
      <dgm:prSet presAssocID="{B93745E6-8F10-D24D-AF86-8E4E90A8F42A}" presName="LevelTwoTextNode" presStyleLbl="node2" presStyleIdx="1" presStyleCnt="2">
        <dgm:presLayoutVars>
          <dgm:chPref val="3"/>
        </dgm:presLayoutVars>
      </dgm:prSet>
      <dgm:spPr/>
    </dgm:pt>
    <dgm:pt modelId="{8020FFB8-2D51-1A42-93FF-9FD6E95217E6}" type="pres">
      <dgm:prSet presAssocID="{B93745E6-8F10-D24D-AF86-8E4E90A8F42A}" presName="level3hierChild" presStyleCnt="0"/>
      <dgm:spPr/>
    </dgm:pt>
  </dgm:ptLst>
  <dgm:cxnLst>
    <dgm:cxn modelId="{C4F1B304-064D-4E91-899F-8A281FA06E56}" type="presOf" srcId="{FA6D566A-6DD6-8749-86A8-678BBC43D0EC}" destId="{2D97261B-89E6-2D47-8720-7995F49D5EBA}" srcOrd="0" destOrd="0" presId="urn:microsoft.com/office/officeart/2005/8/layout/hierarchy2"/>
    <dgm:cxn modelId="{0BD32A09-CBE1-48FE-B20D-4D918B7D6EAA}" type="presOf" srcId="{B5537EDF-D395-4C46-B776-B56552129DC9}" destId="{AAF4DA20-2636-F747-8976-077AF8B54CBD}" srcOrd="0" destOrd="0" presId="urn:microsoft.com/office/officeart/2005/8/layout/hierarchy2"/>
    <dgm:cxn modelId="{FECFCE37-7468-0445-A1DC-D6BD46438CDA}" srcId="{BA2ED25C-AC14-0746-A703-515AE4350390}" destId="{D21323E1-0331-324C-9CC2-8D6ECF23CC6C}" srcOrd="0" destOrd="0" parTransId="{13F7F86D-509B-E04F-9758-693565C8F886}" sibTransId="{BFF99F25-15B8-F944-A1F3-982C3C2B96E1}"/>
    <dgm:cxn modelId="{7F8D1C45-A6C9-4D76-97C3-2172C8A140FD}" type="presOf" srcId="{B93745E6-8F10-D24D-AF86-8E4E90A8F42A}" destId="{A45856C9-05A4-1D4C-ACC0-BBC740F4F5BA}" srcOrd="0" destOrd="0" presId="urn:microsoft.com/office/officeart/2005/8/layout/hierarchy2"/>
    <dgm:cxn modelId="{59B6CA4D-4409-BF45-8D46-7FFE8BF502FD}" srcId="{D21323E1-0331-324C-9CC2-8D6ECF23CC6C}" destId="{B93745E6-8F10-D24D-AF86-8E4E90A8F42A}" srcOrd="1" destOrd="0" parTransId="{B5537EDF-D395-4C46-B776-B56552129DC9}" sibTransId="{F322052B-72A6-B241-BF1D-7D765F63CA5D}"/>
    <dgm:cxn modelId="{0F4D3B6F-21D3-4F74-9658-EC1880FAF983}" type="presOf" srcId="{B5537EDF-D395-4C46-B776-B56552129DC9}" destId="{E26589CD-8C42-6043-9150-28F50A80EBD3}" srcOrd="1" destOrd="0" presId="urn:microsoft.com/office/officeart/2005/8/layout/hierarchy2"/>
    <dgm:cxn modelId="{E2685B77-66E6-B14E-8881-F38A7D87CC38}" srcId="{D21323E1-0331-324C-9CC2-8D6ECF23CC6C}" destId="{FA6D566A-6DD6-8749-86A8-678BBC43D0EC}" srcOrd="0" destOrd="0" parTransId="{55C43537-BDF6-8848-9F00-373E6D04EB0D}" sibTransId="{F7941A41-7B09-5846-8D26-62A4C40801A0}"/>
    <dgm:cxn modelId="{C756F17C-24D5-4724-961D-E9203B8395B2}" type="presOf" srcId="{55C43537-BDF6-8848-9F00-373E6D04EB0D}" destId="{20C014AF-D91E-9F42-9DB0-F6541723D607}" srcOrd="0" destOrd="0" presId="urn:microsoft.com/office/officeart/2005/8/layout/hierarchy2"/>
    <dgm:cxn modelId="{8591C3AF-3795-4A4D-81C2-1741773CF8C0}" type="presOf" srcId="{55C43537-BDF6-8848-9F00-373E6D04EB0D}" destId="{5C26B5C3-D359-6047-A0D7-8B3538E35B6B}" srcOrd="1" destOrd="0" presId="urn:microsoft.com/office/officeart/2005/8/layout/hierarchy2"/>
    <dgm:cxn modelId="{33C942B7-D854-4C9D-BC00-06D0C00C793A}" type="presOf" srcId="{D21323E1-0331-324C-9CC2-8D6ECF23CC6C}" destId="{0E68DD04-89EA-FE4D-9348-4B3D74E0EE1D}" srcOrd="0" destOrd="0" presId="urn:microsoft.com/office/officeart/2005/8/layout/hierarchy2"/>
    <dgm:cxn modelId="{4E687CD6-FE43-4B7E-9BAC-0CE68F807A0F}" type="presOf" srcId="{BA2ED25C-AC14-0746-A703-515AE4350390}" destId="{8BD5285F-48EB-DD4B-B7F6-26343CE97B72}" srcOrd="0" destOrd="0" presId="urn:microsoft.com/office/officeart/2005/8/layout/hierarchy2"/>
    <dgm:cxn modelId="{1B7D3EF5-9570-4557-9FE5-783EE39ABF12}" type="presParOf" srcId="{8BD5285F-48EB-DD4B-B7F6-26343CE97B72}" destId="{1489AEDD-69A8-D648-8737-7970D25756EE}" srcOrd="0" destOrd="0" presId="urn:microsoft.com/office/officeart/2005/8/layout/hierarchy2"/>
    <dgm:cxn modelId="{885BFFA2-B37B-4546-BC7B-46D3B2E32BEA}" type="presParOf" srcId="{1489AEDD-69A8-D648-8737-7970D25756EE}" destId="{0E68DD04-89EA-FE4D-9348-4B3D74E0EE1D}" srcOrd="0" destOrd="0" presId="urn:microsoft.com/office/officeart/2005/8/layout/hierarchy2"/>
    <dgm:cxn modelId="{81213A1C-99E8-46FF-967F-0DD8BAE53A50}" type="presParOf" srcId="{1489AEDD-69A8-D648-8737-7970D25756EE}" destId="{CCDAC559-6F8F-5145-957A-659B846FC846}" srcOrd="1" destOrd="0" presId="urn:microsoft.com/office/officeart/2005/8/layout/hierarchy2"/>
    <dgm:cxn modelId="{B7F3C946-469D-4870-989E-904E6BB572BB}" type="presParOf" srcId="{CCDAC559-6F8F-5145-957A-659B846FC846}" destId="{20C014AF-D91E-9F42-9DB0-F6541723D607}" srcOrd="0" destOrd="0" presId="urn:microsoft.com/office/officeart/2005/8/layout/hierarchy2"/>
    <dgm:cxn modelId="{56477C63-31F5-4488-91C3-EC09872BA8B0}" type="presParOf" srcId="{20C014AF-D91E-9F42-9DB0-F6541723D607}" destId="{5C26B5C3-D359-6047-A0D7-8B3538E35B6B}" srcOrd="0" destOrd="0" presId="urn:microsoft.com/office/officeart/2005/8/layout/hierarchy2"/>
    <dgm:cxn modelId="{8827D31A-B697-4F77-9D85-8166969AE9ED}" type="presParOf" srcId="{CCDAC559-6F8F-5145-957A-659B846FC846}" destId="{2903BB6D-9F18-F24D-AA93-602A9C324149}" srcOrd="1" destOrd="0" presId="urn:microsoft.com/office/officeart/2005/8/layout/hierarchy2"/>
    <dgm:cxn modelId="{BE8FD18F-0547-4BAF-8F31-13E7977A8FF2}" type="presParOf" srcId="{2903BB6D-9F18-F24D-AA93-602A9C324149}" destId="{2D97261B-89E6-2D47-8720-7995F49D5EBA}" srcOrd="0" destOrd="0" presId="urn:microsoft.com/office/officeart/2005/8/layout/hierarchy2"/>
    <dgm:cxn modelId="{6D6167F6-362B-455E-932A-8DACE5D85E35}" type="presParOf" srcId="{2903BB6D-9F18-F24D-AA93-602A9C324149}" destId="{911B855E-EB99-BF4F-BFE0-625F5D2BAD2E}" srcOrd="1" destOrd="0" presId="urn:microsoft.com/office/officeart/2005/8/layout/hierarchy2"/>
    <dgm:cxn modelId="{7B1A8EB7-9E4F-43FB-A936-A17FD404DCDE}" type="presParOf" srcId="{CCDAC559-6F8F-5145-957A-659B846FC846}" destId="{AAF4DA20-2636-F747-8976-077AF8B54CBD}" srcOrd="2" destOrd="0" presId="urn:microsoft.com/office/officeart/2005/8/layout/hierarchy2"/>
    <dgm:cxn modelId="{E0D6DEFF-90FF-4D13-8505-E56E44615FD9}" type="presParOf" srcId="{AAF4DA20-2636-F747-8976-077AF8B54CBD}" destId="{E26589CD-8C42-6043-9150-28F50A80EBD3}" srcOrd="0" destOrd="0" presId="urn:microsoft.com/office/officeart/2005/8/layout/hierarchy2"/>
    <dgm:cxn modelId="{F5B69CBB-2EA9-49A4-89AB-549C63807331}" type="presParOf" srcId="{CCDAC559-6F8F-5145-957A-659B846FC846}" destId="{9DF5F649-3960-9A4D-ABB3-CF1776CEF014}" srcOrd="3" destOrd="0" presId="urn:microsoft.com/office/officeart/2005/8/layout/hierarchy2"/>
    <dgm:cxn modelId="{225196DF-234C-41CC-A35C-7A6A20158F82}" type="presParOf" srcId="{9DF5F649-3960-9A4D-ABB3-CF1776CEF014}" destId="{A45856C9-05A4-1D4C-ACC0-BBC740F4F5BA}" srcOrd="0" destOrd="0" presId="urn:microsoft.com/office/officeart/2005/8/layout/hierarchy2"/>
    <dgm:cxn modelId="{A2863299-0A94-4456-90FB-F38318CCC850}" type="presParOf" srcId="{9DF5F649-3960-9A4D-ABB3-CF1776CEF014}" destId="{8020FFB8-2D51-1A42-93FF-9FD6E95217E6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97FE43-B091-C34C-8BAE-F4C54A35A1FB}">
      <dsp:nvSpPr>
        <dsp:cNvPr id="0" name=""/>
        <dsp:cNvSpPr/>
      </dsp:nvSpPr>
      <dsp:spPr>
        <a:xfrm>
          <a:off x="6299" y="1369979"/>
          <a:ext cx="1882811" cy="134150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rgbClr val="000000"/>
              </a:solidFill>
            </a:rPr>
            <a:t>October 2012: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rgbClr val="000000"/>
              </a:solidFill>
            </a:rPr>
            <a:t>Increased </a:t>
          </a:r>
          <a:r>
            <a:rPr lang="en-US" sz="1800" kern="1200" dirty="0" err="1">
              <a:solidFill>
                <a:srgbClr val="000000"/>
              </a:solidFill>
            </a:rPr>
            <a:t>nightime</a:t>
          </a:r>
          <a:r>
            <a:rPr lang="en-US" sz="1800" kern="1200" dirty="0">
              <a:solidFill>
                <a:srgbClr val="000000"/>
              </a:solidFill>
            </a:rPr>
            <a:t> cough</a:t>
          </a:r>
        </a:p>
      </dsp:txBody>
      <dsp:txXfrm>
        <a:off x="45590" y="1409270"/>
        <a:ext cx="1804229" cy="1262921"/>
      </dsp:txXfrm>
    </dsp:sp>
    <dsp:sp modelId="{47F817A2-1AB5-F541-AEAC-DB667D674083}">
      <dsp:nvSpPr>
        <dsp:cNvPr id="0" name=""/>
        <dsp:cNvSpPr/>
      </dsp:nvSpPr>
      <dsp:spPr>
        <a:xfrm>
          <a:off x="2077392" y="1807262"/>
          <a:ext cx="399156" cy="46693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2077392" y="1900649"/>
        <a:ext cx="279409" cy="280163"/>
      </dsp:txXfrm>
    </dsp:sp>
    <dsp:sp modelId="{A17D4310-11F4-2C4C-8F2E-A6E7E8B57AE1}">
      <dsp:nvSpPr>
        <dsp:cNvPr id="0" name=""/>
        <dsp:cNvSpPr/>
      </dsp:nvSpPr>
      <dsp:spPr>
        <a:xfrm>
          <a:off x="2642236" y="1369979"/>
          <a:ext cx="1882811" cy="134150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rgbClr val="000000"/>
              </a:solidFill>
            </a:rPr>
            <a:t>September 2013 to January 2014: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rgbClr val="000000"/>
              </a:solidFill>
            </a:rPr>
            <a:t>“CHF exacerbations”</a:t>
          </a:r>
        </a:p>
      </dsp:txBody>
      <dsp:txXfrm>
        <a:off x="2681527" y="1409270"/>
        <a:ext cx="1804229" cy="1262921"/>
      </dsp:txXfrm>
    </dsp:sp>
    <dsp:sp modelId="{0A37DC27-456C-424A-80DE-4A3F8BA50825}">
      <dsp:nvSpPr>
        <dsp:cNvPr id="0" name=""/>
        <dsp:cNvSpPr/>
      </dsp:nvSpPr>
      <dsp:spPr>
        <a:xfrm>
          <a:off x="4713329" y="1807262"/>
          <a:ext cx="399156" cy="46693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4713329" y="1900649"/>
        <a:ext cx="279409" cy="280163"/>
      </dsp:txXfrm>
    </dsp:sp>
    <dsp:sp modelId="{C5B330BD-3397-7A4F-93D0-B01599CD8CDE}">
      <dsp:nvSpPr>
        <dsp:cNvPr id="0" name=""/>
        <dsp:cNvSpPr/>
      </dsp:nvSpPr>
      <dsp:spPr>
        <a:xfrm>
          <a:off x="5278172" y="1369979"/>
          <a:ext cx="1882811" cy="134150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rgbClr val="000000"/>
              </a:solidFill>
            </a:rPr>
            <a:t>Feb 2014: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rgbClr val="000000"/>
              </a:solidFill>
            </a:rPr>
            <a:t>NYHA class III</a:t>
          </a:r>
        </a:p>
      </dsp:txBody>
      <dsp:txXfrm>
        <a:off x="5317463" y="1409270"/>
        <a:ext cx="1804229" cy="126292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68DD04-89EA-FE4D-9348-4B3D74E0EE1D}">
      <dsp:nvSpPr>
        <dsp:cNvPr id="0" name=""/>
        <dsp:cNvSpPr/>
      </dsp:nvSpPr>
      <dsp:spPr>
        <a:xfrm>
          <a:off x="534" y="674816"/>
          <a:ext cx="1295023" cy="64751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solidFill>
                <a:srgbClr val="000000"/>
              </a:solidFill>
            </a:rPr>
            <a:t>279 pts Grade 3+/4+ MR</a:t>
          </a:r>
        </a:p>
      </dsp:txBody>
      <dsp:txXfrm>
        <a:off x="19499" y="693781"/>
        <a:ext cx="1257093" cy="609581"/>
      </dsp:txXfrm>
    </dsp:sp>
    <dsp:sp modelId="{20C014AF-D91E-9F42-9DB0-F6541723D607}">
      <dsp:nvSpPr>
        <dsp:cNvPr id="0" name=""/>
        <dsp:cNvSpPr/>
      </dsp:nvSpPr>
      <dsp:spPr>
        <a:xfrm rot="19457599">
          <a:off x="1235597" y="783232"/>
          <a:ext cx="637930" cy="58359"/>
        </a:xfrm>
        <a:custGeom>
          <a:avLst/>
          <a:gdLst/>
          <a:ahLst/>
          <a:cxnLst/>
          <a:rect l="0" t="0" r="0" b="0"/>
          <a:pathLst>
            <a:path>
              <a:moveTo>
                <a:pt x="0" y="29179"/>
              </a:moveTo>
              <a:lnTo>
                <a:pt x="637930" y="29179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1538614" y="796464"/>
        <a:ext cx="31896" cy="31896"/>
      </dsp:txXfrm>
    </dsp:sp>
    <dsp:sp modelId="{2D97261B-89E6-2D47-8720-7995F49D5EBA}">
      <dsp:nvSpPr>
        <dsp:cNvPr id="0" name=""/>
        <dsp:cNvSpPr/>
      </dsp:nvSpPr>
      <dsp:spPr>
        <a:xfrm>
          <a:off x="1813567" y="302497"/>
          <a:ext cx="1295023" cy="64751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solidFill>
                <a:srgbClr val="000000"/>
              </a:solidFill>
            </a:rPr>
            <a:t>184 pts: </a:t>
          </a:r>
          <a:r>
            <a:rPr lang="en-US" sz="1700" kern="1200" dirty="0" err="1">
              <a:solidFill>
                <a:srgbClr val="000000"/>
              </a:solidFill>
            </a:rPr>
            <a:t>MClip</a:t>
          </a:r>
          <a:endParaRPr lang="en-US" sz="1700" kern="1200" dirty="0">
            <a:solidFill>
              <a:srgbClr val="000000"/>
            </a:solidFill>
          </a:endParaRPr>
        </a:p>
      </dsp:txBody>
      <dsp:txXfrm>
        <a:off x="1832532" y="321462"/>
        <a:ext cx="1257093" cy="609581"/>
      </dsp:txXfrm>
    </dsp:sp>
    <dsp:sp modelId="{AAF4DA20-2636-F747-8976-077AF8B54CBD}">
      <dsp:nvSpPr>
        <dsp:cNvPr id="0" name=""/>
        <dsp:cNvSpPr/>
      </dsp:nvSpPr>
      <dsp:spPr>
        <a:xfrm rot="2142401">
          <a:off x="1235597" y="1155551"/>
          <a:ext cx="637930" cy="58359"/>
        </a:xfrm>
        <a:custGeom>
          <a:avLst/>
          <a:gdLst/>
          <a:ahLst/>
          <a:cxnLst/>
          <a:rect l="0" t="0" r="0" b="0"/>
          <a:pathLst>
            <a:path>
              <a:moveTo>
                <a:pt x="0" y="29179"/>
              </a:moveTo>
              <a:lnTo>
                <a:pt x="637930" y="29179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1538614" y="1168783"/>
        <a:ext cx="31896" cy="31896"/>
      </dsp:txXfrm>
    </dsp:sp>
    <dsp:sp modelId="{A45856C9-05A4-1D4C-ACC0-BBC740F4F5BA}">
      <dsp:nvSpPr>
        <dsp:cNvPr id="0" name=""/>
        <dsp:cNvSpPr/>
      </dsp:nvSpPr>
      <dsp:spPr>
        <a:xfrm>
          <a:off x="1813567" y="1047135"/>
          <a:ext cx="1295023" cy="64751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solidFill>
                <a:srgbClr val="000000"/>
              </a:solidFill>
            </a:rPr>
            <a:t>95 pts: Surgery</a:t>
          </a:r>
        </a:p>
      </dsp:txBody>
      <dsp:txXfrm>
        <a:off x="1832532" y="1066100"/>
        <a:ext cx="1257093" cy="60958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89AB4C-920D-489A-ACAA-B2F91D85A31D}" type="datetimeFigureOut">
              <a:rPr lang="en-US" smtClean="0"/>
              <a:t>7/26/2022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420847-11AF-4463-BED6-10C955ADBFE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74465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1) 2V CXR: no abnormality, TTE was performed:</a:t>
            </a:r>
          </a:p>
          <a:p>
            <a:r>
              <a:rPr lang="en-US" dirty="0"/>
              <a:t>2) “CHF exacerbations”: Volume overload, pulmonary edema, titration of </a:t>
            </a:r>
            <a:r>
              <a:rPr lang="en-US" dirty="0" err="1"/>
              <a:t>torsemide</a:t>
            </a:r>
            <a:r>
              <a:rPr lang="en-US" dirty="0"/>
              <a:t> dose, addition of </a:t>
            </a:r>
            <a:r>
              <a:rPr lang="en-US" dirty="0" err="1"/>
              <a:t>metolazone</a:t>
            </a:r>
            <a:endParaRPr lang="en-US" dirty="0"/>
          </a:p>
          <a:p>
            <a:r>
              <a:rPr lang="en-US" dirty="0"/>
              <a:t>3) Decreased exercise tolerance</a:t>
            </a:r>
            <a:r>
              <a:rPr lang="en-US" baseline="0" dirty="0"/>
              <a:t>. He is able to walk ½ block then needs to stop to catch his breath, he can climb one small flight of stairs slowly without stopping.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329824-D6B2-4B47-9FDA-C4FE4FD4D268}" type="slidenum">
              <a:rPr lang="en-US" smtClean="0"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HR 98</a:t>
            </a:r>
          </a:p>
          <a:p>
            <a:r>
              <a:rPr lang="en-US" dirty="0"/>
              <a:t>QRS 105</a:t>
            </a:r>
          </a:p>
          <a:p>
            <a:r>
              <a:rPr lang="en-US" dirty="0" err="1"/>
              <a:t>QTc</a:t>
            </a:r>
            <a:r>
              <a:rPr lang="en-US" dirty="0"/>
              <a:t> 477</a:t>
            </a:r>
          </a:p>
          <a:p>
            <a:r>
              <a:rPr lang="en-US" dirty="0"/>
              <a:t>LA enlargement</a:t>
            </a:r>
          </a:p>
          <a:p>
            <a:r>
              <a:rPr lang="en-US" dirty="0"/>
              <a:t>IMI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329824-D6B2-4B47-9FDA-C4FE4FD4D268}" type="slidenum">
              <a:rPr lang="en-US" smtClean="0"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ASA for 6 months</a:t>
            </a:r>
          </a:p>
          <a:p>
            <a:r>
              <a:rPr lang="en-US" dirty="0" err="1"/>
              <a:t>Plavix</a:t>
            </a:r>
            <a:r>
              <a:rPr lang="en-US" baseline="0" dirty="0"/>
              <a:t> for a month</a:t>
            </a:r>
          </a:p>
          <a:p>
            <a:r>
              <a:rPr lang="en-US" baseline="0" dirty="0"/>
              <a:t>Heparin </a:t>
            </a:r>
            <a:r>
              <a:rPr lang="en-US" baseline="0" dirty="0" err="1"/>
              <a:t>intraprocedure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329824-D6B2-4B47-9FDA-C4FE4FD4D26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9621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ASA for 6 months</a:t>
            </a:r>
          </a:p>
          <a:p>
            <a:r>
              <a:rPr lang="en-US" dirty="0" err="1"/>
              <a:t>Plavix</a:t>
            </a:r>
            <a:r>
              <a:rPr lang="en-US" baseline="0" dirty="0"/>
              <a:t> for a month</a:t>
            </a:r>
          </a:p>
          <a:p>
            <a:r>
              <a:rPr lang="en-US" baseline="0" dirty="0"/>
              <a:t>Heparin </a:t>
            </a:r>
            <a:r>
              <a:rPr lang="en-US" baseline="0" dirty="0" err="1"/>
              <a:t>intraprocedure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329824-D6B2-4B47-9FDA-C4FE4FD4D26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6415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-EVEREST II 2011: </a:t>
            </a:r>
          </a:p>
          <a:p>
            <a:r>
              <a:rPr lang="en-US" dirty="0"/>
              <a:t>-Exclusions:EF&lt;25%, ESD&gt;55 mm.</a:t>
            </a:r>
            <a:r>
              <a:rPr lang="en-US" baseline="0" dirty="0"/>
              <a:t> </a:t>
            </a:r>
            <a:r>
              <a:rPr lang="en-US" dirty="0"/>
              <a:t>If asymptomatic: decreased EF, ESD&gt;40, </a:t>
            </a:r>
            <a:r>
              <a:rPr lang="en-US" dirty="0" err="1"/>
              <a:t>afib</a:t>
            </a:r>
            <a:r>
              <a:rPr lang="en-US" dirty="0"/>
              <a:t>, PHTN</a:t>
            </a:r>
          </a:p>
          <a:p>
            <a:r>
              <a:rPr lang="en-US" dirty="0"/>
              <a:t>-major adverse events at 30 days: MI, reoperation, stroke, renal failure, </a:t>
            </a:r>
            <a:r>
              <a:rPr lang="en-US" dirty="0" err="1"/>
              <a:t>mech</a:t>
            </a:r>
            <a:r>
              <a:rPr lang="en-US" dirty="0"/>
              <a:t> ventilation, GI complication, </a:t>
            </a:r>
            <a:r>
              <a:rPr lang="en-US" dirty="0" err="1"/>
              <a:t>afib</a:t>
            </a:r>
            <a:r>
              <a:rPr lang="en-US" dirty="0"/>
              <a:t>, septicemia, transfusion &gt;2 units</a:t>
            </a:r>
          </a:p>
          <a:p>
            <a:r>
              <a:rPr lang="en-US" dirty="0"/>
              <a:t>-Results: rate of primary</a:t>
            </a:r>
            <a:r>
              <a:rPr lang="en-US" baseline="0" dirty="0"/>
              <a:t> end point for efficacy were higher in the surgical group 73% </a:t>
            </a:r>
            <a:r>
              <a:rPr lang="en-US" baseline="0" dirty="0" err="1"/>
              <a:t>vs</a:t>
            </a:r>
            <a:r>
              <a:rPr lang="en-US" baseline="0" dirty="0"/>
              <a:t> 55% in </a:t>
            </a:r>
            <a:r>
              <a:rPr lang="en-US" baseline="0" dirty="0" err="1"/>
              <a:t>MClip</a:t>
            </a:r>
            <a:r>
              <a:rPr lang="en-US" baseline="0" dirty="0"/>
              <a:t> (death 6% both, MV surgery 20% </a:t>
            </a:r>
            <a:r>
              <a:rPr lang="en-US" baseline="0" dirty="0" err="1"/>
              <a:t>vs</a:t>
            </a:r>
            <a:r>
              <a:rPr lang="en-US" baseline="0" dirty="0"/>
              <a:t> 2%, same ~20% for 3-4+ MR).</a:t>
            </a:r>
          </a:p>
          <a:p>
            <a:r>
              <a:rPr lang="en-US" baseline="0" dirty="0"/>
              <a:t>-Major adverse events occurred in15% in </a:t>
            </a:r>
            <a:r>
              <a:rPr lang="en-US" baseline="0" dirty="0" err="1"/>
              <a:t>Mclip</a:t>
            </a:r>
            <a:r>
              <a:rPr lang="en-US" baseline="0" dirty="0"/>
              <a:t>, 48% in surgical.</a:t>
            </a:r>
          </a:p>
          <a:p>
            <a:r>
              <a:rPr lang="en-US" baseline="0" dirty="0"/>
              <a:t>-At 12 months both had improved LV size, improved NYHA and quality of life measures.</a:t>
            </a:r>
            <a:endParaRPr lang="en-US" dirty="0"/>
          </a:p>
          <a:p>
            <a:r>
              <a:rPr lang="en-US" dirty="0"/>
              <a:t>non-inferior for primary efficacy endpoint (freedom from death, MV surgery, &gt;grade 2 MR), M-Clip had more MR </a:t>
            </a:r>
            <a:r>
              <a:rPr lang="en-US" dirty="0" err="1"/>
              <a:t>vs</a:t>
            </a:r>
            <a:r>
              <a:rPr lang="en-US" baseline="0" dirty="0"/>
              <a:t> surgical group, similar improvement in functional status after both therapies.</a:t>
            </a:r>
          </a:p>
          <a:p>
            <a:endParaRPr lang="en-US" dirty="0"/>
          </a:p>
          <a:p>
            <a:r>
              <a:rPr lang="en-US" dirty="0"/>
              <a:t>-Circ </a:t>
            </a:r>
            <a:r>
              <a:rPr lang="en-US" dirty="0" err="1"/>
              <a:t>Cardiovasc</a:t>
            </a:r>
            <a:r>
              <a:rPr lang="en-US" dirty="0"/>
              <a:t> Imaging 2013: Patients with LV dysfunction had</a:t>
            </a:r>
            <a:r>
              <a:rPr lang="en-US" baseline="0" dirty="0"/>
              <a:t> reverse </a:t>
            </a:r>
            <a:r>
              <a:rPr lang="en-US" baseline="0" dirty="0" err="1"/>
              <a:t>remodelling</a:t>
            </a:r>
            <a:r>
              <a:rPr lang="en-US" baseline="0" dirty="0"/>
              <a:t> of their LV with improved LV EF after M-Clip</a:t>
            </a:r>
            <a:endParaRPr lang="en-US" dirty="0"/>
          </a:p>
          <a:p>
            <a:r>
              <a:rPr lang="en-US" dirty="0"/>
              <a:t>-JACC 2013 4 year follow-up:</a:t>
            </a:r>
            <a:r>
              <a:rPr lang="en-US" baseline="0" dirty="0"/>
              <a:t> </a:t>
            </a:r>
            <a:r>
              <a:rPr lang="en-US" dirty="0"/>
              <a:t>Patients treated with </a:t>
            </a:r>
            <a:r>
              <a:rPr lang="en-US" dirty="0" err="1"/>
              <a:t>percutaneous</a:t>
            </a:r>
            <a:r>
              <a:rPr lang="en-US" dirty="0"/>
              <a:t> repair of the mitral valve more commonly required surgery to treat residual MR; however, after the first year of follow-up, there were few surgeries required after either </a:t>
            </a:r>
            <a:r>
              <a:rPr lang="en-US" dirty="0" err="1"/>
              <a:t>percutaneous</a:t>
            </a:r>
            <a:r>
              <a:rPr lang="en-US" dirty="0"/>
              <a:t> or surgical treatment and no difference in the prevalence of moderate-severe and severe MR or mortality at 4 years.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329824-D6B2-4B47-9FDA-C4FE4FD4D268}" type="slidenum">
              <a:rPr lang="en-US" smtClean="0"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-EVEREST II 2011: </a:t>
            </a:r>
          </a:p>
          <a:p>
            <a:r>
              <a:rPr lang="en-US" dirty="0"/>
              <a:t>-Exclusions:EF&lt;25%, ESD&gt;55 mm.</a:t>
            </a:r>
            <a:r>
              <a:rPr lang="en-US" baseline="0" dirty="0"/>
              <a:t> </a:t>
            </a:r>
            <a:r>
              <a:rPr lang="en-US" dirty="0"/>
              <a:t>If asymptomatic: decreased EF, ESD&gt;40, </a:t>
            </a:r>
            <a:r>
              <a:rPr lang="en-US" dirty="0" err="1"/>
              <a:t>afib</a:t>
            </a:r>
            <a:r>
              <a:rPr lang="en-US" dirty="0"/>
              <a:t>, PHTN</a:t>
            </a:r>
          </a:p>
          <a:p>
            <a:r>
              <a:rPr lang="en-US" dirty="0"/>
              <a:t>-major adverse events at 30 days: MI, reoperation, stroke, renal failure, </a:t>
            </a:r>
            <a:r>
              <a:rPr lang="en-US" dirty="0" err="1"/>
              <a:t>mech</a:t>
            </a:r>
            <a:r>
              <a:rPr lang="en-US" dirty="0"/>
              <a:t> ventilation, GI complication, </a:t>
            </a:r>
            <a:r>
              <a:rPr lang="en-US" dirty="0" err="1"/>
              <a:t>afib</a:t>
            </a:r>
            <a:r>
              <a:rPr lang="en-US" dirty="0"/>
              <a:t>, septicemia, transfusion &gt;2 units</a:t>
            </a:r>
          </a:p>
          <a:p>
            <a:r>
              <a:rPr lang="en-US" dirty="0"/>
              <a:t>-Results: rate of primary</a:t>
            </a:r>
            <a:r>
              <a:rPr lang="en-US" baseline="0" dirty="0"/>
              <a:t> end point for efficacy were higher in the surgical group 73% </a:t>
            </a:r>
            <a:r>
              <a:rPr lang="en-US" baseline="0" dirty="0" err="1"/>
              <a:t>vs</a:t>
            </a:r>
            <a:r>
              <a:rPr lang="en-US" baseline="0" dirty="0"/>
              <a:t> 55% in </a:t>
            </a:r>
            <a:r>
              <a:rPr lang="en-US" baseline="0" dirty="0" err="1"/>
              <a:t>MClip</a:t>
            </a:r>
            <a:r>
              <a:rPr lang="en-US" baseline="0" dirty="0"/>
              <a:t> (death 6% both, MV surgery 20% </a:t>
            </a:r>
            <a:r>
              <a:rPr lang="en-US" baseline="0" dirty="0" err="1"/>
              <a:t>vs</a:t>
            </a:r>
            <a:r>
              <a:rPr lang="en-US" baseline="0" dirty="0"/>
              <a:t> 2%, same ~20% for 3-4+ MR).</a:t>
            </a:r>
          </a:p>
          <a:p>
            <a:r>
              <a:rPr lang="en-US" baseline="0" dirty="0"/>
              <a:t>-Major adverse events occurred in15% in </a:t>
            </a:r>
            <a:r>
              <a:rPr lang="en-US" baseline="0" dirty="0" err="1"/>
              <a:t>Mclip</a:t>
            </a:r>
            <a:r>
              <a:rPr lang="en-US" baseline="0" dirty="0"/>
              <a:t>, 48% in surgical.</a:t>
            </a:r>
          </a:p>
          <a:p>
            <a:r>
              <a:rPr lang="en-US" baseline="0" dirty="0"/>
              <a:t>-At 12 months both had improved LV size, improved NYHA and quality of life measures.</a:t>
            </a:r>
            <a:endParaRPr lang="en-US" dirty="0"/>
          </a:p>
          <a:p>
            <a:r>
              <a:rPr lang="en-US" dirty="0"/>
              <a:t>non-inferior for primary efficacy endpoint (freedom from death, MV surgery, &gt;grade 2 MR), M-Clip had more MR </a:t>
            </a:r>
            <a:r>
              <a:rPr lang="en-US" dirty="0" err="1"/>
              <a:t>vs</a:t>
            </a:r>
            <a:r>
              <a:rPr lang="en-US" baseline="0" dirty="0"/>
              <a:t> surgical group, similar improvement in functional status after both therapies.</a:t>
            </a:r>
          </a:p>
          <a:p>
            <a:endParaRPr lang="en-US" dirty="0"/>
          </a:p>
          <a:p>
            <a:r>
              <a:rPr lang="en-US" dirty="0"/>
              <a:t>-Circ </a:t>
            </a:r>
            <a:r>
              <a:rPr lang="en-US" dirty="0" err="1"/>
              <a:t>Cardiovasc</a:t>
            </a:r>
            <a:r>
              <a:rPr lang="en-US" dirty="0"/>
              <a:t> Imaging 2013: Patients with LV dysfunction had</a:t>
            </a:r>
            <a:r>
              <a:rPr lang="en-US" baseline="0" dirty="0"/>
              <a:t> reverse </a:t>
            </a:r>
            <a:r>
              <a:rPr lang="en-US" baseline="0" dirty="0" err="1"/>
              <a:t>remodelling</a:t>
            </a:r>
            <a:r>
              <a:rPr lang="en-US" baseline="0" dirty="0"/>
              <a:t> of their LV with improved LV EF after M-Clip</a:t>
            </a:r>
            <a:endParaRPr lang="en-US" dirty="0"/>
          </a:p>
          <a:p>
            <a:r>
              <a:rPr lang="en-US" dirty="0"/>
              <a:t>-JACC 2013 4 year follow-up:</a:t>
            </a:r>
            <a:r>
              <a:rPr lang="en-US" baseline="0" dirty="0"/>
              <a:t> </a:t>
            </a:r>
            <a:r>
              <a:rPr lang="en-US" dirty="0"/>
              <a:t>Patients treated with </a:t>
            </a:r>
            <a:r>
              <a:rPr lang="en-US" dirty="0" err="1"/>
              <a:t>percutaneous</a:t>
            </a:r>
            <a:r>
              <a:rPr lang="en-US" dirty="0"/>
              <a:t> repair of the mitral valve more commonly required surgery to treat residual MR; however, after the first year of follow-up, there were few surgeries required after either </a:t>
            </a:r>
            <a:r>
              <a:rPr lang="en-US" dirty="0" err="1"/>
              <a:t>percutaneous</a:t>
            </a:r>
            <a:r>
              <a:rPr lang="en-US" dirty="0"/>
              <a:t> or surgical treatment and no difference in the prevalence of moderate-severe and severe MR or mortality at 4 years.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329824-D6B2-4B47-9FDA-C4FE4FD4D268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3615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-EVEREST II 2011: </a:t>
            </a:r>
          </a:p>
          <a:p>
            <a:r>
              <a:rPr lang="en-US" dirty="0"/>
              <a:t>-Exclusions:EF&lt;25%, ESD&gt;55 mm.</a:t>
            </a:r>
            <a:r>
              <a:rPr lang="en-US" baseline="0" dirty="0"/>
              <a:t> </a:t>
            </a:r>
            <a:r>
              <a:rPr lang="en-US" dirty="0"/>
              <a:t>If asymptomatic: decreased EF, ESD&gt;40, </a:t>
            </a:r>
            <a:r>
              <a:rPr lang="en-US" dirty="0" err="1"/>
              <a:t>afib</a:t>
            </a:r>
            <a:r>
              <a:rPr lang="en-US" dirty="0"/>
              <a:t>, PHTN</a:t>
            </a:r>
          </a:p>
          <a:p>
            <a:r>
              <a:rPr lang="en-US" dirty="0"/>
              <a:t>-major adverse events at 30 days: MI, reoperation, stroke, renal failure, </a:t>
            </a:r>
            <a:r>
              <a:rPr lang="en-US" dirty="0" err="1"/>
              <a:t>mech</a:t>
            </a:r>
            <a:r>
              <a:rPr lang="en-US" dirty="0"/>
              <a:t> ventilation, GI complication, </a:t>
            </a:r>
            <a:r>
              <a:rPr lang="en-US" dirty="0" err="1"/>
              <a:t>afib</a:t>
            </a:r>
            <a:r>
              <a:rPr lang="en-US" dirty="0"/>
              <a:t>, septicemia, transfusion &gt;2 units</a:t>
            </a:r>
          </a:p>
          <a:p>
            <a:r>
              <a:rPr lang="en-US" dirty="0"/>
              <a:t>-Results: rate of primary</a:t>
            </a:r>
            <a:r>
              <a:rPr lang="en-US" baseline="0" dirty="0"/>
              <a:t> end point for efficacy were higher in the surgical group 73% </a:t>
            </a:r>
            <a:r>
              <a:rPr lang="en-US" baseline="0" dirty="0" err="1"/>
              <a:t>vs</a:t>
            </a:r>
            <a:r>
              <a:rPr lang="en-US" baseline="0" dirty="0"/>
              <a:t> 55% in </a:t>
            </a:r>
            <a:r>
              <a:rPr lang="en-US" baseline="0" dirty="0" err="1"/>
              <a:t>MClip</a:t>
            </a:r>
            <a:r>
              <a:rPr lang="en-US" baseline="0" dirty="0"/>
              <a:t> (death 6% both, MV surgery 20% </a:t>
            </a:r>
            <a:r>
              <a:rPr lang="en-US" baseline="0" dirty="0" err="1"/>
              <a:t>vs</a:t>
            </a:r>
            <a:r>
              <a:rPr lang="en-US" baseline="0" dirty="0"/>
              <a:t> 2%, same ~20% for 3-4+ MR).</a:t>
            </a:r>
          </a:p>
          <a:p>
            <a:r>
              <a:rPr lang="en-US" baseline="0" dirty="0"/>
              <a:t>-Major adverse events occurred in15% in </a:t>
            </a:r>
            <a:r>
              <a:rPr lang="en-US" baseline="0" dirty="0" err="1"/>
              <a:t>Mclip</a:t>
            </a:r>
            <a:r>
              <a:rPr lang="en-US" baseline="0" dirty="0"/>
              <a:t>, 48% in surgical.</a:t>
            </a:r>
          </a:p>
          <a:p>
            <a:r>
              <a:rPr lang="en-US" baseline="0" dirty="0"/>
              <a:t>-At 12 months both had improved LV size, improved NYHA and quality of life measures.</a:t>
            </a:r>
            <a:endParaRPr lang="en-US" dirty="0"/>
          </a:p>
          <a:p>
            <a:r>
              <a:rPr lang="en-US" dirty="0"/>
              <a:t>non-inferior for primary efficacy endpoint (freedom from death, MV surgery, &gt;grade 2 MR), M-Clip had more MR </a:t>
            </a:r>
            <a:r>
              <a:rPr lang="en-US" dirty="0" err="1"/>
              <a:t>vs</a:t>
            </a:r>
            <a:r>
              <a:rPr lang="en-US" baseline="0" dirty="0"/>
              <a:t> surgical group, similar improvement in functional status after both therapies.</a:t>
            </a:r>
          </a:p>
          <a:p>
            <a:endParaRPr lang="en-US" dirty="0"/>
          </a:p>
          <a:p>
            <a:r>
              <a:rPr lang="en-US" dirty="0"/>
              <a:t>-Circ </a:t>
            </a:r>
            <a:r>
              <a:rPr lang="en-US" dirty="0" err="1"/>
              <a:t>Cardiovasc</a:t>
            </a:r>
            <a:r>
              <a:rPr lang="en-US" dirty="0"/>
              <a:t> Imaging 2013: Patients with LV dysfunction had</a:t>
            </a:r>
            <a:r>
              <a:rPr lang="en-US" baseline="0" dirty="0"/>
              <a:t> reverse </a:t>
            </a:r>
            <a:r>
              <a:rPr lang="en-US" baseline="0" dirty="0" err="1"/>
              <a:t>remodelling</a:t>
            </a:r>
            <a:r>
              <a:rPr lang="en-US" baseline="0" dirty="0"/>
              <a:t> of their LV with improved LV EF after M-Clip</a:t>
            </a:r>
            <a:endParaRPr lang="en-US" dirty="0"/>
          </a:p>
          <a:p>
            <a:r>
              <a:rPr lang="en-US" dirty="0"/>
              <a:t>-JACC 2013 4 year follow-up:</a:t>
            </a:r>
            <a:r>
              <a:rPr lang="en-US" baseline="0" dirty="0"/>
              <a:t> </a:t>
            </a:r>
            <a:r>
              <a:rPr lang="en-US" dirty="0"/>
              <a:t>Patients treated with </a:t>
            </a:r>
            <a:r>
              <a:rPr lang="en-US" dirty="0" err="1"/>
              <a:t>percutaneous</a:t>
            </a:r>
            <a:r>
              <a:rPr lang="en-US" dirty="0"/>
              <a:t> repair of the mitral valve more commonly required surgery to treat residual MR; however, after the first year of follow-up, there were few surgeries required after either </a:t>
            </a:r>
            <a:r>
              <a:rPr lang="en-US" dirty="0" err="1"/>
              <a:t>percutaneous</a:t>
            </a:r>
            <a:r>
              <a:rPr lang="en-US" dirty="0"/>
              <a:t> or surgical treatment and no difference in the prevalence of moderate-severe and severe MR or mortality at 4 years.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329824-D6B2-4B47-9FDA-C4FE4FD4D268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681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ABEA7-A41E-424A-BBBB-A769DAC5E19C}" type="datetimeFigureOut">
              <a:rPr lang="en-US" smtClean="0"/>
              <a:pPr/>
              <a:t>7/26/2022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A1244-836D-C540-80DE-5718873298B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ABEA7-A41E-424A-BBBB-A769DAC5E19C}" type="datetimeFigureOut">
              <a:rPr lang="en-US" smtClean="0"/>
              <a:pPr/>
              <a:t>7/26/2022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A1244-836D-C540-80DE-5718873298B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ABEA7-A41E-424A-BBBB-A769DAC5E19C}" type="datetimeFigureOut">
              <a:rPr lang="en-US" smtClean="0"/>
              <a:pPr/>
              <a:t>7/26/2022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A1244-836D-C540-80DE-5718873298B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ABEA7-A41E-424A-BBBB-A769DAC5E19C}" type="datetimeFigureOut">
              <a:rPr lang="en-US" smtClean="0"/>
              <a:pPr/>
              <a:t>7/26/2022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A1244-836D-C540-80DE-5718873298B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ABEA7-A41E-424A-BBBB-A769DAC5E19C}" type="datetimeFigureOut">
              <a:rPr lang="en-US" smtClean="0"/>
              <a:pPr/>
              <a:t>7/26/2022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A1244-836D-C540-80DE-5718873298B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ABEA7-A41E-424A-BBBB-A769DAC5E19C}" type="datetimeFigureOut">
              <a:rPr lang="en-US" smtClean="0"/>
              <a:pPr/>
              <a:t>7/26/2022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A1244-836D-C540-80DE-5718873298B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ABEA7-A41E-424A-BBBB-A769DAC5E19C}" type="datetimeFigureOut">
              <a:rPr lang="en-US" smtClean="0"/>
              <a:pPr/>
              <a:t>7/26/2022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A1244-836D-C540-80DE-5718873298B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ABEA7-A41E-424A-BBBB-A769DAC5E19C}" type="datetimeFigureOut">
              <a:rPr lang="en-US" smtClean="0"/>
              <a:pPr/>
              <a:t>7/26/2022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A1244-836D-C540-80DE-5718873298B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ABEA7-A41E-424A-BBBB-A769DAC5E19C}" type="datetimeFigureOut">
              <a:rPr lang="en-US" smtClean="0"/>
              <a:pPr/>
              <a:t>7/26/2022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A1244-836D-C540-80DE-5718873298B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ABEA7-A41E-424A-BBBB-A769DAC5E19C}" type="datetimeFigureOut">
              <a:rPr lang="en-US" smtClean="0"/>
              <a:pPr/>
              <a:t>7/26/2022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A1244-836D-C540-80DE-5718873298B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ABEA7-A41E-424A-BBBB-A769DAC5E19C}" type="datetimeFigureOut">
              <a:rPr lang="en-US" smtClean="0"/>
              <a:pPr/>
              <a:t>7/26/2022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A1244-836D-C540-80DE-5718873298B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5ABEA7-A41E-424A-BBBB-A769DAC5E19C}" type="datetimeFigureOut">
              <a:rPr lang="en-US" smtClean="0"/>
              <a:pPr/>
              <a:t>7/26/2022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EA1244-836D-C540-80DE-5718873298B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4.mp4"/><Relationship Id="rId7" Type="http://schemas.openxmlformats.org/officeDocument/2006/relationships/image" Target="../media/image6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4.xml"/><Relationship Id="rId4" Type="http://schemas.openxmlformats.org/officeDocument/2006/relationships/video" Target="../media/media4.mp4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6.avi"/><Relationship Id="rId7" Type="http://schemas.openxmlformats.org/officeDocument/2006/relationships/image" Target="../media/image8.png"/><Relationship Id="rId2" Type="http://schemas.openxmlformats.org/officeDocument/2006/relationships/video" Target="../media/media5.avi"/><Relationship Id="rId1" Type="http://schemas.microsoft.com/office/2007/relationships/media" Target="../media/media5.avi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4.xml"/><Relationship Id="rId4" Type="http://schemas.openxmlformats.org/officeDocument/2006/relationships/video" Target="../media/media6.avi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media" Target="../media/media8.mp4"/><Relationship Id="rId7" Type="http://schemas.openxmlformats.org/officeDocument/2006/relationships/slideLayout" Target="../slideLayouts/slideLayout4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video" Target="../media/media9.mp4"/><Relationship Id="rId5" Type="http://schemas.microsoft.com/office/2007/relationships/media" Target="../media/media9.mp4"/><Relationship Id="rId10" Type="http://schemas.openxmlformats.org/officeDocument/2006/relationships/image" Target="../media/image18.png"/><Relationship Id="rId4" Type="http://schemas.openxmlformats.org/officeDocument/2006/relationships/video" Target="../media/media8.mp4"/><Relationship Id="rId9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media" Target="../media/media11.mp4"/><Relationship Id="rId7" Type="http://schemas.openxmlformats.org/officeDocument/2006/relationships/image" Target="../media/image20.png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6" Type="http://schemas.openxmlformats.org/officeDocument/2006/relationships/image" Target="../media/image19.png"/><Relationship Id="rId5" Type="http://schemas.openxmlformats.org/officeDocument/2006/relationships/slideLayout" Target="../slideLayouts/slideLayout4.xml"/><Relationship Id="rId4" Type="http://schemas.openxmlformats.org/officeDocument/2006/relationships/video" Target="../media/media11.mp4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media" Target="../media/media13.mp4"/><Relationship Id="rId7" Type="http://schemas.openxmlformats.org/officeDocument/2006/relationships/image" Target="../media/image22.png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6" Type="http://schemas.openxmlformats.org/officeDocument/2006/relationships/image" Target="../media/image21.png"/><Relationship Id="rId5" Type="http://schemas.openxmlformats.org/officeDocument/2006/relationships/slideLayout" Target="../slideLayouts/slideLayout4.xml"/><Relationship Id="rId4" Type="http://schemas.openxmlformats.org/officeDocument/2006/relationships/video" Target="../media/media13.mp4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Relationship Id="rId9" Type="http://schemas.openxmlformats.org/officeDocument/2006/relationships/image" Target="../media/image2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4.xml"/><Relationship Id="rId4" Type="http://schemas.openxmlformats.org/officeDocument/2006/relationships/video" Target="../media/media2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519077"/>
            <a:ext cx="8013940" cy="1470025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FFFF00"/>
                </a:solidFill>
                <a:latin typeface="Arial"/>
                <a:cs typeface="Arial"/>
              </a:rPr>
              <a:t>Ischemic Mitral Regurgitation</a:t>
            </a:r>
            <a:br>
              <a:rPr lang="en-US" sz="3600" dirty="0">
                <a:solidFill>
                  <a:srgbClr val="FFFF00"/>
                </a:solidFill>
                <a:latin typeface="Arial"/>
                <a:cs typeface="Arial"/>
              </a:rPr>
            </a:br>
            <a:r>
              <a:rPr lang="en-US" sz="3600" dirty="0" err="1">
                <a:solidFill>
                  <a:srgbClr val="FFFF00"/>
                </a:solidFill>
                <a:latin typeface="Arial"/>
                <a:cs typeface="Arial"/>
              </a:rPr>
              <a:t>Mitraclip</a:t>
            </a:r>
            <a:endParaRPr lang="en-US" sz="3600" dirty="0">
              <a:solidFill>
                <a:srgbClr val="FFFF00"/>
              </a:solidFill>
              <a:latin typeface="Arial"/>
              <a:cs typeface="Arial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89452" y="3176706"/>
            <a:ext cx="9524010" cy="2832278"/>
          </a:xfrm>
        </p:spPr>
        <p:txBody>
          <a:bodyPr anchor="t">
            <a:normAutofit fontScale="70000" lnSpcReduction="20000"/>
          </a:bodyPr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Author: 					</a:t>
            </a:r>
            <a:r>
              <a:rPr lang="en-US" dirty="0" err="1">
                <a:solidFill>
                  <a:schemeClr val="bg1"/>
                </a:solidFill>
              </a:rPr>
              <a:t>JoAnna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Ghobrial</a:t>
            </a:r>
            <a:r>
              <a:rPr lang="en-US" dirty="0">
                <a:solidFill>
                  <a:schemeClr val="bg1"/>
                </a:solidFill>
              </a:rPr>
              <a:t> ,MD; Edward Verrier, M.D. </a:t>
            </a:r>
          </a:p>
          <a:p>
            <a:pPr algn="l"/>
            <a:r>
              <a:rPr lang="en-US" dirty="0">
                <a:solidFill>
                  <a:schemeClr val="bg1"/>
                </a:solidFill>
              </a:rPr>
              <a:t>Institution:					University of  Washington</a:t>
            </a:r>
          </a:p>
          <a:p>
            <a:pPr algn="l"/>
            <a:r>
              <a:rPr lang="en-US" dirty="0">
                <a:solidFill>
                  <a:schemeClr val="bg1"/>
                </a:solidFill>
              </a:rPr>
              <a:t>Date: 						May 2014</a:t>
            </a:r>
          </a:p>
          <a:p>
            <a:pPr algn="l"/>
            <a:r>
              <a:rPr lang="en-US" dirty="0">
                <a:solidFill>
                  <a:schemeClr val="bg1"/>
                </a:solidFill>
              </a:rPr>
              <a:t>Learning Domain:			Adult Cardiac  Surgery</a:t>
            </a:r>
          </a:p>
          <a:p>
            <a:pPr algn="l"/>
            <a:r>
              <a:rPr lang="en-US" dirty="0">
                <a:solidFill>
                  <a:schemeClr val="bg1"/>
                </a:solidFill>
              </a:rPr>
              <a:t>Learning Objective: 			Mitral  Valve  Disease</a:t>
            </a:r>
          </a:p>
          <a:p>
            <a:pPr algn="l"/>
            <a:r>
              <a:rPr lang="en-US" dirty="0">
                <a:solidFill>
                  <a:schemeClr val="bg1"/>
                </a:solidFill>
              </a:rPr>
              <a:t>							Coronary Artery Disease</a:t>
            </a:r>
          </a:p>
          <a:p>
            <a:pPr algn="l"/>
            <a:r>
              <a:rPr lang="en-US" dirty="0">
                <a:solidFill>
                  <a:schemeClr val="bg1"/>
                </a:solidFill>
              </a:rPr>
              <a:t>Updated by:	 			Kirsten Freeman MD, University of Florida, July 2022			</a:t>
            </a:r>
          </a:p>
        </p:txBody>
      </p:sp>
      <p:pic>
        <p:nvPicPr>
          <p:cNvPr id="4" name="Picture 5" descr="JCTSE_Logo_CMYK_Smal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013" y="5969757"/>
            <a:ext cx="1688124" cy="54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945853" y="5920341"/>
            <a:ext cx="1753887" cy="830997"/>
          </a:xfrm>
          <a:prstGeom prst="rect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Case Presentations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</a:rPr>
              <a:t>Adult Cardiac  Surgery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</a:rPr>
              <a:t>TSC CV 13B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</a:rPr>
              <a:t>Milestone:  5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rgbClr val="FFFF00"/>
                </a:solidFill>
              </a:rPr>
              <a:t>Current  TTE Echocardiograms</a:t>
            </a:r>
          </a:p>
        </p:txBody>
      </p:sp>
      <p:pic>
        <p:nvPicPr>
          <p:cNvPr id="6" name="TTEmurphybefore37.avi">
            <a:hlinkClick r:id="" action="ppaction://media"/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t="7061"/>
          <a:stretch/>
        </p:blipFill>
        <p:spPr>
          <a:xfrm>
            <a:off x="53439" y="1971304"/>
            <a:ext cx="4548827" cy="3170712"/>
          </a:xfrm>
        </p:spPr>
      </p:pic>
      <p:pic>
        <p:nvPicPr>
          <p:cNvPr id="7" name="TTEmurphybefore40.avi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7"/>
          <a:srcRect t="7061"/>
          <a:stretch/>
        </p:blipFill>
        <p:spPr>
          <a:xfrm>
            <a:off x="4541318" y="1971304"/>
            <a:ext cx="4548827" cy="3170712"/>
          </a:xfrm>
        </p:spPr>
      </p:pic>
    </p:spTree>
    <p:extLst>
      <p:ext uri="{BB962C8B-B14F-4D97-AF65-F5344CB8AC3E}">
        <p14:creationId xmlns:p14="http://schemas.microsoft.com/office/powerpoint/2010/main" val="3243027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1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Nuclear Stress Study</a:t>
            </a:r>
            <a:endParaRPr lang="en-US" sz="2222" dirty="0">
              <a:solidFill>
                <a:srgbClr val="FFFF0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HR 82-&gt; 93 </a:t>
            </a:r>
            <a:r>
              <a:rPr lang="en-US" dirty="0" err="1">
                <a:solidFill>
                  <a:schemeClr val="bg1"/>
                </a:solidFill>
              </a:rPr>
              <a:t>bpm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BP 125/62</a:t>
            </a:r>
          </a:p>
          <a:p>
            <a:r>
              <a:rPr lang="en-US" dirty="0">
                <a:solidFill>
                  <a:schemeClr val="bg1"/>
                </a:solidFill>
              </a:rPr>
              <a:t>EF 43% with global HK more noted inferiorly.</a:t>
            </a:r>
          </a:p>
          <a:p>
            <a:r>
              <a:rPr lang="en-US" dirty="0">
                <a:solidFill>
                  <a:schemeClr val="bg1"/>
                </a:solidFill>
              </a:rPr>
              <a:t>Moderate to large area of mildly reversible ischemia in the inferior wall</a:t>
            </a:r>
          </a:p>
          <a:p>
            <a:r>
              <a:rPr lang="en-US" dirty="0">
                <a:solidFill>
                  <a:schemeClr val="bg1"/>
                </a:solidFill>
              </a:rPr>
              <a:t>Small area of mild reversible ischemia in the apical septum</a:t>
            </a:r>
          </a:p>
        </p:txBody>
      </p:sp>
    </p:spTree>
    <p:extLst>
      <p:ext uri="{BB962C8B-B14F-4D97-AF65-F5344CB8AC3E}">
        <p14:creationId xmlns:p14="http://schemas.microsoft.com/office/powerpoint/2010/main" val="21969306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rgbClr val="FFFF00"/>
                </a:solidFill>
              </a:rPr>
              <a:t>Coronary Arteriograms</a:t>
            </a:r>
          </a:p>
        </p:txBody>
      </p:sp>
      <p:pic>
        <p:nvPicPr>
          <p:cNvPr id="5" name="RAOCAU.avi">
            <a:hlinkClick r:id="" action="ppaction://media"/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9850" t="11115" r="11346" b="10964"/>
          <a:stretch/>
        </p:blipFill>
        <p:spPr>
          <a:xfrm>
            <a:off x="142504" y="1663299"/>
            <a:ext cx="4310742" cy="4262488"/>
          </a:xfrm>
        </p:spPr>
      </p:pic>
      <p:pic>
        <p:nvPicPr>
          <p:cNvPr id="6" name="RCA_LAO.avi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7"/>
          <a:srcRect l="11346" t="11114" r="11026" b="11258"/>
          <a:stretch/>
        </p:blipFill>
        <p:spPr>
          <a:xfrm>
            <a:off x="4631377" y="1663299"/>
            <a:ext cx="4203865" cy="4203865"/>
          </a:xfrm>
        </p:spPr>
      </p:pic>
    </p:spTree>
    <p:extLst>
      <p:ext uri="{BB962C8B-B14F-4D97-AF65-F5344CB8AC3E}">
        <p14:creationId xmlns:p14="http://schemas.microsoft.com/office/powerpoint/2010/main" val="1002483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6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FFFF00"/>
                </a:solidFill>
              </a:rPr>
              <a:t>Cath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Hemodynamics</a:t>
            </a:r>
            <a:endParaRPr lang="en-US" dirty="0">
              <a:solidFill>
                <a:srgbClr val="FFFF00"/>
              </a:solidFill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989013" y="2044700"/>
          <a:ext cx="7165976" cy="39878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829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829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69686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0000"/>
                          </a:solidFill>
                        </a:rPr>
                        <a:t>Chamber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0000"/>
                          </a:solidFill>
                        </a:rPr>
                        <a:t>Pressure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9686">
                <a:tc>
                  <a:txBody>
                    <a:bodyPr/>
                    <a:lstStyle/>
                    <a:p>
                      <a:r>
                        <a:rPr lang="en-US" dirty="0"/>
                        <a:t>RA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 mmHg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9686">
                <a:tc>
                  <a:txBody>
                    <a:bodyPr/>
                    <a:lstStyle/>
                    <a:p>
                      <a:r>
                        <a:rPr lang="en-US" dirty="0"/>
                        <a:t>PA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54/14 (35)</a:t>
                      </a:r>
                      <a:r>
                        <a:rPr lang="en-US" baseline="0" dirty="0"/>
                        <a:t> mmHg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9686">
                <a:tc>
                  <a:txBody>
                    <a:bodyPr/>
                    <a:lstStyle/>
                    <a:p>
                      <a:r>
                        <a:rPr lang="en-US" dirty="0"/>
                        <a:t>PCWP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19 mmHg (V wave 25 mmHg)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69686">
                <a:tc>
                  <a:txBody>
                    <a:bodyPr/>
                    <a:lstStyle/>
                    <a:p>
                      <a:r>
                        <a:rPr lang="en-US" dirty="0"/>
                        <a:t>CO/CI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5.1 L/min,</a:t>
                      </a:r>
                      <a:r>
                        <a:rPr lang="en-US" baseline="0" dirty="0"/>
                        <a:t> </a:t>
                      </a:r>
                      <a:r>
                        <a:rPr lang="en-US" dirty="0"/>
                        <a:t>2.24 L/min/m2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69686">
                <a:tc>
                  <a:txBody>
                    <a:bodyPr/>
                    <a:lstStyle/>
                    <a:p>
                      <a:r>
                        <a:rPr lang="en-US" dirty="0"/>
                        <a:t>LVEDP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 mmHg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69686">
                <a:tc>
                  <a:txBody>
                    <a:bodyPr/>
                    <a:lstStyle/>
                    <a:p>
                      <a:r>
                        <a:rPr lang="en-US" dirty="0" err="1"/>
                        <a:t>Ao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92/46 (66) mmHg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815644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Pulmonary Function Tests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FVC 1.8/70%</a:t>
            </a:r>
          </a:p>
          <a:p>
            <a:r>
              <a:rPr lang="en-US" sz="3200" dirty="0">
                <a:solidFill>
                  <a:schemeClr val="bg1"/>
                </a:solidFill>
              </a:rPr>
              <a:t>FEV1 1.17/47%</a:t>
            </a:r>
          </a:p>
          <a:p>
            <a:r>
              <a:rPr lang="en-US" sz="3200" dirty="0">
                <a:solidFill>
                  <a:schemeClr val="bg1"/>
                </a:solidFill>
              </a:rPr>
              <a:t>Ratio ~60%</a:t>
            </a:r>
          </a:p>
          <a:p>
            <a:r>
              <a:rPr lang="en-US" sz="3200" dirty="0">
                <a:solidFill>
                  <a:schemeClr val="bg1"/>
                </a:solidFill>
              </a:rPr>
              <a:t>DLCO 45%</a:t>
            </a:r>
          </a:p>
        </p:txBody>
      </p:sp>
      <p:pic>
        <p:nvPicPr>
          <p:cNvPr id="5" name="Content Placeholder 4" descr="PFTMurphy.JP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-20114" b="-20114"/>
          <a:stretch>
            <a:fillRect/>
          </a:stretch>
        </p:blipFill>
        <p:spPr>
          <a:xfrm>
            <a:off x="4495800" y="1371600"/>
            <a:ext cx="3867912" cy="4068763"/>
          </a:xfrm>
        </p:spPr>
      </p:pic>
    </p:spTree>
    <p:extLst>
      <p:ext uri="{BB962C8B-B14F-4D97-AF65-F5344CB8AC3E}">
        <p14:creationId xmlns:p14="http://schemas.microsoft.com/office/powerpoint/2010/main" val="25821053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Discussion Points for Conference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Viable  73 y/o male with severe 3 vessel CAD</a:t>
            </a:r>
          </a:p>
          <a:p>
            <a:r>
              <a:rPr lang="en-US" dirty="0">
                <a:solidFill>
                  <a:schemeClr val="bg1"/>
                </a:solidFill>
              </a:rPr>
              <a:t>Severe mitral regurgitation / symptomatic</a:t>
            </a:r>
          </a:p>
          <a:p>
            <a:r>
              <a:rPr lang="en-US" dirty="0">
                <a:solidFill>
                  <a:schemeClr val="bg1"/>
                </a:solidFill>
              </a:rPr>
              <a:t>Pre-</a:t>
            </a:r>
            <a:r>
              <a:rPr lang="en-US" dirty="0" err="1">
                <a:solidFill>
                  <a:schemeClr val="bg1"/>
                </a:solidFill>
              </a:rPr>
              <a:t>operatigve</a:t>
            </a:r>
            <a:r>
              <a:rPr lang="en-US" dirty="0">
                <a:solidFill>
                  <a:schemeClr val="bg1"/>
                </a:solidFill>
              </a:rPr>
              <a:t> surgical risk?</a:t>
            </a:r>
          </a:p>
          <a:p>
            <a:r>
              <a:rPr lang="en-US" dirty="0">
                <a:solidFill>
                  <a:schemeClr val="bg1"/>
                </a:solidFill>
              </a:rPr>
              <a:t>Therapeutic goals?</a:t>
            </a:r>
          </a:p>
          <a:p>
            <a:r>
              <a:rPr lang="en-US" dirty="0">
                <a:solidFill>
                  <a:schemeClr val="bg1"/>
                </a:solidFill>
              </a:rPr>
              <a:t>Therapeutic options?</a:t>
            </a:r>
          </a:p>
          <a:p>
            <a:r>
              <a:rPr lang="en-US" dirty="0">
                <a:solidFill>
                  <a:schemeClr val="bg1"/>
                </a:solidFill>
              </a:rPr>
              <a:t>Valvular guidelines 2020</a:t>
            </a:r>
          </a:p>
        </p:txBody>
      </p:sp>
    </p:spTree>
    <p:extLst>
      <p:ext uri="{BB962C8B-B14F-4D97-AF65-F5344CB8AC3E}">
        <p14:creationId xmlns:p14="http://schemas.microsoft.com/office/powerpoint/2010/main" val="29128538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MR: </a:t>
            </a:r>
            <a:r>
              <a:rPr lang="en-US" dirty="0" err="1">
                <a:solidFill>
                  <a:srgbClr val="FFFF00"/>
                </a:solidFill>
              </a:rPr>
              <a:t>Pathophysiology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693305"/>
            <a:ext cx="8001000" cy="431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0949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26874" y="63179"/>
            <a:ext cx="8690251" cy="389758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rgbClr val="FFFF00"/>
                </a:solidFill>
              </a:rPr>
              <a:t>2020 ACC/AHA Valvular Heart Disease Guidelines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1829BE3-9E58-3463-8CF8-B81C617F9D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2645" y="590477"/>
            <a:ext cx="6878707" cy="5969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9958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59026" y="274638"/>
            <a:ext cx="8527774" cy="1143000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rgbClr val="FFFF00"/>
                </a:solidFill>
              </a:rPr>
              <a:t>2020 ACC/AHA Valvular Heart Disease Guidelines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951035B-122D-CC14-C0D9-EC536F9B69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6537" y="1981200"/>
            <a:ext cx="3590925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4159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59026" y="274638"/>
            <a:ext cx="8527774" cy="720462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rgbClr val="FFFF00"/>
                </a:solidFill>
              </a:rPr>
              <a:t>2020 ACC/AHA Valvular Heart Disease Guidelines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38ACD8-82AA-9112-5DFC-6DDEC184F4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1763" y="945404"/>
            <a:ext cx="3529220" cy="5823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0096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History of Present Illness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988358" y="1371600"/>
          <a:ext cx="7167284" cy="40814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682817" y="4975761"/>
            <a:ext cx="7629974" cy="954107"/>
          </a:xfrm>
          <a:prstGeom prst="rect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73 y/o male markedly decreased exercise tolerance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Increased SOB</a:t>
            </a:r>
          </a:p>
        </p:txBody>
      </p:sp>
    </p:spTree>
    <p:extLst>
      <p:ext uri="{BB962C8B-B14F-4D97-AF65-F5344CB8AC3E}">
        <p14:creationId xmlns:p14="http://schemas.microsoft.com/office/powerpoint/2010/main" val="66534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197FE43-B091-C34C-8BAE-F4C54A35A1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7F817A2-1AB5-F541-AEAC-DB667D6740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17D4310-11F4-2C4C-8F2E-A6E7E8B57A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A37DC27-456C-424A-80DE-4A3F8BA508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5B330BD-3397-7A4F-93D0-B01599CD8C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C7D18E6-CD73-F7BD-A77A-1E45D85FB7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8835" y="27188"/>
            <a:ext cx="7333293" cy="6781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4683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C7D18E6-CD73-F7BD-A77A-1E45D85FB7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8835" y="27188"/>
            <a:ext cx="7333293" cy="678111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38BEFB2-E26B-44B1-0E8B-878DDBD38065}"/>
              </a:ext>
            </a:extLst>
          </p:cNvPr>
          <p:cNvSpPr/>
          <p:nvPr/>
        </p:nvSpPr>
        <p:spPr>
          <a:xfrm>
            <a:off x="6122504" y="2713383"/>
            <a:ext cx="2206487" cy="417443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37B37C9-97EF-75AC-28CE-7FFD057F1F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6902" y="4412973"/>
            <a:ext cx="2477670" cy="2395331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11708757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C7D18E6-CD73-F7BD-A77A-1E45D85FB7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8835" y="27188"/>
            <a:ext cx="7333293" cy="6781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8599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srgbClr val="FFFF00"/>
                </a:solidFill>
              </a:rPr>
              <a:t>Outcome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High risk for surgical intervention</a:t>
            </a:r>
          </a:p>
          <a:p>
            <a:r>
              <a:rPr lang="en-US" sz="2800" dirty="0">
                <a:solidFill>
                  <a:schemeClr val="bg1"/>
                </a:solidFill>
              </a:rPr>
              <a:t>No easy </a:t>
            </a:r>
            <a:r>
              <a:rPr lang="en-US" sz="2800" dirty="0" err="1">
                <a:solidFill>
                  <a:schemeClr val="bg1"/>
                </a:solidFill>
              </a:rPr>
              <a:t>revasculaization</a:t>
            </a:r>
            <a:r>
              <a:rPr lang="en-US" sz="2800" dirty="0">
                <a:solidFill>
                  <a:schemeClr val="bg1"/>
                </a:solidFill>
              </a:rPr>
              <a:t> options</a:t>
            </a:r>
          </a:p>
          <a:p>
            <a:r>
              <a:rPr lang="en-US" sz="2800" dirty="0">
                <a:solidFill>
                  <a:schemeClr val="bg1"/>
                </a:solidFill>
              </a:rPr>
              <a:t>Multidisciplinary discussion</a:t>
            </a:r>
          </a:p>
          <a:p>
            <a:r>
              <a:rPr lang="en-US" sz="2800" dirty="0">
                <a:solidFill>
                  <a:schemeClr val="bg1"/>
                </a:solidFill>
              </a:rPr>
              <a:t>Mitral Valve :</a:t>
            </a:r>
          </a:p>
          <a:p>
            <a:pPr lvl="1"/>
            <a:r>
              <a:rPr lang="en-US" sz="2400" dirty="0" err="1">
                <a:solidFill>
                  <a:srgbClr val="FFFFCC"/>
                </a:solidFill>
              </a:rPr>
              <a:t>Mitraclip</a:t>
            </a:r>
            <a:endParaRPr lang="en-US" sz="2400" dirty="0">
              <a:solidFill>
                <a:srgbClr val="FFFFCC"/>
              </a:solidFill>
            </a:endParaRPr>
          </a:p>
          <a:p>
            <a:pPr lvl="1"/>
            <a:r>
              <a:rPr lang="en-US" sz="2400" dirty="0">
                <a:solidFill>
                  <a:srgbClr val="FFFFCC"/>
                </a:solidFill>
              </a:rPr>
              <a:t>2 clips</a:t>
            </a:r>
            <a:endParaRPr lang="en-US" sz="2800" dirty="0">
              <a:solidFill>
                <a:schemeClr val="bg1"/>
              </a:solidFill>
            </a:endParaRPr>
          </a:p>
          <a:p>
            <a:r>
              <a:rPr lang="en-US" sz="2800" dirty="0">
                <a:solidFill>
                  <a:schemeClr val="bg1"/>
                </a:solidFill>
              </a:rPr>
              <a:t>Discharge POD #7</a:t>
            </a:r>
          </a:p>
          <a:p>
            <a:r>
              <a:rPr lang="en-US" sz="2800" dirty="0">
                <a:solidFill>
                  <a:schemeClr val="bg1"/>
                </a:solidFill>
              </a:rPr>
              <a:t>Symptomatically improved, still with mild-mod MR</a:t>
            </a:r>
          </a:p>
          <a:p>
            <a:r>
              <a:rPr lang="en-US" sz="2800" dirty="0">
                <a:solidFill>
                  <a:schemeClr val="bg1"/>
                </a:solidFill>
              </a:rPr>
              <a:t>Doing well at 6 months</a:t>
            </a:r>
          </a:p>
          <a:p>
            <a:endParaRPr lang="en-US" sz="2800" dirty="0">
              <a:solidFill>
                <a:schemeClr val="bg1"/>
              </a:solidFill>
            </a:endParaRPr>
          </a:p>
          <a:p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24797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0322" y="0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Intra op TEE</a:t>
            </a:r>
          </a:p>
        </p:txBody>
      </p:sp>
      <p:pic>
        <p:nvPicPr>
          <p:cNvPr id="6" name="3D MV before MClip.avi">
            <a:hlinkClick r:id="" action="ppaction://media"/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8"/>
          <a:srcRect l="4611" t="12262" r="5428" b="11119"/>
          <a:stretch/>
        </p:blipFill>
        <p:spPr>
          <a:xfrm>
            <a:off x="154379" y="1638795"/>
            <a:ext cx="4636430" cy="3230088"/>
          </a:xfrm>
        </p:spPr>
      </p:pic>
      <p:pic>
        <p:nvPicPr>
          <p:cNvPr id="7" name="1st clip in place LIVE 3D.avi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9"/>
          <a:srcRect t="9386" r="4310" b="11650"/>
          <a:stretch/>
        </p:blipFill>
        <p:spPr>
          <a:xfrm>
            <a:off x="5298061" y="1012371"/>
            <a:ext cx="3360717" cy="2341414"/>
          </a:xfrm>
        </p:spPr>
      </p:pic>
      <p:pic>
        <p:nvPicPr>
          <p:cNvPr id="8" name="Mitraclip RHC final LV side with 2 clips.avi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0"/>
          <a:srcRect t="7869" r="2918" b="10913"/>
          <a:stretch/>
        </p:blipFill>
        <p:spPr>
          <a:xfrm>
            <a:off x="5320144" y="4108863"/>
            <a:ext cx="3349955" cy="210193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61901" y="4975163"/>
            <a:ext cx="2077556" cy="369332"/>
          </a:xfrm>
          <a:prstGeom prst="rect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3-D Before </a:t>
            </a:r>
            <a:r>
              <a:rPr lang="en-US" dirty="0" err="1">
                <a:solidFill>
                  <a:schemeClr val="bg1"/>
                </a:solidFill>
              </a:rPr>
              <a:t>Mitraclip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22670" y="3633849"/>
            <a:ext cx="2242986" cy="369332"/>
          </a:xfrm>
          <a:prstGeom prst="rect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3-D after 1st </a:t>
            </a:r>
            <a:r>
              <a:rPr lang="en-US" dirty="0" err="1">
                <a:solidFill>
                  <a:schemeClr val="bg1"/>
                </a:solidFill>
              </a:rPr>
              <a:t>Mitracli</a:t>
            </a:r>
            <a:r>
              <a:rPr lang="en-US" dirty="0" err="1"/>
              <a:t>p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020790" y="6441765"/>
            <a:ext cx="2218300" cy="369332"/>
          </a:xfrm>
          <a:prstGeom prst="rect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3-D after 2</a:t>
            </a:r>
            <a:r>
              <a:rPr lang="en-US" baseline="30000" dirty="0">
                <a:solidFill>
                  <a:schemeClr val="bg1"/>
                </a:solidFill>
              </a:rPr>
              <a:t>nd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Mitraclip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4285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3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34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23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FF00"/>
                </a:solidFill>
              </a:rPr>
              <a:t>Intra-op Echocardiography</a:t>
            </a:r>
            <a:br>
              <a:rPr lang="en-US" dirty="0">
                <a:solidFill>
                  <a:srgbClr val="FFFF00"/>
                </a:solidFill>
              </a:rPr>
            </a:br>
            <a:r>
              <a:rPr lang="en-US" dirty="0">
                <a:solidFill>
                  <a:srgbClr val="FFFFCC"/>
                </a:solidFill>
              </a:rPr>
              <a:t>After first clip</a:t>
            </a:r>
          </a:p>
        </p:txBody>
      </p:sp>
      <p:pic>
        <p:nvPicPr>
          <p:cNvPr id="5" name="mitraclipTTEafter45.avi">
            <a:hlinkClick r:id="" action="ppaction://media"/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t="10691" r="2550" b="4315"/>
          <a:stretch/>
        </p:blipFill>
        <p:spPr>
          <a:xfrm>
            <a:off x="65315" y="2090057"/>
            <a:ext cx="4506685" cy="2947980"/>
          </a:xfrm>
        </p:spPr>
      </p:pic>
      <p:pic>
        <p:nvPicPr>
          <p:cNvPr id="6" name="mitraclipTTEafter51.avi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7"/>
          <a:srcRect l="2353" t="9468" r="-171" b="-3144"/>
          <a:stretch/>
        </p:blipFill>
        <p:spPr>
          <a:xfrm>
            <a:off x="4741463" y="2033580"/>
            <a:ext cx="4349811" cy="3004457"/>
          </a:xfrm>
        </p:spPr>
      </p:pic>
    </p:spTree>
    <p:extLst>
      <p:ext uri="{BB962C8B-B14F-4D97-AF65-F5344CB8AC3E}">
        <p14:creationId xmlns:p14="http://schemas.microsoft.com/office/powerpoint/2010/main" val="2299913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43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FF00"/>
                </a:solidFill>
              </a:rPr>
              <a:t>Intra – op Echocardiography</a:t>
            </a:r>
            <a:br>
              <a:rPr lang="en-US" dirty="0">
                <a:solidFill>
                  <a:srgbClr val="FFFF00"/>
                </a:solidFill>
              </a:rPr>
            </a:br>
            <a:r>
              <a:rPr lang="en-US" dirty="0">
                <a:solidFill>
                  <a:srgbClr val="FFFFCC"/>
                </a:solidFill>
              </a:rPr>
              <a:t>2-D X plane</a:t>
            </a:r>
          </a:p>
        </p:txBody>
      </p:sp>
      <p:pic>
        <p:nvPicPr>
          <p:cNvPr id="5" name="2D color Xplane MR.avi">
            <a:hlinkClick r:id="" action="ppaction://media"/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t="9988" b="9132"/>
          <a:stretch/>
        </p:blipFill>
        <p:spPr>
          <a:xfrm>
            <a:off x="124691" y="2149434"/>
            <a:ext cx="4415536" cy="2921330"/>
          </a:xfrm>
        </p:spPr>
      </p:pic>
      <p:pic>
        <p:nvPicPr>
          <p:cNvPr id="6" name="2D color Xplane assessment with 1st clip.avi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7"/>
          <a:srcRect t="10706" r="2499" b="5898"/>
          <a:stretch/>
        </p:blipFill>
        <p:spPr>
          <a:xfrm>
            <a:off x="4737669" y="2149434"/>
            <a:ext cx="4175277" cy="2921330"/>
          </a:xfrm>
        </p:spPr>
      </p:pic>
      <p:sp>
        <p:nvSpPr>
          <p:cNvPr id="7" name="TextBox 6"/>
          <p:cNvSpPr txBox="1"/>
          <p:nvPr/>
        </p:nvSpPr>
        <p:spPr>
          <a:xfrm>
            <a:off x="6317673" y="5485204"/>
            <a:ext cx="1316964" cy="369332"/>
          </a:xfrm>
          <a:prstGeom prst="rect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After 1</a:t>
            </a:r>
            <a:r>
              <a:rPr lang="en-US" baseline="30000" dirty="0">
                <a:solidFill>
                  <a:schemeClr val="bg1"/>
                </a:solidFill>
              </a:rPr>
              <a:t>st</a:t>
            </a:r>
            <a:r>
              <a:rPr lang="en-US" dirty="0">
                <a:solidFill>
                  <a:schemeClr val="bg1"/>
                </a:solidFill>
              </a:rPr>
              <a:t> clip</a:t>
            </a:r>
          </a:p>
        </p:txBody>
      </p:sp>
    </p:spTree>
    <p:extLst>
      <p:ext uri="{BB962C8B-B14F-4D97-AF65-F5344CB8AC3E}">
        <p14:creationId xmlns:p14="http://schemas.microsoft.com/office/powerpoint/2010/main" val="2835928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3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FF00"/>
                </a:solidFill>
              </a:rPr>
              <a:t>Intra-op Echocardiography</a:t>
            </a:r>
            <a:br>
              <a:rPr lang="en-US" dirty="0">
                <a:solidFill>
                  <a:srgbClr val="FFFF00"/>
                </a:solidFill>
              </a:rPr>
            </a:br>
            <a:r>
              <a:rPr lang="en-US" dirty="0">
                <a:solidFill>
                  <a:srgbClr val="FFFFCC"/>
                </a:solidFill>
              </a:rPr>
              <a:t>MVQ</a:t>
            </a:r>
          </a:p>
        </p:txBody>
      </p:sp>
      <p:pic>
        <p:nvPicPr>
          <p:cNvPr id="1026" name="Picture 2" descr="C:\Users\edver\Desktop\MVQ before mitraclip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09" y="2143444"/>
            <a:ext cx="4140598" cy="3105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edver\Desktop\MVQ post 2 clips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143444"/>
            <a:ext cx="4190999" cy="3143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721922" y="5664498"/>
            <a:ext cx="1265859" cy="461665"/>
          </a:xfrm>
          <a:prstGeom prst="rect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Pre - clip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116764" y="5569527"/>
            <a:ext cx="1253869" cy="461665"/>
          </a:xfrm>
          <a:prstGeom prst="rect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Post Clip</a:t>
            </a:r>
          </a:p>
        </p:txBody>
      </p:sp>
    </p:spTree>
    <p:extLst>
      <p:ext uri="{BB962C8B-B14F-4D97-AF65-F5344CB8AC3E}">
        <p14:creationId xmlns:p14="http://schemas.microsoft.com/office/powerpoint/2010/main" val="7321589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endParaRPr lang="en-US" dirty="0">
              <a:solidFill>
                <a:srgbClr val="FFFFCC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5612CDF-80DF-9AF4-5D93-788494B185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3046" y="731836"/>
            <a:ext cx="4648919" cy="260608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5574A60-0DC7-7872-02D9-0973CEE0748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6432"/>
          <a:stretch/>
        </p:blipFill>
        <p:spPr>
          <a:xfrm>
            <a:off x="1843915" y="3429000"/>
            <a:ext cx="6088574" cy="314908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3A3EF51-FAFE-6D7C-E654-6CC3CE5074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3772" y="1026727"/>
            <a:ext cx="1742703" cy="1950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7833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endParaRPr lang="en-US" dirty="0">
              <a:solidFill>
                <a:srgbClr val="FFFFCC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5574A60-0DC7-7872-02D9-0973CEE0748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5010"/>
          <a:stretch/>
        </p:blipFill>
        <p:spPr>
          <a:xfrm>
            <a:off x="2018055" y="3149240"/>
            <a:ext cx="5574596" cy="3639186"/>
          </a:xfrm>
          <a:prstGeom prst="rect">
            <a:avLst/>
          </a:prstGeom>
        </p:spPr>
      </p:pic>
      <p:sp>
        <p:nvSpPr>
          <p:cNvPr id="12" name="Title 11">
            <a:extLst>
              <a:ext uri="{FF2B5EF4-FFF2-40B4-BE49-F238E27FC236}">
                <a16:creationId xmlns:a16="http://schemas.microsoft.com/office/drawing/2014/main" id="{02622661-CD52-6B95-50DA-AE2415331C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7ED6B5B-2ADB-074F-A30C-6FE39221B4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3046" y="433666"/>
            <a:ext cx="4648919" cy="2606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586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PMH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>
                <a:solidFill>
                  <a:schemeClr val="bg1"/>
                </a:solidFill>
              </a:rPr>
              <a:t>Hypertension</a:t>
            </a:r>
          </a:p>
          <a:p>
            <a:r>
              <a:rPr lang="en-US" dirty="0" err="1">
                <a:solidFill>
                  <a:schemeClr val="bg1"/>
                </a:solidFill>
              </a:rPr>
              <a:t>Hyperlipidemia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Diabetes Mellitus Type 2 </a:t>
            </a:r>
            <a:r>
              <a:rPr lang="en-US" dirty="0">
                <a:solidFill>
                  <a:srgbClr val="FFFFCC"/>
                </a:solidFill>
              </a:rPr>
              <a:t>–diet controlled</a:t>
            </a:r>
          </a:p>
          <a:p>
            <a:r>
              <a:rPr lang="en-US" dirty="0">
                <a:solidFill>
                  <a:schemeClr val="bg1"/>
                </a:solidFill>
              </a:rPr>
              <a:t>CAD </a:t>
            </a:r>
            <a:r>
              <a:rPr lang="en-US" dirty="0" err="1">
                <a:solidFill>
                  <a:schemeClr val="bg1"/>
                </a:solidFill>
              </a:rPr>
              <a:t>s/p</a:t>
            </a:r>
            <a:r>
              <a:rPr lang="en-US" dirty="0">
                <a:solidFill>
                  <a:schemeClr val="bg1"/>
                </a:solidFill>
              </a:rPr>
              <a:t> Inferior MI, NSTEMI 2005</a:t>
            </a:r>
          </a:p>
          <a:p>
            <a:r>
              <a:rPr lang="en-US" dirty="0">
                <a:solidFill>
                  <a:schemeClr val="bg1"/>
                </a:solidFill>
              </a:rPr>
              <a:t>Carotid artery </a:t>
            </a:r>
            <a:r>
              <a:rPr lang="en-US" dirty="0" err="1">
                <a:solidFill>
                  <a:schemeClr val="bg1"/>
                </a:solidFill>
              </a:rPr>
              <a:t>stenosis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s/p</a:t>
            </a:r>
            <a:r>
              <a:rPr lang="en-US" dirty="0">
                <a:solidFill>
                  <a:schemeClr val="bg1"/>
                </a:solidFill>
              </a:rPr>
              <a:t> R ICA </a:t>
            </a:r>
            <a:r>
              <a:rPr lang="en-US" dirty="0" err="1">
                <a:solidFill>
                  <a:schemeClr val="bg1"/>
                </a:solidFill>
              </a:rPr>
              <a:t>stenting</a:t>
            </a:r>
            <a:r>
              <a:rPr lang="en-US" dirty="0">
                <a:solidFill>
                  <a:schemeClr val="bg1"/>
                </a:solidFill>
              </a:rPr>
              <a:t> ‘06 </a:t>
            </a:r>
            <a:r>
              <a:rPr lang="en-US" dirty="0" err="1">
                <a:solidFill>
                  <a:schemeClr val="bg1"/>
                </a:solidFill>
              </a:rPr>
              <a:t>c/b</a:t>
            </a:r>
            <a:r>
              <a:rPr lang="en-US" dirty="0">
                <a:solidFill>
                  <a:schemeClr val="bg1"/>
                </a:solidFill>
              </a:rPr>
              <a:t> CVA without residual deficit</a:t>
            </a:r>
          </a:p>
          <a:p>
            <a:r>
              <a:rPr lang="en-US" dirty="0">
                <a:solidFill>
                  <a:schemeClr val="bg1"/>
                </a:solidFill>
              </a:rPr>
              <a:t>OSA on CPAP</a:t>
            </a:r>
          </a:p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>
                <a:solidFill>
                  <a:schemeClr val="bg1"/>
                </a:solidFill>
              </a:rPr>
              <a:t>Stage III CKD (Cr 1.4)</a:t>
            </a:r>
          </a:p>
          <a:p>
            <a:r>
              <a:rPr lang="en-US" dirty="0">
                <a:solidFill>
                  <a:schemeClr val="bg1"/>
                </a:solidFill>
              </a:rPr>
              <a:t>Severe COPD (FEV1 1.17L stable-</a:t>
            </a:r>
            <a:r>
              <a:rPr lang="en-US" dirty="0" err="1">
                <a:solidFill>
                  <a:schemeClr val="bg1"/>
                </a:solidFill>
              </a:rPr>
              <a:t>f/b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pulmonology</a:t>
            </a:r>
            <a:r>
              <a:rPr lang="en-US" dirty="0">
                <a:solidFill>
                  <a:schemeClr val="bg1"/>
                </a:solidFill>
              </a:rPr>
              <a:t>) currently not on O2</a:t>
            </a:r>
          </a:p>
          <a:p>
            <a:r>
              <a:rPr lang="en-US" dirty="0" err="1">
                <a:solidFill>
                  <a:schemeClr val="bg1"/>
                </a:solidFill>
              </a:rPr>
              <a:t>Dysphagia</a:t>
            </a:r>
            <a:r>
              <a:rPr lang="en-US" dirty="0">
                <a:solidFill>
                  <a:schemeClr val="bg1"/>
                </a:solidFill>
              </a:rPr>
              <a:t> with only mild </a:t>
            </a:r>
            <a:r>
              <a:rPr lang="en-US" dirty="0" err="1">
                <a:solidFill>
                  <a:schemeClr val="bg1"/>
                </a:solidFill>
              </a:rPr>
              <a:t>Schatzki’s</a:t>
            </a:r>
            <a:r>
              <a:rPr lang="en-US" dirty="0">
                <a:solidFill>
                  <a:schemeClr val="bg1"/>
                </a:solidFill>
              </a:rPr>
              <a:t> ring not requiring dilation, otherwise normal EGD.</a:t>
            </a:r>
          </a:p>
          <a:p>
            <a:r>
              <a:rPr lang="en-US" dirty="0" err="1">
                <a:solidFill>
                  <a:schemeClr val="bg1"/>
                </a:solidFill>
              </a:rPr>
              <a:t>Hiatal</a:t>
            </a:r>
            <a:r>
              <a:rPr lang="en-US" dirty="0">
                <a:solidFill>
                  <a:schemeClr val="bg1"/>
                </a:solidFill>
              </a:rPr>
              <a:t> Hernia</a:t>
            </a:r>
          </a:p>
          <a:p>
            <a:r>
              <a:rPr lang="en-US" dirty="0">
                <a:solidFill>
                  <a:schemeClr val="bg1"/>
                </a:solidFill>
              </a:rPr>
              <a:t>L Thyroid Follicular </a:t>
            </a:r>
            <a:r>
              <a:rPr lang="en-US" dirty="0" err="1">
                <a:solidFill>
                  <a:schemeClr val="bg1"/>
                </a:solidFill>
              </a:rPr>
              <a:t>neoplam</a:t>
            </a:r>
            <a:r>
              <a:rPr lang="en-US" dirty="0">
                <a:solidFill>
                  <a:schemeClr val="bg1"/>
                </a:solidFill>
              </a:rPr>
              <a:t> – stable </a:t>
            </a:r>
            <a:r>
              <a:rPr lang="en-US" dirty="0" err="1">
                <a:solidFill>
                  <a:schemeClr val="bg1"/>
                </a:solidFill>
              </a:rPr>
              <a:t>f/b</a:t>
            </a:r>
            <a:r>
              <a:rPr lang="en-US" dirty="0">
                <a:solidFill>
                  <a:schemeClr val="bg1"/>
                </a:solidFill>
              </a:rPr>
              <a:t> Oncology</a:t>
            </a:r>
          </a:p>
        </p:txBody>
      </p:sp>
    </p:spTree>
    <p:extLst>
      <p:ext uri="{BB962C8B-B14F-4D97-AF65-F5344CB8AC3E}">
        <p14:creationId xmlns:p14="http://schemas.microsoft.com/office/powerpoint/2010/main" val="731526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>
              <a:solidFill>
                <a:schemeClr val="bg1"/>
              </a:solidFill>
            </a:endParaRPr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685338411"/>
              </p:ext>
            </p:extLst>
          </p:nvPr>
        </p:nvGraphicFramePr>
        <p:xfrm>
          <a:off x="2948435" y="1379682"/>
          <a:ext cx="3109125" cy="19971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A5CFF08A-81B2-D060-D15B-E848CF106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2ED491F-1C8B-7577-FAA2-B037B30230F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3804" y="122375"/>
            <a:ext cx="7115175" cy="35718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028606B-B63C-4C01-7B5E-0F124F03B5A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09066" y="4052956"/>
            <a:ext cx="672465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702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E68DD04-89EA-FE4D-9348-4B3D74E0EE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0C014AF-D91E-9F42-9DB0-F6541723D6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D97261B-89E6-2D47-8720-7995F49D5EB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AF4DA20-2636-F747-8976-077AF8B54C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45856C9-05A4-1D4C-ACC0-BBC740F4F5B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Sub>
          <a:bldDgm bld="lvlOne"/>
        </p:bldSub>
      </p:bldGraphic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5CFF08A-81B2-D060-D15B-E848CF106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232F59-05C5-C8D9-173C-BBFDD47F7F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1722" y="39756"/>
            <a:ext cx="6527712" cy="6767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623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5CFF08A-81B2-D060-D15B-E848CF106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2ED491F-1C8B-7577-FAA2-B037B30230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9704"/>
          <a:stretch/>
        </p:blipFill>
        <p:spPr>
          <a:xfrm>
            <a:off x="1113804" y="122376"/>
            <a:ext cx="7115175" cy="215368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D0C5B4E-0BE0-F975-733C-0FBAB3BA48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200" y="2657475"/>
            <a:ext cx="6705600" cy="2600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82599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rgbClr val="FFFF00"/>
                </a:solidFill>
              </a:rPr>
              <a:t>Learning Points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Ischemic MR is multi-faceted dx</a:t>
            </a:r>
          </a:p>
          <a:p>
            <a:r>
              <a:rPr lang="en-US" dirty="0">
                <a:solidFill>
                  <a:schemeClr val="bg1"/>
                </a:solidFill>
              </a:rPr>
              <a:t>Multiple therapeutic options must be entertained</a:t>
            </a:r>
          </a:p>
          <a:p>
            <a:r>
              <a:rPr lang="en-US" dirty="0">
                <a:solidFill>
                  <a:schemeClr val="bg1"/>
                </a:solidFill>
              </a:rPr>
              <a:t>Role of Mitra-clip is changing, continued updates in the device and learning curve with implantation</a:t>
            </a:r>
          </a:p>
          <a:p>
            <a:r>
              <a:rPr lang="en-US" dirty="0">
                <a:solidFill>
                  <a:schemeClr val="bg1"/>
                </a:solidFill>
              </a:rPr>
              <a:t>Long term prognosis probably related to CAD</a:t>
            </a:r>
          </a:p>
        </p:txBody>
      </p:sp>
    </p:spTree>
    <p:extLst>
      <p:ext uri="{BB962C8B-B14F-4D97-AF65-F5344CB8AC3E}">
        <p14:creationId xmlns:p14="http://schemas.microsoft.com/office/powerpoint/2010/main" val="25287534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Medications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5013" y="1600200"/>
            <a:ext cx="4038600" cy="4525963"/>
          </a:xfrm>
        </p:spPr>
        <p:txBody>
          <a:bodyPr>
            <a:norm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Lisinopril</a:t>
            </a:r>
            <a:r>
              <a:rPr lang="en-US" dirty="0">
                <a:solidFill>
                  <a:schemeClr val="bg1"/>
                </a:solidFill>
              </a:rPr>
              <a:t> 10 mg daily</a:t>
            </a:r>
          </a:p>
          <a:p>
            <a:r>
              <a:rPr lang="en-US" dirty="0" err="1">
                <a:solidFill>
                  <a:schemeClr val="bg1"/>
                </a:solidFill>
              </a:rPr>
              <a:t>Metoprolol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succinate</a:t>
            </a:r>
            <a:r>
              <a:rPr lang="en-US" dirty="0">
                <a:solidFill>
                  <a:schemeClr val="bg1"/>
                </a:solidFill>
              </a:rPr>
              <a:t> 100 mg daily</a:t>
            </a:r>
          </a:p>
          <a:p>
            <a:r>
              <a:rPr lang="en-US" dirty="0" err="1">
                <a:solidFill>
                  <a:schemeClr val="bg1"/>
                </a:solidFill>
              </a:rPr>
              <a:t>Torsemide</a:t>
            </a:r>
            <a:r>
              <a:rPr lang="en-US" dirty="0">
                <a:solidFill>
                  <a:schemeClr val="bg1"/>
                </a:solidFill>
              </a:rPr>
              <a:t> 40 mg BID</a:t>
            </a:r>
          </a:p>
          <a:p>
            <a:r>
              <a:rPr lang="en-US" dirty="0" err="1">
                <a:solidFill>
                  <a:schemeClr val="bg1"/>
                </a:solidFill>
              </a:rPr>
              <a:t>Metolazone</a:t>
            </a:r>
            <a:r>
              <a:rPr lang="en-US" dirty="0">
                <a:solidFill>
                  <a:schemeClr val="bg1"/>
                </a:solidFill>
              </a:rPr>
              <a:t> 2.5 mg daily </a:t>
            </a:r>
          </a:p>
          <a:p>
            <a:r>
              <a:rPr lang="en-US" dirty="0" err="1">
                <a:solidFill>
                  <a:schemeClr val="bg1"/>
                </a:solidFill>
              </a:rPr>
              <a:t>Spirinolactone</a:t>
            </a:r>
            <a:r>
              <a:rPr lang="en-US" dirty="0">
                <a:solidFill>
                  <a:schemeClr val="bg1"/>
                </a:solidFill>
              </a:rPr>
              <a:t> 25 mg daily</a:t>
            </a:r>
          </a:p>
          <a:p>
            <a:r>
              <a:rPr lang="en-US" dirty="0">
                <a:solidFill>
                  <a:schemeClr val="bg1"/>
                </a:solidFill>
              </a:rPr>
              <a:t>Nitroglycerin SL </a:t>
            </a:r>
            <a:r>
              <a:rPr lang="en-US" dirty="0" err="1">
                <a:solidFill>
                  <a:schemeClr val="bg1"/>
                </a:solidFill>
              </a:rPr>
              <a:t>prn</a:t>
            </a:r>
            <a:r>
              <a:rPr lang="en-US" dirty="0">
                <a:solidFill>
                  <a:schemeClr val="bg1"/>
                </a:solidFill>
              </a:rPr>
              <a:t> CP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Clopidogrel</a:t>
            </a:r>
            <a:r>
              <a:rPr lang="en-US" dirty="0">
                <a:solidFill>
                  <a:schemeClr val="bg1"/>
                </a:solidFill>
              </a:rPr>
              <a:t> 75 mg daily (</a:t>
            </a:r>
            <a:r>
              <a:rPr lang="en-US" dirty="0" err="1">
                <a:solidFill>
                  <a:schemeClr val="bg1"/>
                </a:solidFill>
              </a:rPr>
              <a:t>indication:CVA</a:t>
            </a:r>
            <a:r>
              <a:rPr lang="en-US" dirty="0">
                <a:solidFill>
                  <a:schemeClr val="bg1"/>
                </a:solidFill>
              </a:rPr>
              <a:t>)</a:t>
            </a:r>
          </a:p>
          <a:p>
            <a:r>
              <a:rPr lang="en-US" dirty="0" err="1">
                <a:solidFill>
                  <a:schemeClr val="bg1"/>
                </a:solidFill>
              </a:rPr>
              <a:t>Atorvastatin</a:t>
            </a:r>
            <a:r>
              <a:rPr lang="en-US" dirty="0">
                <a:solidFill>
                  <a:schemeClr val="bg1"/>
                </a:solidFill>
              </a:rPr>
              <a:t> 80 mg </a:t>
            </a:r>
            <a:r>
              <a:rPr lang="en-US" dirty="0" err="1">
                <a:solidFill>
                  <a:schemeClr val="bg1"/>
                </a:solidFill>
              </a:rPr>
              <a:t>qhs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 err="1">
                <a:solidFill>
                  <a:schemeClr val="bg1"/>
                </a:solidFill>
              </a:rPr>
              <a:t>Advair</a:t>
            </a:r>
            <a:r>
              <a:rPr lang="en-US" dirty="0">
                <a:solidFill>
                  <a:schemeClr val="bg1"/>
                </a:solidFill>
              </a:rPr>
              <a:t> 500/50 BID</a:t>
            </a:r>
          </a:p>
          <a:p>
            <a:r>
              <a:rPr lang="en-US" dirty="0" err="1">
                <a:solidFill>
                  <a:schemeClr val="bg1"/>
                </a:solidFill>
              </a:rPr>
              <a:t>Combivent</a:t>
            </a:r>
            <a:r>
              <a:rPr lang="en-US" dirty="0">
                <a:solidFill>
                  <a:schemeClr val="bg1"/>
                </a:solidFill>
              </a:rPr>
              <a:t> inhaler</a:t>
            </a:r>
          </a:p>
          <a:p>
            <a:r>
              <a:rPr lang="en-US" dirty="0" err="1">
                <a:solidFill>
                  <a:schemeClr val="bg1"/>
                </a:solidFill>
              </a:rPr>
              <a:t>Flonase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 err="1">
                <a:solidFill>
                  <a:schemeClr val="bg1"/>
                </a:solidFill>
              </a:rPr>
              <a:t>Protonix</a:t>
            </a:r>
            <a:endParaRPr lang="en-US" dirty="0">
              <a:solidFill>
                <a:schemeClr val="bg1"/>
              </a:solidFill>
            </a:endParaRPr>
          </a:p>
          <a:p>
            <a:pPr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3525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PMH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FH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>
                <a:solidFill>
                  <a:srgbClr val="FFFFCC"/>
                </a:solidFill>
              </a:rPr>
              <a:t>No FH of Heart disease that is known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SH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>
                <a:solidFill>
                  <a:srgbClr val="FFFFCC"/>
                </a:solidFill>
              </a:rPr>
              <a:t>Master Sergeant first class in army 20+ years</a:t>
            </a:r>
          </a:p>
          <a:p>
            <a:r>
              <a:rPr lang="en-US" dirty="0">
                <a:solidFill>
                  <a:srgbClr val="FFFFCC"/>
                </a:solidFill>
              </a:rPr>
              <a:t>Worked as a janitor afterwards, retired in late 1980’s</a:t>
            </a:r>
          </a:p>
          <a:p>
            <a:r>
              <a:rPr lang="en-US" dirty="0">
                <a:solidFill>
                  <a:srgbClr val="FFFFCC"/>
                </a:solidFill>
              </a:rPr>
              <a:t>No </a:t>
            </a:r>
            <a:r>
              <a:rPr lang="en-US" dirty="0" err="1">
                <a:solidFill>
                  <a:srgbClr val="FFFFCC"/>
                </a:solidFill>
              </a:rPr>
              <a:t>EtOH</a:t>
            </a:r>
            <a:r>
              <a:rPr lang="en-US" dirty="0">
                <a:solidFill>
                  <a:srgbClr val="FFFFCC"/>
                </a:solidFill>
              </a:rPr>
              <a:t>/Tobacco/Drug use</a:t>
            </a:r>
          </a:p>
        </p:txBody>
      </p:sp>
    </p:spTree>
    <p:extLst>
      <p:ext uri="{BB962C8B-B14F-4D97-AF65-F5344CB8AC3E}">
        <p14:creationId xmlns:p14="http://schemas.microsoft.com/office/powerpoint/2010/main" val="35691008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Physical Exam/Labs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solidFill>
                  <a:srgbClr val="FFFFCC"/>
                </a:solidFill>
              </a:rPr>
              <a:t>VS: P:90, BP: 100/60, RR:16, Sat 94% RA</a:t>
            </a:r>
          </a:p>
          <a:p>
            <a:r>
              <a:rPr lang="en-US" dirty="0">
                <a:solidFill>
                  <a:srgbClr val="FFFFCC"/>
                </a:solidFill>
              </a:rPr>
              <a:t>Gen: younger than stated age</a:t>
            </a:r>
          </a:p>
          <a:p>
            <a:r>
              <a:rPr lang="en-US" dirty="0">
                <a:solidFill>
                  <a:srgbClr val="FFFFCC"/>
                </a:solidFill>
              </a:rPr>
              <a:t>CV: no JVD. S1, S2, RRR. III/VI HSM LLSB radiating to apex. </a:t>
            </a:r>
          </a:p>
          <a:p>
            <a:r>
              <a:rPr lang="en-US" dirty="0">
                <a:solidFill>
                  <a:srgbClr val="FFFFCC"/>
                </a:solidFill>
              </a:rPr>
              <a:t>CHEST: no rales or wheezing, CTA.</a:t>
            </a:r>
          </a:p>
          <a:p>
            <a:r>
              <a:rPr lang="en-US" dirty="0">
                <a:solidFill>
                  <a:srgbClr val="FFFFCC"/>
                </a:solidFill>
              </a:rPr>
              <a:t>Ext: warm, 2+ pulses, 3+ LE edema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Labs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solidFill>
                  <a:srgbClr val="FFFFCC"/>
                </a:solidFill>
              </a:rPr>
              <a:t>CBC: WBC 7, </a:t>
            </a:r>
            <a:r>
              <a:rPr lang="en-US" dirty="0" err="1">
                <a:solidFill>
                  <a:srgbClr val="FFFFCC"/>
                </a:solidFill>
              </a:rPr>
              <a:t>Hgb</a:t>
            </a:r>
            <a:r>
              <a:rPr lang="en-US" dirty="0">
                <a:solidFill>
                  <a:srgbClr val="FFFFCC"/>
                </a:solidFill>
              </a:rPr>
              <a:t> 11, </a:t>
            </a:r>
            <a:r>
              <a:rPr lang="en-US" dirty="0" err="1">
                <a:solidFill>
                  <a:srgbClr val="FFFFCC"/>
                </a:solidFill>
              </a:rPr>
              <a:t>Hct</a:t>
            </a:r>
            <a:r>
              <a:rPr lang="en-US" dirty="0">
                <a:solidFill>
                  <a:srgbClr val="FFFFCC"/>
                </a:solidFill>
              </a:rPr>
              <a:t> 34, PLT 173</a:t>
            </a:r>
          </a:p>
          <a:p>
            <a:r>
              <a:rPr lang="en-US" dirty="0">
                <a:solidFill>
                  <a:srgbClr val="FFFFCC"/>
                </a:solidFill>
              </a:rPr>
              <a:t>Chemistry: Na 134, K 3.4, BUN 25, Cr 1.5 (</a:t>
            </a:r>
            <a:r>
              <a:rPr lang="en-US" dirty="0" err="1">
                <a:solidFill>
                  <a:srgbClr val="FFFFCC"/>
                </a:solidFill>
              </a:rPr>
              <a:t>eGFR</a:t>
            </a:r>
            <a:r>
              <a:rPr lang="en-US" dirty="0">
                <a:solidFill>
                  <a:srgbClr val="FFFFCC"/>
                </a:solidFill>
              </a:rPr>
              <a:t> 47 for AA)</a:t>
            </a:r>
          </a:p>
          <a:p>
            <a:r>
              <a:rPr lang="en-US" dirty="0">
                <a:solidFill>
                  <a:srgbClr val="FFFFCC"/>
                </a:solidFill>
              </a:rPr>
              <a:t>Albumin 4</a:t>
            </a:r>
          </a:p>
          <a:p>
            <a:r>
              <a:rPr lang="en-US" dirty="0" err="1">
                <a:solidFill>
                  <a:srgbClr val="FFFFCC"/>
                </a:solidFill>
              </a:rPr>
              <a:t>LFT’s</a:t>
            </a:r>
            <a:r>
              <a:rPr lang="en-US" dirty="0">
                <a:solidFill>
                  <a:srgbClr val="FFFFCC"/>
                </a:solidFill>
              </a:rPr>
              <a:t> WNL</a:t>
            </a:r>
          </a:p>
          <a:p>
            <a:r>
              <a:rPr lang="en-US" dirty="0" err="1">
                <a:solidFill>
                  <a:srgbClr val="FFFFCC"/>
                </a:solidFill>
              </a:rPr>
              <a:t>ProBNP</a:t>
            </a:r>
            <a:r>
              <a:rPr lang="en-US" dirty="0">
                <a:solidFill>
                  <a:srgbClr val="FFFFCC"/>
                </a:solidFill>
              </a:rPr>
              <a:t> range in the past few months 4000-&gt;10,000</a:t>
            </a:r>
          </a:p>
          <a:p>
            <a:r>
              <a:rPr lang="en-US" dirty="0">
                <a:solidFill>
                  <a:srgbClr val="FFFFCC"/>
                </a:solidFill>
              </a:rPr>
              <a:t>Lipid: 117/63/63/42</a:t>
            </a:r>
          </a:p>
        </p:txBody>
      </p:sp>
    </p:spTree>
    <p:extLst>
      <p:ext uri="{BB962C8B-B14F-4D97-AF65-F5344CB8AC3E}">
        <p14:creationId xmlns:p14="http://schemas.microsoft.com/office/powerpoint/2010/main" val="189591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6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EKG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28888"/>
            <a:ext cx="9144000" cy="4859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0120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OLD TTE 10/2012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Normal LV dimensions: EDD: 50 mm, ESD:36 mm</a:t>
            </a:r>
          </a:p>
          <a:p>
            <a:r>
              <a:rPr lang="en-US" dirty="0">
                <a:solidFill>
                  <a:schemeClr val="bg1"/>
                </a:solidFill>
              </a:rPr>
              <a:t>EF&gt;65%</a:t>
            </a:r>
          </a:p>
          <a:p>
            <a:r>
              <a:rPr lang="en-US" dirty="0">
                <a:solidFill>
                  <a:schemeClr val="bg1"/>
                </a:solidFill>
              </a:rPr>
              <a:t>Diastolic dysfunction with decreased compliance and elevated filling pressures</a:t>
            </a:r>
            <a:r>
              <a:rPr lang="en-US" dirty="0"/>
              <a:t>.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Severe </a:t>
            </a:r>
            <a:r>
              <a:rPr lang="en-US" dirty="0" err="1">
                <a:solidFill>
                  <a:schemeClr val="bg1"/>
                </a:solidFill>
              </a:rPr>
              <a:t>anteriorly</a:t>
            </a:r>
            <a:r>
              <a:rPr lang="en-US" dirty="0">
                <a:solidFill>
                  <a:schemeClr val="bg1"/>
                </a:solidFill>
              </a:rPr>
              <a:t> directed MR with posterior leaflet </a:t>
            </a:r>
            <a:r>
              <a:rPr lang="en-US" dirty="0" err="1">
                <a:solidFill>
                  <a:schemeClr val="bg1"/>
                </a:solidFill>
              </a:rPr>
              <a:t>prolapse</a:t>
            </a:r>
            <a:r>
              <a:rPr lang="en-US" dirty="0">
                <a:solidFill>
                  <a:schemeClr val="bg1"/>
                </a:solidFill>
              </a:rPr>
              <a:t>. </a:t>
            </a:r>
          </a:p>
          <a:p>
            <a:r>
              <a:rPr lang="en-US" dirty="0">
                <a:solidFill>
                  <a:schemeClr val="bg1"/>
                </a:solidFill>
              </a:rPr>
              <a:t>MR PISA 1.2 cm</a:t>
            </a:r>
          </a:p>
          <a:p>
            <a:r>
              <a:rPr lang="en-US" dirty="0">
                <a:solidFill>
                  <a:schemeClr val="bg1"/>
                </a:solidFill>
              </a:rPr>
              <a:t>RVSP 45-50 mmHg</a:t>
            </a:r>
          </a:p>
        </p:txBody>
      </p:sp>
    </p:spTree>
    <p:extLst>
      <p:ext uri="{BB962C8B-B14F-4D97-AF65-F5344CB8AC3E}">
        <p14:creationId xmlns:p14="http://schemas.microsoft.com/office/powerpoint/2010/main" val="1363573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sz="3600" dirty="0">
                <a:solidFill>
                  <a:srgbClr val="FFFF00"/>
                </a:solidFill>
              </a:rPr>
              <a:t>Current  TTE Echocardiogram</a:t>
            </a:r>
          </a:p>
        </p:txBody>
      </p:sp>
      <p:pic>
        <p:nvPicPr>
          <p:cNvPr id="6" name="TTEmurphybefore8.avi">
            <a:hlinkClick r:id="" action="ppaction://media"/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t="6139"/>
          <a:stretch/>
        </p:blipFill>
        <p:spPr>
          <a:xfrm>
            <a:off x="53439" y="2018805"/>
            <a:ext cx="4459185" cy="3139106"/>
          </a:xfrm>
        </p:spPr>
      </p:pic>
      <p:pic>
        <p:nvPicPr>
          <p:cNvPr id="7" name="TTEmurphybefore14.avi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7"/>
          <a:srcRect l="2241" t="6017"/>
          <a:stretch/>
        </p:blipFill>
        <p:spPr>
          <a:xfrm>
            <a:off x="4583874" y="1951573"/>
            <a:ext cx="4446897" cy="3206338"/>
          </a:xfrm>
        </p:spPr>
      </p:pic>
    </p:spTree>
    <p:extLst>
      <p:ext uri="{BB962C8B-B14F-4D97-AF65-F5344CB8AC3E}">
        <p14:creationId xmlns:p14="http://schemas.microsoft.com/office/powerpoint/2010/main" val="2043697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90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03AF96FE372B2469C48176DE57F0A8D" ma:contentTypeVersion="0" ma:contentTypeDescription="Create a new document." ma:contentTypeScope="" ma:versionID="d72b2426b1a0f0222d0204b73e13e690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a4559306825c541323742b7143891526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4069DD7E-3519-4D72-8E9E-F0D98EDA522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027693C8-ED5A-4880-A41E-867DFDBFD03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39BA41C-1AE4-4EBD-B1AD-E418DAEE9695}">
  <ds:schemaRefs>
    <ds:schemaRef ds:uri="http://purl.org/dc/dcmitype/"/>
    <ds:schemaRef ds:uri="http://schemas.microsoft.com/office/infopath/2007/PartnerControls"/>
    <ds:schemaRef ds:uri="http://purl.org/dc/terms/"/>
    <ds:schemaRef ds:uri="http://purl.org/dc/elements/1.1/"/>
    <ds:schemaRef ds:uri="http://schemas.openxmlformats.org/package/2006/metadata/core-properties"/>
    <ds:schemaRef ds:uri="http://schemas.microsoft.com/office/2006/documentManagement/types"/>
    <ds:schemaRef ds:uri="http://www.w3.org/XML/1998/namespace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1997</TotalTime>
  <Words>1653</Words>
  <Application>Microsoft Office PowerPoint</Application>
  <PresentationFormat>On-screen Show (4:3)</PresentationFormat>
  <Paragraphs>194</Paragraphs>
  <Slides>33</Slides>
  <Notes>7</Notes>
  <HiddenSlides>0</HiddenSlides>
  <MMClips>13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6" baseType="lpstr">
      <vt:lpstr>Arial</vt:lpstr>
      <vt:lpstr>Calibri</vt:lpstr>
      <vt:lpstr>Office Theme</vt:lpstr>
      <vt:lpstr>Ischemic Mitral Regurgitation Mitraclip</vt:lpstr>
      <vt:lpstr>History of Present Illness</vt:lpstr>
      <vt:lpstr>PMH</vt:lpstr>
      <vt:lpstr>Medications</vt:lpstr>
      <vt:lpstr>PMH</vt:lpstr>
      <vt:lpstr>Physical Exam/Labs</vt:lpstr>
      <vt:lpstr>EKG</vt:lpstr>
      <vt:lpstr>OLD TTE 10/2012</vt:lpstr>
      <vt:lpstr>Current  TTE Echocardiogram</vt:lpstr>
      <vt:lpstr>Current  TTE Echocardiograms</vt:lpstr>
      <vt:lpstr>Nuclear Stress Study</vt:lpstr>
      <vt:lpstr>Coronary Arteriograms</vt:lpstr>
      <vt:lpstr>Cath Hemodynamics</vt:lpstr>
      <vt:lpstr>Pulmonary Function Tests</vt:lpstr>
      <vt:lpstr>Discussion Points for Conference</vt:lpstr>
      <vt:lpstr>MR: Pathophysiology</vt:lpstr>
      <vt:lpstr>2020 ACC/AHA Valvular Heart Disease Guidelines</vt:lpstr>
      <vt:lpstr>2020 ACC/AHA Valvular Heart Disease Guidelines</vt:lpstr>
      <vt:lpstr>2020 ACC/AHA Valvular Heart Disease Guidelines</vt:lpstr>
      <vt:lpstr>PowerPoint Presentation</vt:lpstr>
      <vt:lpstr>PowerPoint Presentation</vt:lpstr>
      <vt:lpstr>PowerPoint Presentation</vt:lpstr>
      <vt:lpstr>Outcome</vt:lpstr>
      <vt:lpstr>Intra op TEE</vt:lpstr>
      <vt:lpstr>Intra-op Echocardiography After first clip</vt:lpstr>
      <vt:lpstr>Intra – op Echocardiography 2-D X plane</vt:lpstr>
      <vt:lpstr>Intra-op Echocardiography MVQ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Learning Points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Aortic Valve Insufficiency</dc:title>
  <dc:creator>Fawwaz Shaw</dc:creator>
  <cp:lastModifiedBy>Kirsten Freeman</cp:lastModifiedBy>
  <cp:revision>110</cp:revision>
  <dcterms:created xsi:type="dcterms:W3CDTF">2013-11-15T05:42:38Z</dcterms:created>
  <dcterms:modified xsi:type="dcterms:W3CDTF">2022-07-26T21:48:17Z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0x010100B03AF96FE372B2469C48176DE57F0A8D</vt:lpwstr>
  </property>
  <property fmtid="{D5CDD505-2E9C-101B-9397-08002B2CF9AE}" pid="3" name="IsMyDocuments">
    <vt:bool>true</vt:bool>
  </property>
</Properties>
</file>