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89" r:id="rId4"/>
    <p:sldId id="291" r:id="rId5"/>
    <p:sldId id="293" r:id="rId6"/>
    <p:sldId id="290" r:id="rId7"/>
    <p:sldId id="295" r:id="rId8"/>
    <p:sldId id="296" r:id="rId9"/>
    <p:sldId id="294" r:id="rId10"/>
    <p:sldId id="297" r:id="rId11"/>
    <p:sldId id="298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A68C8-7A42-4C0B-A07C-BFB8F1F057D0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8438D-8362-472A-B046-28A3437F7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39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12/12/2013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12/12/2013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12/12/2013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ABEA7-A41E-424A-BBBB-A769DAC5E19C}" type="datetimeFigureOut">
              <a:rPr lang="en-US" smtClean="0"/>
              <a:pPr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A1244-836D-C540-80DE-571887329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7836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Congenitally Bicuspid Aortic Valve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30592"/>
            <a:ext cx="9143999" cy="2116257"/>
          </a:xfrm>
        </p:spPr>
        <p:txBody>
          <a:bodyPr anchor="t">
            <a:normAutofit fontScale="62500" lnSpcReduction="2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Author					</a:t>
            </a:r>
            <a:r>
              <a:rPr lang="en-US" dirty="0" smtClean="0">
                <a:solidFill>
                  <a:schemeClr val="bg1"/>
                </a:solidFill>
              </a:rPr>
              <a:t>Elisa </a:t>
            </a:r>
            <a:r>
              <a:rPr lang="en-US" dirty="0">
                <a:solidFill>
                  <a:schemeClr val="bg1"/>
                </a:solidFill>
              </a:rPr>
              <a:t>Zaragoza-Macias, M.D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Institution:				</a:t>
            </a:r>
            <a:r>
              <a:rPr lang="en-US" dirty="0" smtClean="0">
                <a:solidFill>
                  <a:srgbClr val="FFFFCC"/>
                </a:solidFill>
              </a:rPr>
              <a:t>University of Washington Medical Center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Date: 					</a:t>
            </a:r>
            <a:r>
              <a:rPr lang="en-US" dirty="0" smtClean="0">
                <a:solidFill>
                  <a:srgbClr val="FFFFCC"/>
                </a:solidFill>
              </a:rPr>
              <a:t>November  2013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Learning Domain:			</a:t>
            </a:r>
            <a:r>
              <a:rPr lang="en-US" dirty="0" smtClean="0">
                <a:solidFill>
                  <a:srgbClr val="FFFFCC"/>
                </a:solidFill>
              </a:rPr>
              <a:t>Adult Congenital  Heart  Disease  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Learning Objective: 		</a:t>
            </a:r>
            <a:r>
              <a:rPr lang="en-US" dirty="0">
                <a:solidFill>
                  <a:srgbClr val="FFFFCC"/>
                </a:solidFill>
              </a:rPr>
              <a:t>E</a:t>
            </a:r>
            <a:r>
              <a:rPr lang="en-US" dirty="0" smtClean="0">
                <a:solidFill>
                  <a:srgbClr val="FFFFCC"/>
                </a:solidFill>
              </a:rPr>
              <a:t>valuation of and surgical decision making associated 							with Congenitally Bicuspid Aortic Valve Disease in 22 y/o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5" descr="JCTSE_Logo_CMYK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3" y="5969757"/>
            <a:ext cx="1688124" cy="5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45853" y="5920341"/>
            <a:ext cx="1753887" cy="64633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Case Presentations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Adult Cardiac Surgery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CV 12   CV 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Discussion Points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99"/>
                </a:solidFill>
              </a:rPr>
              <a:t>22 year old with Congenital Bicuspid Aortic Valve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? Timing of Surgery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? Patient reliability / Pregnancy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? Valve Choice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? Role of Ross Procedure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? Deal with Anomalous Right Coronary Artery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? Deal with Ascending Aorta</a:t>
            </a:r>
          </a:p>
          <a:p>
            <a:pPr lvl="1"/>
            <a:r>
              <a:rPr lang="en-US" dirty="0" smtClean="0">
                <a:solidFill>
                  <a:srgbClr val="FFFF99"/>
                </a:solidFill>
              </a:rPr>
              <a:t>AVR</a:t>
            </a:r>
          </a:p>
          <a:p>
            <a:pPr lvl="1"/>
            <a:r>
              <a:rPr lang="en-US" dirty="0" err="1" smtClean="0">
                <a:solidFill>
                  <a:srgbClr val="FFFF99"/>
                </a:solidFill>
              </a:rPr>
              <a:t>Bentall</a:t>
            </a:r>
            <a:endParaRPr lang="en-US" dirty="0">
              <a:solidFill>
                <a:srgbClr val="FFFF99"/>
              </a:solidFill>
            </a:endParaRPr>
          </a:p>
          <a:p>
            <a:pPr lvl="1"/>
            <a:r>
              <a:rPr lang="en-US" dirty="0" smtClean="0">
                <a:solidFill>
                  <a:srgbClr val="FFFF99"/>
                </a:solidFill>
              </a:rPr>
              <a:t>Ross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5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Course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Patient referred for Aortic Root considerations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Pt</a:t>
            </a:r>
            <a:r>
              <a:rPr lang="en-US" dirty="0" smtClean="0">
                <a:solidFill>
                  <a:schemeClr val="bg1"/>
                </a:solidFill>
              </a:rPr>
              <a:t> decided to have Fallopian tubes tied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 drug rehab, improving family support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Wanted durable solution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AVR with 21 mm St Jude Regents mechanical prosthesis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Root explored with no compression of RCA, no </a:t>
            </a:r>
            <a:r>
              <a:rPr lang="en-US" smtClean="0">
                <a:solidFill>
                  <a:schemeClr val="bg1"/>
                </a:solidFill>
              </a:rPr>
              <a:t>intra-arterial un-roofing </a:t>
            </a:r>
            <a:r>
              <a:rPr lang="en-US" dirty="0" smtClean="0">
                <a:solidFill>
                  <a:schemeClr val="bg1"/>
                </a:solidFill>
              </a:rPr>
              <a:t>felt necessary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Bentall</a:t>
            </a:r>
            <a:r>
              <a:rPr lang="en-US" dirty="0" smtClean="0">
                <a:solidFill>
                  <a:schemeClr val="bg1"/>
                </a:solidFill>
              </a:rPr>
              <a:t> / Ross considered, </a:t>
            </a:r>
            <a:r>
              <a:rPr lang="en-US" dirty="0" smtClean="0">
                <a:solidFill>
                  <a:schemeClr val="bg1"/>
                </a:solidFill>
              </a:rPr>
              <a:t>not </a:t>
            </a:r>
            <a:r>
              <a:rPr lang="en-US" dirty="0" smtClean="0">
                <a:solidFill>
                  <a:schemeClr val="bg1"/>
                </a:solidFill>
              </a:rPr>
              <a:t>done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02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Learning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Gender and social implications of valve 				replacement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Need for consistent follow up to monitor 				progression of disease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Certain # of congenitally bicuspid valves will 			have root disease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 young adults other congenital anomalies 			can be present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22 y/o F with bicuspid aortic valve (intracoronary cusp fusion) with progressive severe aortic stenosis</a:t>
            </a:r>
          </a:p>
          <a:p>
            <a:r>
              <a:rPr lang="en-US" sz="2400" dirty="0">
                <a:solidFill>
                  <a:schemeClr val="bg1"/>
                </a:solidFill>
              </a:rPr>
              <a:t>Bipolar disorder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Pseudoseizures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History of </a:t>
            </a:r>
            <a:r>
              <a:rPr lang="en-US" sz="2400" dirty="0" err="1">
                <a:solidFill>
                  <a:schemeClr val="bg1"/>
                </a:solidFill>
              </a:rPr>
              <a:t>polysubstance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abuse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Syncopal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episode at age 16: mild AS by echo</a:t>
            </a:r>
          </a:p>
          <a:p>
            <a:r>
              <a:rPr lang="en-US" sz="2400" dirty="0">
                <a:solidFill>
                  <a:schemeClr val="bg1"/>
                </a:solidFill>
              </a:rPr>
              <a:t>2011:  Moderate aortic stenosis (peak velocity 3.4 m/s, AVA 1.2 cm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), </a:t>
            </a:r>
            <a:r>
              <a:rPr lang="en-US" sz="2400" dirty="0" smtClean="0">
                <a:solidFill>
                  <a:schemeClr val="bg1"/>
                </a:solidFill>
              </a:rPr>
              <a:t>symptomatic </a:t>
            </a:r>
            <a:r>
              <a:rPr lang="en-US" sz="2400" dirty="0">
                <a:solidFill>
                  <a:schemeClr val="bg1"/>
                </a:solidFill>
              </a:rPr>
              <a:t>during pregnancy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2013:  Severe aortic stenosis, dyspneic, activity intolerance &amp; chest pain with most recent pregnancy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 bedrest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Symptoms of chest pain &amp; shortness of breath persisted after delivery with episodes of syncope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Recent History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8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Echocardiograms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Matulka34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88071" y="1318847"/>
            <a:ext cx="4093339" cy="3070274"/>
          </a:xfrm>
        </p:spPr>
      </p:pic>
      <p:pic>
        <p:nvPicPr>
          <p:cNvPr id="5" name="Matulka46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024853" y="3151162"/>
            <a:ext cx="3887030" cy="291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0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Echocardiogram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Matulka58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422310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Bicuspid valve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AV velocity 4.3 m/s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AVA 0.9 cm2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Mean gradient 34 mmHg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LV EF 60-65%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Mild LVH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Normal aortic size (3.3 cm)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Echocardiogram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CT </a:t>
            </a:r>
            <a:r>
              <a:rPr lang="en-US" dirty="0" err="1" smtClean="0">
                <a:solidFill>
                  <a:srgbClr val="FFFF00"/>
                </a:solidFill>
              </a:rPr>
              <a:t>Angio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se000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913" y="939019"/>
            <a:ext cx="5799137" cy="4525963"/>
          </a:xfrm>
        </p:spPr>
      </p:pic>
      <p:sp>
        <p:nvSpPr>
          <p:cNvPr id="3" name="TextBox 2"/>
          <p:cNvSpPr txBox="1"/>
          <p:nvPr/>
        </p:nvSpPr>
        <p:spPr>
          <a:xfrm>
            <a:off x="673709" y="5711874"/>
            <a:ext cx="80130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Anomalous right coronary artery originating from left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sinus of </a:t>
            </a:r>
            <a:r>
              <a:rPr lang="en-US" sz="2800" dirty="0" err="1" smtClean="0">
                <a:solidFill>
                  <a:schemeClr val="bg1"/>
                </a:solidFill>
              </a:rPr>
              <a:t>Valsalva</a:t>
            </a:r>
            <a:r>
              <a:rPr lang="en-US" sz="2800" dirty="0" smtClean="0">
                <a:solidFill>
                  <a:schemeClr val="bg1"/>
                </a:solidFill>
              </a:rPr>
              <a:t> with short intra-arterial course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1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48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CT </a:t>
            </a:r>
            <a:r>
              <a:rPr lang="en-US" dirty="0" err="1" smtClean="0">
                <a:solidFill>
                  <a:srgbClr val="FFFF00"/>
                </a:solidFill>
              </a:rPr>
              <a:t>Angio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55" y="995289"/>
            <a:ext cx="5798890" cy="4525963"/>
          </a:xfrm>
        </p:spPr>
      </p:pic>
      <p:sp>
        <p:nvSpPr>
          <p:cNvPr id="3" name="TextBox 2"/>
          <p:cNvSpPr txBox="1"/>
          <p:nvPr/>
        </p:nvSpPr>
        <p:spPr>
          <a:xfrm>
            <a:off x="2887252" y="5543918"/>
            <a:ext cx="36924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Bicuspid Aortic Valve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Ascending Aorta 3.2 CM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2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CT angiogram, 08/2013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Anomalous right coronary artery originating from the left sinus of Valsalva, with short intra-arterial course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Bicuspid aortic valve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Ascending aorta measured 3.5 cm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108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3AF96FE372B2469C48176DE57F0A8D" ma:contentTypeVersion="0" ma:contentTypeDescription="Create a new document." ma:contentTypeScope="" ma:versionID="0f53deea24d5ea5353460f08ebca216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c95c34d7c3628a511dc243047c3162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32F19FA-53E8-4814-9791-4816DD208A18}"/>
</file>

<file path=customXml/itemProps2.xml><?xml version="1.0" encoding="utf-8"?>
<ds:datastoreItem xmlns:ds="http://schemas.openxmlformats.org/officeDocument/2006/customXml" ds:itemID="{8239BC79-34CD-4CD7-AB31-805C88D67728}"/>
</file>

<file path=customXml/itemProps3.xml><?xml version="1.0" encoding="utf-8"?>
<ds:datastoreItem xmlns:ds="http://schemas.openxmlformats.org/officeDocument/2006/customXml" ds:itemID="{85F73AD7-A932-4FC0-880F-88C9DCA8F98D}"/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288</Words>
  <Application>Microsoft Office PowerPoint</Application>
  <PresentationFormat>On-screen Show (4:3)</PresentationFormat>
  <Paragraphs>64</Paragraphs>
  <Slides>12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Congenitally Bicuspid Aortic Valve</vt:lpstr>
      <vt:lpstr>History</vt:lpstr>
      <vt:lpstr>Recent History</vt:lpstr>
      <vt:lpstr>Echocardiograms</vt:lpstr>
      <vt:lpstr>Echocardiogram</vt:lpstr>
      <vt:lpstr>Echocardiogram</vt:lpstr>
      <vt:lpstr>CT Angio</vt:lpstr>
      <vt:lpstr>CT Angio</vt:lpstr>
      <vt:lpstr>CT angiogram, 08/2013</vt:lpstr>
      <vt:lpstr>Discussion Points</vt:lpstr>
      <vt:lpstr>Course</vt:lpstr>
      <vt:lpstr>Learning Points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Aortic Valve Insufficiency</dc:title>
  <dc:creator>Fawwaz Shaw</dc:creator>
  <cp:lastModifiedBy>edver</cp:lastModifiedBy>
  <cp:revision>24</cp:revision>
  <dcterms:created xsi:type="dcterms:W3CDTF">2013-11-15T05:42:38Z</dcterms:created>
  <dcterms:modified xsi:type="dcterms:W3CDTF">2013-12-12T22:57:44Z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0x010100B03AF96FE372B2469C48176DE57F0A8D</vt:lpwstr>
  </property>
</Properties>
</file>