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10"/>
  </p:notesMasterIdLst>
  <p:sldIdLst>
    <p:sldId id="257" r:id="rId2"/>
    <p:sldId id="259" r:id="rId3"/>
    <p:sldId id="291" r:id="rId4"/>
    <p:sldId id="299" r:id="rId5"/>
    <p:sldId id="296" r:id="rId6"/>
    <p:sldId id="300" r:id="rId7"/>
    <p:sldId id="298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5" autoAdjust="0"/>
    <p:restoredTop sz="81790" autoAdjust="0"/>
  </p:normalViewPr>
  <p:slideViewPr>
    <p:cSldViewPr snapToGrid="0">
      <p:cViewPr varScale="1">
        <p:scale>
          <a:sx n="89" d="100"/>
          <a:sy n="89" d="100"/>
        </p:scale>
        <p:origin x="44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8CB10-52BA-4352-B9E9-8F28A40F62C2}" type="datetimeFigureOut">
              <a:rPr lang="en-US" smtClean="0"/>
              <a:t>4/21/23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D07E2-DA20-4A7D-8526-C312E782AD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6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D07E2-DA20-4A7D-8526-C312E782AD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2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0" y="3733800"/>
            <a:ext cx="12192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0" y="3733800"/>
            <a:ext cx="12192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1C8D2CA8-6EBD-1FB8-89BB-C0AB5497A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2"/>
          <a:stretch/>
        </p:blipFill>
        <p:spPr>
          <a:xfrm>
            <a:off x="5371489" y="5415267"/>
            <a:ext cx="1449021" cy="144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7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 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93"/>
            <a:ext cx="12192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43001"/>
            <a:ext cx="117856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D4505-985F-49BE-8C1F-E0CFEEC3F37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0" y="838200"/>
            <a:ext cx="119888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 flipH="1">
            <a:off x="0" y="838200"/>
            <a:ext cx="119888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D7E351EC-856B-68A1-8AD6-B74AE364B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2"/>
          <a:stretch/>
        </p:blipFill>
        <p:spPr>
          <a:xfrm>
            <a:off x="11197822" y="26009"/>
            <a:ext cx="790978" cy="78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8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5200" y="6505801"/>
            <a:ext cx="560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/>
                </a:solidFill>
              </a:defRPr>
            </a:lvl1pPr>
          </a:lstStyle>
          <a:p>
            <a:fld id="{313D4505-985F-49BE-8C1F-E0CFEEC3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80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ov"/><Relationship Id="rId7" Type="http://schemas.openxmlformats.org/officeDocument/2006/relationships/image" Target="../media/image4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0451" y="1522417"/>
            <a:ext cx="5751095" cy="1470025"/>
          </a:xfrm>
        </p:spPr>
        <p:txBody>
          <a:bodyPr/>
          <a:lstStyle/>
          <a:p>
            <a:r>
              <a:rPr lang="en-US" sz="5000" dirty="0">
                <a:solidFill>
                  <a:schemeClr val="tx2"/>
                </a:solidFill>
                <a:latin typeface="Arial"/>
                <a:cs typeface="Arial"/>
              </a:rPr>
              <a:t>Bicuspid Aortic Valve Disease</a:t>
            </a:r>
            <a:br>
              <a:rPr lang="en-US" sz="500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en-US" sz="5000" dirty="0">
                <a:solidFill>
                  <a:schemeClr val="tx2"/>
                </a:solidFill>
                <a:latin typeface="Arial"/>
                <a:cs typeface="Arial"/>
              </a:rPr>
              <a:t>(AS)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13906"/>
            <a:ext cx="9143999" cy="2116257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Author: Elisa Zaragoza-Macias, M.D.</a:t>
            </a:r>
          </a:p>
          <a:p>
            <a:r>
              <a:rPr lang="en-US" dirty="0">
                <a:solidFill>
                  <a:schemeClr val="tx2"/>
                </a:solidFill>
              </a:rPr>
              <a:t>Institution:  University of Washington Medical Center</a:t>
            </a:r>
          </a:p>
          <a:p>
            <a:r>
              <a:rPr lang="en-US" dirty="0">
                <a:solidFill>
                  <a:schemeClr val="tx2"/>
                </a:solidFill>
              </a:rPr>
              <a:t>Date: November  2013</a:t>
            </a:r>
          </a:p>
          <a:p>
            <a:r>
              <a:rPr lang="en-US" dirty="0">
                <a:solidFill>
                  <a:schemeClr val="tx2"/>
                </a:solidFill>
              </a:rPr>
              <a:t>Updated by: Alison F. Ward, MD, Emory University, April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69854" y="5920342"/>
            <a:ext cx="1753887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Case Presentations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Adult Cardiac Surgery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CV 12   CV 16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000" dirty="0">
                <a:solidFill>
                  <a:schemeClr val="tx2"/>
                </a:solidFill>
                <a:latin typeface="Arial"/>
                <a:cs typeface="Arial"/>
              </a:rPr>
              <a:t>History</a:t>
            </a:r>
            <a:endParaRPr lang="en-US" sz="5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43001"/>
            <a:ext cx="11785600" cy="568700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55yo M presented to the emergency room with multiple falls</a:t>
            </a:r>
          </a:p>
          <a:p>
            <a:r>
              <a:rPr lang="en-US" dirty="0">
                <a:solidFill>
                  <a:schemeClr val="tx2"/>
                </a:solidFill>
              </a:rPr>
              <a:t>PMH: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Seizure disorder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Polysubstance abuse including alcoholism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HTN</a:t>
            </a:r>
          </a:p>
          <a:p>
            <a:pPr lvl="1"/>
            <a:r>
              <a:rPr lang="en-US" dirty="0" err="1">
                <a:solidFill>
                  <a:schemeClr val="tx2"/>
                </a:solidFill>
              </a:rPr>
              <a:t>Afib</a:t>
            </a:r>
            <a:r>
              <a:rPr lang="en-US" dirty="0">
                <a:solidFill>
                  <a:schemeClr val="tx2"/>
                </a:solidFill>
              </a:rPr>
              <a:t> diagnosed in the past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Testicular cancer</a:t>
            </a:r>
          </a:p>
          <a:p>
            <a:r>
              <a:rPr lang="en-US" dirty="0">
                <a:solidFill>
                  <a:schemeClr val="tx2"/>
                </a:solidFill>
              </a:rPr>
              <a:t>Poor historian but told he had a murmur</a:t>
            </a:r>
          </a:p>
          <a:p>
            <a:r>
              <a:rPr lang="en-US" dirty="0">
                <a:solidFill>
                  <a:schemeClr val="tx2"/>
                </a:solidFill>
              </a:rPr>
              <a:t>Able to walk several miles without SOB or CP</a:t>
            </a:r>
          </a:p>
          <a:p>
            <a:r>
              <a:rPr lang="en-US" dirty="0">
                <a:solidFill>
                  <a:schemeClr val="tx2"/>
                </a:solidFill>
              </a:rPr>
              <a:t>After strenuous activity feels light headed, multiple syncopal episodes</a:t>
            </a:r>
          </a:p>
          <a:p>
            <a:r>
              <a:rPr lang="en-US" dirty="0">
                <a:solidFill>
                  <a:schemeClr val="tx2"/>
                </a:solidFill>
              </a:rPr>
              <a:t>Head imaging, EEG, and labs were all unremarkable</a:t>
            </a:r>
          </a:p>
          <a:p>
            <a:r>
              <a:rPr lang="en-US" dirty="0">
                <a:solidFill>
                  <a:schemeClr val="tx2"/>
                </a:solidFill>
              </a:rPr>
              <a:t>TTE obtained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000" dirty="0">
                <a:solidFill>
                  <a:schemeClr val="tx2"/>
                </a:solidFill>
              </a:rPr>
              <a:t>Echo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F4FEB8-F103-1ECC-AF10-CC738AB0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87" y="1770861"/>
            <a:ext cx="11785600" cy="452596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</a:rPr>
              <a:t>LV ejection Fraction = 55-60%.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An intracavitary gradient is present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Normal LV diastolic function</a:t>
            </a:r>
          </a:p>
          <a:p>
            <a:r>
              <a:rPr lang="en-US" dirty="0" err="1">
                <a:effectLst/>
                <a:latin typeface="Times New Roman" panose="02020603050405020304" pitchFamily="18" charset="0"/>
              </a:rPr>
              <a:t>Nl</a:t>
            </a:r>
            <a:r>
              <a:rPr lang="en-US" dirty="0">
                <a:effectLst/>
                <a:latin typeface="Times New Roman" panose="02020603050405020304" pitchFamily="18" charset="0"/>
              </a:rPr>
              <a:t> RV function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Mean AV gradient  45 mmHg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Peak velocity 4m/s</a:t>
            </a:r>
          </a:p>
          <a:p>
            <a:r>
              <a:rPr lang="en-US" dirty="0">
                <a:latin typeface="Times New Roman" panose="02020603050405020304" pitchFamily="18" charset="0"/>
              </a:rPr>
              <a:t>Calculated AVA 0.9cm</a:t>
            </a:r>
            <a:r>
              <a:rPr lang="en-US" baseline="30000" dirty="0">
                <a:latin typeface="Times New Roman" panose="02020603050405020304" pitchFamily="18" charset="0"/>
              </a:rPr>
              <a:t>2</a:t>
            </a:r>
            <a:endParaRPr lang="en-US" baseline="30000" dirty="0">
              <a:effectLst/>
              <a:latin typeface="Times New Roman" panose="02020603050405020304" pitchFamily="18" charset="0"/>
            </a:endParaRP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Trace aortic regurgitation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Screen Recording 2023-04-21 at 3.16.43 PM">
            <a:hlinkClick r:id="" action="ppaction://media"/>
            <a:extLst>
              <a:ext uri="{FF2B5EF4-FFF2-40B4-BE49-F238E27FC236}">
                <a16:creationId xmlns:a16="http://schemas.microsoft.com/office/drawing/2014/main" id="{CEA1057F-206B-42F2-CC55-AF3401A33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6703" y="899981"/>
            <a:ext cx="5017485" cy="2890843"/>
          </a:xfrm>
          <a:prstGeom prst="rect">
            <a:avLst/>
          </a:prstGeom>
        </p:spPr>
      </p:pic>
      <p:pic>
        <p:nvPicPr>
          <p:cNvPr id="8" name="Screen Recording 2023-04-21 at 3.17.24 PM">
            <a:hlinkClick r:id="" action="ppaction://media"/>
            <a:extLst>
              <a:ext uri="{FF2B5EF4-FFF2-40B4-BE49-F238E27FC236}">
                <a16:creationId xmlns:a16="http://schemas.microsoft.com/office/drawing/2014/main" id="{CBC37818-B247-D255-0200-B14E9B439C9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6703" y="3971921"/>
            <a:ext cx="5017485" cy="289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0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7A619-3289-427A-FC9E-580048B9A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000" dirty="0"/>
              <a:t>Left Heart Cath</a:t>
            </a:r>
          </a:p>
        </p:txBody>
      </p:sp>
      <p:pic>
        <p:nvPicPr>
          <p:cNvPr id="4" name="Screen Recording 2023-04-21 at 3.21.16 PM">
            <a:hlinkClick r:id="" action="ppaction://media"/>
            <a:extLst>
              <a:ext uri="{FF2B5EF4-FFF2-40B4-BE49-F238E27FC236}">
                <a16:creationId xmlns:a16="http://schemas.microsoft.com/office/drawing/2014/main" id="{CC3C23CD-6861-5E35-725F-A7D2F842E4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133" y="1571806"/>
            <a:ext cx="5853867" cy="4329280"/>
          </a:xfrm>
        </p:spPr>
      </p:pic>
      <p:pic>
        <p:nvPicPr>
          <p:cNvPr id="7" name="Screen Recording 2023-04-21 at 3.21.49 PM">
            <a:hlinkClick r:id="" action="ppaction://media"/>
            <a:extLst>
              <a:ext uri="{FF2B5EF4-FFF2-40B4-BE49-F238E27FC236}">
                <a16:creationId xmlns:a16="http://schemas.microsoft.com/office/drawing/2014/main" id="{EF41A3AD-9F95-E65A-3C40-E82719B21A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6339" y="1594067"/>
            <a:ext cx="5823449" cy="4307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E5332A-F07C-5A02-1EE1-3ECD6A064179}"/>
              </a:ext>
            </a:extLst>
          </p:cNvPr>
          <p:cNvSpPr txBox="1"/>
          <p:nvPr/>
        </p:nvSpPr>
        <p:spPr>
          <a:xfrm>
            <a:off x="4591987" y="6074962"/>
            <a:ext cx="7600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Normal coronaries</a:t>
            </a:r>
          </a:p>
        </p:txBody>
      </p:sp>
    </p:spTree>
    <p:extLst>
      <p:ext uri="{BB962C8B-B14F-4D97-AF65-F5344CB8AC3E}">
        <p14:creationId xmlns:p14="http://schemas.microsoft.com/office/powerpoint/2010/main" val="261914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771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tx2"/>
                </a:solidFill>
              </a:rPr>
              <a:t>CT Angiography</a:t>
            </a:r>
          </a:p>
        </p:txBody>
      </p:sp>
      <p:pic>
        <p:nvPicPr>
          <p:cNvPr id="7" name="Screen Recording 2023-04-21 at 3.26.04 PM">
            <a:hlinkClick r:id="" action="ppaction://media"/>
            <a:extLst>
              <a:ext uri="{FF2B5EF4-FFF2-40B4-BE49-F238E27FC236}">
                <a16:creationId xmlns:a16="http://schemas.microsoft.com/office/drawing/2014/main" id="{3BD9472E-9E5C-53C4-A816-E1D56820C8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3653" y="1143000"/>
            <a:ext cx="7484048" cy="491976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8844B9-0320-9210-5EF2-34A79F51F230}"/>
              </a:ext>
            </a:extLst>
          </p:cNvPr>
          <p:cNvSpPr txBox="1"/>
          <p:nvPr/>
        </p:nvSpPr>
        <p:spPr>
          <a:xfrm>
            <a:off x="2053653" y="6263580"/>
            <a:ext cx="7629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4.2cm ascending aorta, bicuspid aortic valve</a:t>
            </a:r>
          </a:p>
        </p:txBody>
      </p:sp>
    </p:spTree>
    <p:extLst>
      <p:ext uri="{BB962C8B-B14F-4D97-AF65-F5344CB8AC3E}">
        <p14:creationId xmlns:p14="http://schemas.microsoft.com/office/powerpoint/2010/main" val="220902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74899-F4EF-9DAA-AF36-BC62928CD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000" dirty="0"/>
              <a:t>Pre-CPB TEE</a:t>
            </a:r>
          </a:p>
        </p:txBody>
      </p:sp>
      <p:pic>
        <p:nvPicPr>
          <p:cNvPr id="4" name="Screen Recording 2023-04-21 at 3.30.33 PM">
            <a:hlinkClick r:id="" action="ppaction://media"/>
            <a:extLst>
              <a:ext uri="{FF2B5EF4-FFF2-40B4-BE49-F238E27FC236}">
                <a16:creationId xmlns:a16="http://schemas.microsoft.com/office/drawing/2014/main" id="{0FEE00B5-F370-2F5A-22CF-B0ED8BB5BF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9413" y="1143000"/>
            <a:ext cx="6353175" cy="4525963"/>
          </a:xfrm>
        </p:spPr>
      </p:pic>
    </p:spTree>
    <p:extLst>
      <p:ext uri="{BB962C8B-B14F-4D97-AF65-F5344CB8AC3E}">
        <p14:creationId xmlns:p14="http://schemas.microsoft.com/office/powerpoint/2010/main" val="206882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Operative Course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solidFill>
                  <a:schemeClr val="tx2"/>
                </a:solidFill>
              </a:rPr>
              <a:t>Scheduled for AVR while inpatient</a:t>
            </a:r>
          </a:p>
          <a:p>
            <a:r>
              <a:rPr lang="en-US" sz="3000" dirty="0">
                <a:solidFill>
                  <a:schemeClr val="tx2"/>
                </a:solidFill>
              </a:rPr>
              <a:t>Valve selection discussed—due to polysubstance abuse and medical non-</a:t>
            </a:r>
            <a:r>
              <a:rPr lang="en-US" sz="3000" dirty="0" err="1">
                <a:solidFill>
                  <a:schemeClr val="tx2"/>
                </a:solidFill>
              </a:rPr>
              <a:t>complicance</a:t>
            </a:r>
            <a:r>
              <a:rPr lang="en-US" sz="3000" dirty="0">
                <a:solidFill>
                  <a:schemeClr val="tx2"/>
                </a:solidFill>
              </a:rPr>
              <a:t> bioprosthetic valve was selected</a:t>
            </a:r>
          </a:p>
          <a:p>
            <a:r>
              <a:rPr lang="en-US" sz="3000" dirty="0">
                <a:solidFill>
                  <a:schemeClr val="tx2"/>
                </a:solidFill>
              </a:rPr>
              <a:t>Intraoperative pre-CPB TEE demonstrated septal hypertrophy</a:t>
            </a:r>
          </a:p>
          <a:p>
            <a:r>
              <a:rPr lang="en-US" sz="3000" dirty="0">
                <a:solidFill>
                  <a:schemeClr val="tx2"/>
                </a:solidFill>
              </a:rPr>
              <a:t>Cannulation: ascending aorta, RAA, RSPV vent, antegrade cardioplegia</a:t>
            </a:r>
          </a:p>
          <a:p>
            <a:r>
              <a:rPr lang="en-US" sz="3000" dirty="0">
                <a:solidFill>
                  <a:schemeClr val="tx2"/>
                </a:solidFill>
              </a:rPr>
              <a:t>AV severely calcified and bicuspid</a:t>
            </a:r>
          </a:p>
          <a:p>
            <a:r>
              <a:rPr lang="en-US" sz="3000" dirty="0">
                <a:solidFill>
                  <a:schemeClr val="tx2"/>
                </a:solidFill>
              </a:rPr>
              <a:t>Operation: PVI and LAA clip placement, AVR with Edwards </a:t>
            </a:r>
            <a:r>
              <a:rPr lang="en-US" sz="3000" dirty="0" err="1">
                <a:solidFill>
                  <a:schemeClr val="tx2"/>
                </a:solidFill>
              </a:rPr>
              <a:t>Inspiris</a:t>
            </a:r>
            <a:r>
              <a:rPr lang="en-US" sz="3000" dirty="0">
                <a:solidFill>
                  <a:schemeClr val="tx2"/>
                </a:solidFill>
              </a:rPr>
              <a:t> valve, limited septal myectomy</a:t>
            </a:r>
          </a:p>
          <a:p>
            <a:r>
              <a:rPr lang="en-US" sz="3000" dirty="0">
                <a:solidFill>
                  <a:schemeClr val="tx2"/>
                </a:solidFill>
              </a:rPr>
              <a:t>Uneventful postoperative course—no arrhythmias</a:t>
            </a:r>
          </a:p>
        </p:txBody>
      </p:sp>
    </p:spTree>
    <p:extLst>
      <p:ext uri="{BB962C8B-B14F-4D97-AF65-F5344CB8AC3E}">
        <p14:creationId xmlns:p14="http://schemas.microsoft.com/office/powerpoint/2010/main" val="1084902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Learning Points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2"/>
                </a:solidFill>
              </a:rPr>
              <a:t>Important to consider valve selection based on age, social history, gender, and anatomy</a:t>
            </a:r>
          </a:p>
          <a:p>
            <a:r>
              <a:rPr lang="en-US" sz="3000" dirty="0">
                <a:solidFill>
                  <a:schemeClr val="tx2"/>
                </a:solidFill>
              </a:rPr>
              <a:t>Bicuspid AV patients should be screened for </a:t>
            </a:r>
            <a:r>
              <a:rPr lang="en-US" sz="3000" dirty="0" err="1">
                <a:solidFill>
                  <a:schemeClr val="tx2"/>
                </a:solidFill>
              </a:rPr>
              <a:t>aortopathies</a:t>
            </a:r>
            <a:endParaRPr lang="en-US" sz="3000" dirty="0">
              <a:solidFill>
                <a:schemeClr val="tx2"/>
              </a:solidFill>
            </a:endParaRPr>
          </a:p>
          <a:p>
            <a:r>
              <a:rPr lang="en-US" sz="3000" dirty="0">
                <a:solidFill>
                  <a:schemeClr val="tx2"/>
                </a:solidFill>
              </a:rPr>
              <a:t>Need for consistent follow up to monitor progression of disease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MHS Finance">
  <a:themeElements>
    <a:clrScheme name="UM">
      <a:dk1>
        <a:srgbClr val="000050"/>
      </a:dk1>
      <a:lt1>
        <a:sysClr val="window" lastClr="FFFFFF"/>
      </a:lt1>
      <a:dk2>
        <a:srgbClr val="303C6E"/>
      </a:dk2>
      <a:lt2>
        <a:srgbClr val="FFFFCC"/>
      </a:lt2>
      <a:accent1>
        <a:srgbClr val="000066"/>
      </a:accent1>
      <a:accent2>
        <a:srgbClr val="0000CC"/>
      </a:accent2>
      <a:accent3>
        <a:srgbClr val="FFCC00"/>
      </a:accent3>
      <a:accent4>
        <a:srgbClr val="FFFF00"/>
      </a:accent4>
      <a:accent5>
        <a:srgbClr val="FFFFCC"/>
      </a:accent5>
      <a:accent6>
        <a:srgbClr val="005BD3"/>
      </a:accent6>
      <a:hlink>
        <a:srgbClr val="00349E"/>
      </a:hlink>
      <a:folHlink>
        <a:srgbClr val="FFFF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8767</TotalTime>
  <Words>274</Words>
  <Application>Microsoft Macintosh PowerPoint</Application>
  <PresentationFormat>Widescreen</PresentationFormat>
  <Paragraphs>48</Paragraphs>
  <Slides>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Franklin Gothic Book</vt:lpstr>
      <vt:lpstr>Franklin Gothic Medium</vt:lpstr>
      <vt:lpstr>Times New Roman</vt:lpstr>
      <vt:lpstr>UMHS Finance</vt:lpstr>
      <vt:lpstr>Bicuspid Aortic Valve Disease (AS)</vt:lpstr>
      <vt:lpstr>History</vt:lpstr>
      <vt:lpstr>Echo</vt:lpstr>
      <vt:lpstr>Left Heart Cath</vt:lpstr>
      <vt:lpstr>CT Angiography</vt:lpstr>
      <vt:lpstr>Pre-CPB TEE</vt:lpstr>
      <vt:lpstr>Operative Course </vt:lpstr>
      <vt:lpstr>Learning Points</vt:lpstr>
    </vt:vector>
  </TitlesOfParts>
  <Company>University of Michigan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Bed Capacity</dc:title>
  <dc:creator>Lucas, Annemarie</dc:creator>
  <cp:lastModifiedBy>Ward, Alison F.</cp:lastModifiedBy>
  <cp:revision>239</cp:revision>
  <dcterms:created xsi:type="dcterms:W3CDTF">2021-02-05T19:11:33Z</dcterms:created>
  <dcterms:modified xsi:type="dcterms:W3CDTF">2023-04-21T19:35:59Z</dcterms:modified>
</cp:coreProperties>
</file>