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303" r:id="rId6"/>
    <p:sldId id="315" r:id="rId7"/>
    <p:sldId id="327" r:id="rId8"/>
    <p:sldId id="326" r:id="rId9"/>
    <p:sldId id="304" r:id="rId10"/>
    <p:sldId id="328" r:id="rId11"/>
    <p:sldId id="329" r:id="rId12"/>
    <p:sldId id="319" r:id="rId13"/>
    <p:sldId id="325" r:id="rId14"/>
    <p:sldId id="31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4" autoAdjust="0"/>
    <p:restoredTop sz="90940" autoAdjust="0"/>
  </p:normalViewPr>
  <p:slideViewPr>
    <p:cSldViewPr snapToGrid="0" snapToObjects="1">
      <p:cViewPr>
        <p:scale>
          <a:sx n="80" d="100"/>
          <a:sy n="80" d="100"/>
        </p:scale>
        <p:origin x="-102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9AB4C-920D-489A-ACAA-B2F91D85A31D}" type="datetimeFigureOut">
              <a:rPr lang="en-US" smtClean="0"/>
              <a:t>7/28/2014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20847-11AF-4463-BED6-10C955ADB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4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D907-7148-41F5-95FF-BD7CEDA8A5C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535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BEA7-A41E-424A-BBBB-A769DAC5E19C}" type="datetimeFigureOut">
              <a:rPr lang="en-US" smtClean="0"/>
              <a:pPr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A1244-836D-C540-80DE-5718873298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783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/>
                <a:cs typeface="Arial"/>
              </a:rPr>
              <a:t>Vascular Ring in Adult</a:t>
            </a:r>
            <a:endParaRPr lang="en-US" sz="36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30592"/>
            <a:ext cx="9143999" cy="2116257"/>
          </a:xfrm>
        </p:spPr>
        <p:txBody>
          <a:bodyPr anchor="t">
            <a:normAutofit fontScale="25000" lnSpcReduction="20000"/>
          </a:bodyPr>
          <a:lstStyle/>
          <a:p>
            <a:pPr algn="l"/>
            <a:r>
              <a:rPr lang="en-US" sz="9600" dirty="0" smtClean="0">
                <a:solidFill>
                  <a:schemeClr val="bg1"/>
                </a:solidFill>
              </a:rPr>
              <a:t>Author: 						Edward Verrier, M.D. </a:t>
            </a:r>
          </a:p>
          <a:p>
            <a:pPr algn="l"/>
            <a:r>
              <a:rPr lang="en-US" sz="9600" dirty="0" smtClean="0">
                <a:solidFill>
                  <a:schemeClr val="bg1"/>
                </a:solidFill>
              </a:rPr>
              <a:t>Institution:						University of  Washington</a:t>
            </a:r>
          </a:p>
          <a:p>
            <a:pPr algn="l"/>
            <a:r>
              <a:rPr lang="en-US" sz="9600" dirty="0" smtClean="0">
                <a:solidFill>
                  <a:schemeClr val="bg1"/>
                </a:solidFill>
              </a:rPr>
              <a:t>Date: 							March2014</a:t>
            </a:r>
          </a:p>
          <a:p>
            <a:pPr algn="l"/>
            <a:r>
              <a:rPr lang="en-US" sz="9600" dirty="0" smtClean="0">
                <a:solidFill>
                  <a:schemeClr val="bg1"/>
                </a:solidFill>
              </a:rPr>
              <a:t>Learning Domain:				Adult Cardiac  Surgery</a:t>
            </a:r>
          </a:p>
          <a:p>
            <a:pPr algn="l"/>
            <a:r>
              <a:rPr lang="en-US" sz="9600" dirty="0" smtClean="0">
                <a:solidFill>
                  <a:schemeClr val="bg1"/>
                </a:solidFill>
              </a:rPr>
              <a:t>Learning Objective: 			Vascular Ring</a:t>
            </a:r>
          </a:p>
          <a:p>
            <a:pPr algn="l"/>
            <a:r>
              <a:rPr lang="en-US" sz="9600" dirty="0">
                <a:solidFill>
                  <a:schemeClr val="bg1"/>
                </a:solidFill>
              </a:rPr>
              <a:t>	</a:t>
            </a:r>
            <a:r>
              <a:rPr lang="en-US" sz="9600" dirty="0" smtClean="0">
                <a:solidFill>
                  <a:schemeClr val="bg1"/>
                </a:solidFill>
              </a:rPr>
              <a:t>						</a:t>
            </a:r>
            <a:r>
              <a:rPr lang="en-US" sz="9600" smtClean="0">
                <a:solidFill>
                  <a:schemeClr val="bg1"/>
                </a:solidFill>
              </a:rPr>
              <a:t>	Tracheal / Esophageal </a:t>
            </a:r>
            <a:r>
              <a:rPr lang="en-US" sz="9600" dirty="0" smtClean="0">
                <a:solidFill>
                  <a:schemeClr val="bg1"/>
                </a:solidFill>
              </a:rPr>
              <a:t>Compression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						 					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JCTSE_Logo_CMYK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3" y="5969757"/>
            <a:ext cx="1688124" cy="54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5853" y="5920341"/>
            <a:ext cx="1753887" cy="83099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Case Presentations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Adult Cardiac  Surgery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TSC CV: 18, CD 09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Milestone: 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0121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447" y="6976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JA van Son et al: </a:t>
            </a:r>
            <a:r>
              <a:rPr lang="en-US" sz="2400" dirty="0" err="1" smtClean="0">
                <a:solidFill>
                  <a:schemeClr val="bg1"/>
                </a:solidFill>
              </a:rPr>
              <a:t>Burkhard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Kommerell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</a:rPr>
              <a:t>Kommmerall’s</a:t>
            </a:r>
            <a:r>
              <a:rPr lang="en-US" sz="2400" dirty="0" smtClean="0">
                <a:solidFill>
                  <a:schemeClr val="bg1"/>
                </a:solidFill>
              </a:rPr>
              <a:t> 	Diverticulum Tex Heart </a:t>
            </a:r>
            <a:r>
              <a:rPr lang="en-US" sz="2400" dirty="0" err="1" smtClean="0">
                <a:solidFill>
                  <a:schemeClr val="bg1"/>
                </a:solidFill>
              </a:rPr>
              <a:t>Inst</a:t>
            </a:r>
            <a:r>
              <a:rPr lang="en-US" sz="2400" dirty="0" smtClean="0">
                <a:solidFill>
                  <a:schemeClr val="bg1"/>
                </a:solidFill>
              </a:rPr>
              <a:t> J 29: 2002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Backer CL et al: Resection of </a:t>
            </a:r>
            <a:r>
              <a:rPr lang="en-US" sz="2400" dirty="0" err="1" smtClean="0">
                <a:solidFill>
                  <a:schemeClr val="bg1"/>
                </a:solidFill>
              </a:rPr>
              <a:t>Kommerell’s</a:t>
            </a:r>
            <a:r>
              <a:rPr lang="en-US" sz="2400" dirty="0" smtClean="0">
                <a:solidFill>
                  <a:schemeClr val="bg1"/>
                </a:solidFill>
              </a:rPr>
              <a:t> Diverticulum and L 	subclavian artery transfer. EJCTS 22: 2002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2534021"/>
            <a:ext cx="2943471" cy="31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7" y="3968646"/>
            <a:ext cx="2505694" cy="271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205" y="2534021"/>
            <a:ext cx="2691166" cy="317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5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Learning points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Abnormalities of the Aortic Arch are rare but can present in adults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Compression on trachea or esophagus is common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Simple transection of the </a:t>
            </a:r>
            <a:r>
              <a:rPr lang="en-US" dirty="0" err="1">
                <a:solidFill>
                  <a:schemeClr val="bg1"/>
                </a:solidFill>
              </a:rPr>
              <a:t>l</a:t>
            </a:r>
            <a:r>
              <a:rPr lang="en-US" smtClean="0">
                <a:solidFill>
                  <a:schemeClr val="bg1"/>
                </a:solidFill>
              </a:rPr>
              <a:t>igamentum</a:t>
            </a:r>
            <a:r>
              <a:rPr lang="en-US" dirty="0" smtClean="0">
                <a:solidFill>
                  <a:schemeClr val="bg1"/>
                </a:solidFill>
              </a:rPr>
              <a:t> is often inadequate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case must be individualized in operative approach</a:t>
            </a:r>
          </a:p>
        </p:txBody>
      </p:sp>
    </p:spTree>
    <p:extLst>
      <p:ext uri="{BB962C8B-B14F-4D97-AF65-F5344CB8AC3E}">
        <p14:creationId xmlns:p14="http://schemas.microsoft.com/office/powerpoint/2010/main" val="263388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ea typeface="+mj-ea"/>
                <a:cs typeface="+mj-cs"/>
              </a:rPr>
              <a:t>Presentation</a:t>
            </a:r>
            <a:endParaRPr lang="en-US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22 y/o with Increasing SOB /DOE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Decreased  Exercise intolerance for 2 years 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FFFCC"/>
                </a:solidFill>
                <a:latin typeface="+mj-lt"/>
              </a:rPr>
              <a:t>Can’t keep up with Marine recruits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PMH: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Palpitations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Mild scoliosis</a:t>
            </a:r>
          </a:p>
        </p:txBody>
      </p:sp>
    </p:spTree>
    <p:extLst>
      <p:ext uri="{BB962C8B-B14F-4D97-AF65-F5344CB8AC3E}">
        <p14:creationId xmlns:p14="http://schemas.microsoft.com/office/powerpoint/2010/main" val="20224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History and Exam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chemeClr val="bg1"/>
                </a:solidFill>
              </a:rPr>
              <a:t>Pertinent Physical Exam</a:t>
            </a:r>
            <a:endParaRPr lang="en-US" u="sng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BP 126/81, Pulse 78, Temp 36.5, 77.6 kg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Lungs clear bilaterally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Heart rate regular with no M, G, H, 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Full pulses, no clubbing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Labs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 Labs Normal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Medications</a:t>
            </a:r>
          </a:p>
          <a:p>
            <a:pPr lvl="1"/>
            <a:r>
              <a:rPr lang="en-US" sz="2800" dirty="0" smtClean="0">
                <a:solidFill>
                  <a:srgbClr val="FFFFCC"/>
                </a:solidFill>
              </a:rPr>
              <a:t>No medications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Chest X-Ray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b="4267"/>
          <a:stretch/>
        </p:blipFill>
        <p:spPr bwMode="auto">
          <a:xfrm>
            <a:off x="228600" y="1600200"/>
            <a:ext cx="4267200" cy="417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4" r="2435" b="4267"/>
          <a:stretch/>
        </p:blipFill>
        <p:spPr bwMode="auto">
          <a:xfrm>
            <a:off x="4648200" y="1600200"/>
            <a:ext cx="4365243" cy="417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54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Esophagram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6" t="5854" r="23561"/>
          <a:stretch/>
        </p:blipFill>
        <p:spPr bwMode="auto">
          <a:xfrm>
            <a:off x="160316" y="1600199"/>
            <a:ext cx="4242646" cy="408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r="23284"/>
          <a:stretch/>
        </p:blipFill>
        <p:spPr bwMode="auto">
          <a:xfrm>
            <a:off x="4648200" y="1417638"/>
            <a:ext cx="4237819" cy="427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0322" y="-26715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MRI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1" y="5120867"/>
            <a:ext cx="8229599" cy="1009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19" name="_edver__0725093045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-1782" t="6233" r="-1"/>
          <a:stretch/>
        </p:blipFill>
        <p:spPr>
          <a:xfrm>
            <a:off x="1638795" y="1235034"/>
            <a:ext cx="5474525" cy="5403536"/>
          </a:xfrm>
        </p:spPr>
      </p:pic>
    </p:spTree>
    <p:extLst>
      <p:ext uri="{BB962C8B-B14F-4D97-AF65-F5344CB8AC3E}">
        <p14:creationId xmlns:p14="http://schemas.microsoft.com/office/powerpoint/2010/main" val="41156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MRI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6" t="513" r="42726"/>
          <a:stretch/>
        </p:blipFill>
        <p:spPr bwMode="auto">
          <a:xfrm>
            <a:off x="201881" y="1417638"/>
            <a:ext cx="1401288" cy="4932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3305" r="29746"/>
          <a:stretch/>
        </p:blipFill>
        <p:spPr bwMode="auto">
          <a:xfrm>
            <a:off x="2161309" y="1417638"/>
            <a:ext cx="4465122" cy="493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4" t="1909" r="37212"/>
          <a:stretch/>
        </p:blipFill>
        <p:spPr bwMode="auto">
          <a:xfrm>
            <a:off x="6768936" y="1382011"/>
            <a:ext cx="2137559" cy="500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MRI Results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bnormal </a:t>
            </a:r>
            <a:r>
              <a:rPr lang="en-US" dirty="0">
                <a:solidFill>
                  <a:schemeClr val="bg1"/>
                </a:solidFill>
              </a:rPr>
              <a:t>double </a:t>
            </a:r>
            <a:r>
              <a:rPr lang="en-US" dirty="0" smtClean="0">
                <a:solidFill>
                  <a:schemeClr val="bg1"/>
                </a:solidFill>
              </a:rPr>
              <a:t>arch</a:t>
            </a:r>
            <a:r>
              <a:rPr lang="en-US" dirty="0">
                <a:solidFill>
                  <a:schemeClr val="bg1"/>
                </a:solidFill>
              </a:rPr>
              <a:t> 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ight-sided </a:t>
            </a:r>
            <a:r>
              <a:rPr lang="en-US" dirty="0">
                <a:solidFill>
                  <a:schemeClr val="bg1"/>
                </a:solidFill>
              </a:rPr>
              <a:t>primary </a:t>
            </a:r>
            <a:r>
              <a:rPr lang="en-US" dirty="0" smtClean="0">
                <a:solidFill>
                  <a:schemeClr val="bg1"/>
                </a:solidFill>
              </a:rPr>
              <a:t>arch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 err="1" smtClean="0">
                <a:solidFill>
                  <a:schemeClr val="bg1"/>
                </a:solidFill>
              </a:rPr>
              <a:t>tretic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left-sided arch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rgbClr val="FFFF99"/>
                </a:solidFill>
              </a:rPr>
              <a:t>gives </a:t>
            </a:r>
            <a:r>
              <a:rPr lang="en-US" dirty="0">
                <a:solidFill>
                  <a:srgbClr val="FFFF99"/>
                </a:solidFill>
              </a:rPr>
              <a:t>off the left </a:t>
            </a:r>
            <a:r>
              <a:rPr lang="en-US" dirty="0" err="1">
                <a:solidFill>
                  <a:srgbClr val="FFFF99"/>
                </a:solidFill>
              </a:rPr>
              <a:t>subclavian</a:t>
            </a:r>
            <a:r>
              <a:rPr lang="en-US" dirty="0">
                <a:solidFill>
                  <a:srgbClr val="FFFF99"/>
                </a:solidFill>
              </a:rPr>
              <a:t> and left carotids</a:t>
            </a:r>
            <a:r>
              <a:rPr lang="en-US" dirty="0">
                <a:solidFill>
                  <a:schemeClr val="bg1"/>
                </a:solidFill>
              </a:rPr>
              <a:t>. 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ascular </a:t>
            </a:r>
            <a:r>
              <a:rPr lang="en-US" dirty="0">
                <a:solidFill>
                  <a:schemeClr val="bg1"/>
                </a:solidFill>
              </a:rPr>
              <a:t>ring with 2 diverticula,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rgbClr val="FFFF99"/>
                </a:solidFill>
              </a:rPr>
              <a:t>one </a:t>
            </a:r>
            <a:r>
              <a:rPr lang="en-US" dirty="0">
                <a:solidFill>
                  <a:srgbClr val="FFFF99"/>
                </a:solidFill>
              </a:rPr>
              <a:t>coming off the right-sided aortic arch. 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hin </a:t>
            </a:r>
            <a:r>
              <a:rPr lang="en-US" dirty="0">
                <a:solidFill>
                  <a:schemeClr val="bg1"/>
                </a:solidFill>
              </a:rPr>
              <a:t>band that appears to encircle the trachea and esophagus. 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maller </a:t>
            </a:r>
            <a:r>
              <a:rPr lang="en-US" dirty="0">
                <a:solidFill>
                  <a:schemeClr val="bg1"/>
                </a:solidFill>
              </a:rPr>
              <a:t>diverticulum on the carotid side.</a:t>
            </a:r>
          </a:p>
        </p:txBody>
      </p:sp>
    </p:spTree>
    <p:extLst>
      <p:ext uri="{BB962C8B-B14F-4D97-AF65-F5344CB8AC3E}">
        <p14:creationId xmlns:p14="http://schemas.microsoft.com/office/powerpoint/2010/main" val="1560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Outcomes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Left thoracotomy, </a:t>
            </a:r>
          </a:p>
          <a:p>
            <a:pPr lvl="1"/>
            <a:r>
              <a:rPr lang="en-US" dirty="0" smtClean="0">
                <a:solidFill>
                  <a:srgbClr val="FFFF99"/>
                </a:solidFill>
              </a:rPr>
              <a:t>double lumen endotracheal tube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Resection of </a:t>
            </a:r>
            <a:r>
              <a:rPr lang="en-US" dirty="0" err="1" smtClean="0">
                <a:solidFill>
                  <a:schemeClr val="bg1"/>
                </a:solidFill>
              </a:rPr>
              <a:t>Ligamentum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Arteriosus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Vascular stapling Left carotid aneurysm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Partial side clamp Aorta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Resection of </a:t>
            </a:r>
            <a:r>
              <a:rPr lang="en-US" dirty="0" err="1" smtClean="0">
                <a:solidFill>
                  <a:schemeClr val="bg1"/>
                </a:solidFill>
              </a:rPr>
              <a:t>Kommerall</a:t>
            </a:r>
            <a:r>
              <a:rPr lang="en-US" dirty="0" smtClean="0">
                <a:solidFill>
                  <a:schemeClr val="bg1"/>
                </a:solidFill>
              </a:rPr>
              <a:t> Diverticulum</a:t>
            </a:r>
          </a:p>
          <a:p>
            <a:r>
              <a:rPr lang="en-US" smtClean="0">
                <a:solidFill>
                  <a:schemeClr val="bg1"/>
                </a:solidFill>
              </a:rPr>
              <a:t>Discharge </a:t>
            </a:r>
            <a:r>
              <a:rPr lang="en-US" dirty="0" smtClean="0">
                <a:solidFill>
                  <a:schemeClr val="bg1"/>
                </a:solidFill>
              </a:rPr>
              <a:t>POD 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Asymptomatic at 1 year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AF96FE372B2469C48176DE57F0A8D" ma:contentTypeVersion="0" ma:contentTypeDescription="Create a new document." ma:contentTypeScope="" ma:versionID="d72b2426b1a0f0222d0204b73e13e6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4559306825c541323742b714389152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7693C8-ED5A-4880-A41E-867DFDBFD0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9BA41C-1AE4-4EBD-B1AD-E418DAEE9695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169B483-833D-4EF1-A9F8-52EE095498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181</Words>
  <Application>Microsoft Office PowerPoint</Application>
  <PresentationFormat>On-screen Show (4:3)</PresentationFormat>
  <Paragraphs>60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Vascular Ring in Adult</vt:lpstr>
      <vt:lpstr>Presentation</vt:lpstr>
      <vt:lpstr>History and Exam</vt:lpstr>
      <vt:lpstr>Chest X-Ray</vt:lpstr>
      <vt:lpstr>Esophagram</vt:lpstr>
      <vt:lpstr>MRI</vt:lpstr>
      <vt:lpstr>MRI</vt:lpstr>
      <vt:lpstr>MRI Results</vt:lpstr>
      <vt:lpstr>Outcomes</vt:lpstr>
      <vt:lpstr>Literature</vt:lpstr>
      <vt:lpstr>Learning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Aortic Valve Insufficiency</dc:title>
  <dc:creator>Fawwaz Shaw</dc:creator>
  <cp:lastModifiedBy>Edward Verrier</cp:lastModifiedBy>
  <cp:revision>99</cp:revision>
  <dcterms:created xsi:type="dcterms:W3CDTF">2013-11-15T05:42:38Z</dcterms:created>
  <dcterms:modified xsi:type="dcterms:W3CDTF">2014-07-28T16:22:49Z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0x010100B03AF96FE372B2469C48176DE57F0A8D</vt:lpwstr>
  </property>
  <property fmtid="{D5CDD505-2E9C-101B-9397-08002B2CF9AE}" pid="3" name="IsMyDocuments">
    <vt:bool>true</vt:bool>
  </property>
</Properties>
</file>