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57" r:id="rId6"/>
    <p:sldId id="303" r:id="rId7"/>
    <p:sldId id="315" r:id="rId8"/>
    <p:sldId id="326" r:id="rId9"/>
    <p:sldId id="304" r:id="rId10"/>
    <p:sldId id="327" r:id="rId11"/>
    <p:sldId id="330" r:id="rId12"/>
    <p:sldId id="331" r:id="rId13"/>
    <p:sldId id="332" r:id="rId14"/>
    <p:sldId id="320" r:id="rId15"/>
    <p:sldId id="333" r:id="rId16"/>
    <p:sldId id="329" r:id="rId17"/>
    <p:sldId id="328" r:id="rId18"/>
    <p:sldId id="31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4" autoAdjust="0"/>
    <p:restoredTop sz="90940" autoAdjust="0"/>
  </p:normalViewPr>
  <p:slideViewPr>
    <p:cSldViewPr snapToGrid="0" snapToObjects="1">
      <p:cViewPr>
        <p:scale>
          <a:sx n="80" d="100"/>
          <a:sy n="80" d="100"/>
        </p:scale>
        <p:origin x="-1062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AB4C-920D-489A-ACAA-B2F91D85A31D}" type="datetimeFigureOut">
              <a:rPr lang="en-US" smtClean="0"/>
              <a:t>3/11/2014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0847-11AF-4463-BED6-10C955ADB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D907-7148-41F5-95FF-BD7CEDA8A5C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35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0847-11AF-4463-BED6-10C955ADBF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7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50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8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19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05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1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5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3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09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9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BEA7-A41E-424A-BBBB-A769DAC5E19C}" type="datetimeFigureOut">
              <a:rPr lang="en-US" smtClean="0"/>
              <a:pPr/>
              <a:t>3/11/2014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3/11/2014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2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7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avi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7836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Sinus Of Valsalva Aneurysm</a:t>
            </a:r>
            <a:endParaRPr lang="en-US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92"/>
            <a:ext cx="9143999" cy="2116257"/>
          </a:xfrm>
        </p:spPr>
        <p:txBody>
          <a:bodyPr anchor="t"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Author: 				Edward Verrier, M.D.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Institution:				University of  Washington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Date: 					March2014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Domain:		Adult Cardiac  Surgery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Objective: 		Sinus of </a:t>
            </a: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alsalva Aneurysm in Adult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 					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5853" y="5920341"/>
            <a:ext cx="1753887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Adult Cardiac  Surgery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TSC CV</a:t>
            </a:r>
            <a:r>
              <a:rPr lang="en-US" sz="1200" smtClean="0">
                <a:solidFill>
                  <a:schemeClr val="bg1"/>
                </a:solidFill>
              </a:rPr>
              <a:t>: 19; CD 11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Milestone: 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Discussion Points for Conference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Pathophysiology of Sinus of Valsalva Aneurysms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Natural History of SV Aneurysms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Any relationship to Trauma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Risk of Endocarditis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Surgical Approaches to repair?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Interventional Approaches in 2014?</a:t>
            </a:r>
          </a:p>
          <a:p>
            <a:endParaRPr lang="en-US" altLang="en-US" sz="2400" dirty="0" smtClean="0">
              <a:solidFill>
                <a:srgbClr val="FFFFC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369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Outcomes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Median </a:t>
            </a:r>
            <a:r>
              <a:rPr lang="en-US" dirty="0" err="1" smtClean="0">
                <a:solidFill>
                  <a:schemeClr val="bg1"/>
                </a:solidFill>
              </a:rPr>
              <a:t>Sternotomy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Antegrade</a:t>
            </a:r>
            <a:r>
              <a:rPr lang="en-US" dirty="0" smtClean="0">
                <a:solidFill>
                  <a:schemeClr val="bg1"/>
                </a:solidFill>
              </a:rPr>
              <a:t> &amp; Retrograde </a:t>
            </a:r>
            <a:r>
              <a:rPr lang="en-US" dirty="0" err="1" smtClean="0">
                <a:solidFill>
                  <a:schemeClr val="bg1"/>
                </a:solidFill>
              </a:rPr>
              <a:t>Cardioplegia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Bicaval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cannulation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1.5 x 1.0 cm oval pericardial patch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Non coronary sinus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Right atrium opened and entrance  of windsock to RA closed with </a:t>
            </a:r>
            <a:r>
              <a:rPr lang="en-US" dirty="0" err="1" smtClean="0">
                <a:solidFill>
                  <a:schemeClr val="bg1"/>
                </a:solidFill>
              </a:rPr>
              <a:t>pledgeted</a:t>
            </a:r>
            <a:r>
              <a:rPr lang="en-US" dirty="0" smtClean="0">
                <a:solidFill>
                  <a:schemeClr val="bg1"/>
                </a:solidFill>
              </a:rPr>
              <a:t> stitch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D/C POD # 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at 2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0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49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2012 Review article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7" y="892815"/>
            <a:ext cx="3413325" cy="22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33" y="892815"/>
            <a:ext cx="3035877" cy="22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3354037"/>
            <a:ext cx="6257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7296" y="6342128"/>
            <a:ext cx="8052974" cy="33855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Sarikaya</a:t>
            </a:r>
            <a:r>
              <a:rPr lang="en-US" sz="1600" dirty="0" smtClean="0">
                <a:solidFill>
                  <a:schemeClr val="bg1"/>
                </a:solidFill>
              </a:rPr>
              <a:t> et al: Surgery for Ruptured SVA: 25 Year Experience with 55 Patients. EJCTS (2012) 1-6</a:t>
            </a:r>
            <a:r>
              <a:rPr lang="en-US" sz="1600" dirty="0" smtClean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482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Anatomy of Sinuses of Valsalva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Outcomes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60865"/>
            <a:ext cx="4190419" cy="251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87" y="2884591"/>
            <a:ext cx="3643305" cy="324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7296" y="6342128"/>
            <a:ext cx="8052974" cy="33855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Sarikaya</a:t>
            </a:r>
            <a:r>
              <a:rPr lang="en-US" sz="1600" dirty="0" smtClean="0">
                <a:solidFill>
                  <a:schemeClr val="bg1"/>
                </a:solidFill>
              </a:rPr>
              <a:t> et al: Surgery for Ruptured SVA: 25 Year Experience with 55 Patients. EJCTS (2012) 1-6</a:t>
            </a:r>
            <a:r>
              <a:rPr lang="en-US" sz="1600" dirty="0" smtClean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0773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Learning points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Ruptured Sinus of Valsalva Aneurysm can rupture into other chambers of the heart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Right sinus &gt; </a:t>
            </a:r>
            <a:r>
              <a:rPr lang="en-US" dirty="0" err="1" smtClean="0">
                <a:solidFill>
                  <a:schemeClr val="bg1"/>
                </a:solidFill>
              </a:rPr>
              <a:t>Noncoronary</a:t>
            </a:r>
            <a:r>
              <a:rPr lang="en-US" dirty="0" smtClean="0">
                <a:solidFill>
                  <a:schemeClr val="bg1"/>
                </a:solidFill>
              </a:rPr>
              <a:t> &gt; Left sinus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Risk of Endocarditis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Multiple repair techniques possible</a:t>
            </a:r>
          </a:p>
        </p:txBody>
      </p:sp>
    </p:spTree>
    <p:extLst>
      <p:ext uri="{BB962C8B-B14F-4D97-AF65-F5344CB8AC3E}">
        <p14:creationId xmlns:p14="http://schemas.microsoft.com/office/powerpoint/2010/main" val="263388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Presentation</a:t>
            </a:r>
            <a:endParaRPr lang="en-US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19 y/o with mild Increasing SOB /DOE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I year previous motorcycle accident</a:t>
            </a:r>
          </a:p>
          <a:p>
            <a:pPr lvl="1">
              <a:defRPr/>
            </a:pPr>
            <a:r>
              <a:rPr lang="en-US" sz="2400" dirty="0" err="1" smtClean="0">
                <a:solidFill>
                  <a:srgbClr val="FFFFCC"/>
                </a:solidFill>
                <a:latin typeface="+mj-lt"/>
              </a:rPr>
              <a:t>Neuro</a:t>
            </a:r>
            <a:r>
              <a:rPr lang="en-US" sz="2400" dirty="0" smtClean="0">
                <a:solidFill>
                  <a:srgbClr val="FFFFCC"/>
                </a:solidFill>
                <a:latin typeface="+mj-lt"/>
              </a:rPr>
              <a:t> injury, admitted for observation / concussion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FFCC"/>
                </a:solidFill>
                <a:latin typeface="+mj-lt"/>
              </a:rPr>
              <a:t>Heart murmur heard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PMH: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Palpitations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Mild scoliosis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24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Physical Exam &amp; Labs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u="sng" dirty="0" smtClean="0">
                <a:solidFill>
                  <a:schemeClr val="bg1"/>
                </a:solidFill>
              </a:rPr>
              <a:t>Pertinent Physical Exam</a:t>
            </a:r>
            <a:endParaRPr lang="en-US" u="sng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BP 116/60, Pulse 85, 	Temp 36.5, 90.6 kg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Lungs clear bilaterally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Continuous loud IV/VN 	murmur across entire 	precordium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gallops, heaves, 	thrills, rubs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Full pulses, no clubbing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Labs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Normal </a:t>
            </a:r>
            <a:r>
              <a:rPr lang="en-US" sz="2800" dirty="0" smtClean="0">
                <a:solidFill>
                  <a:schemeClr val="bg1"/>
                </a:solidFill>
              </a:rPr>
              <a:t>labs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Past History &amp; Medications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Past History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No alcohol, cigarettes, drugs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Family </a:t>
            </a:r>
            <a:r>
              <a:rPr lang="en-US" dirty="0" err="1" smtClean="0">
                <a:solidFill>
                  <a:srgbClr val="FFFFCC"/>
                </a:solidFill>
              </a:rPr>
              <a:t>hx</a:t>
            </a:r>
            <a:r>
              <a:rPr lang="en-US" dirty="0" smtClean="0">
                <a:solidFill>
                  <a:srgbClr val="FFFFCC"/>
                </a:solidFill>
              </a:rPr>
              <a:t> premature CAD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Medications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Flonase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MVI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Melatonin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6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195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Electrocardiogram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1" y="5120867"/>
            <a:ext cx="8229599" cy="100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5" y="1052265"/>
            <a:ext cx="7818534" cy="539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Chest X-Ray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2419" b="12903"/>
          <a:stretch/>
        </p:blipFill>
        <p:spPr bwMode="auto">
          <a:xfrm>
            <a:off x="172191" y="1600199"/>
            <a:ext cx="4197927" cy="438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8" b="13408"/>
          <a:stretch/>
        </p:blipFill>
        <p:spPr bwMode="auto">
          <a:xfrm>
            <a:off x="4495800" y="1600200"/>
            <a:ext cx="4463168" cy="438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95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59" y="27253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Parasternal long axis- no abnormality yet..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ronary sinus1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654"/>
          <a:stretch/>
        </p:blipFill>
        <p:spPr>
          <a:xfrm>
            <a:off x="1554163" y="1946609"/>
            <a:ext cx="6034087" cy="4179554"/>
          </a:xfrm>
        </p:spPr>
      </p:pic>
      <p:sp>
        <p:nvSpPr>
          <p:cNvPr id="5" name="TextBox 4"/>
          <p:cNvSpPr txBox="1"/>
          <p:nvPr/>
        </p:nvSpPr>
        <p:spPr>
          <a:xfrm>
            <a:off x="3203549" y="1974220"/>
            <a:ext cx="99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LVOT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8904" y="4586928"/>
            <a:ext cx="15445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Aortic Valve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8904" y="1415534"/>
            <a:ext cx="249704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Sinuses of </a:t>
            </a:r>
            <a:r>
              <a:rPr lang="en-US" dirty="0" err="1" smtClean="0">
                <a:solidFill>
                  <a:prstClr val="white"/>
                </a:solidFill>
              </a:rPr>
              <a:t>Valsalva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2142" y="5677585"/>
            <a:ext cx="136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Left atrium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68" y="4586928"/>
            <a:ext cx="175485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Mitral valve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54163" y="4776785"/>
            <a:ext cx="1593347" cy="414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376143" y="5094317"/>
            <a:ext cx="648829" cy="7040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99705" y="2443616"/>
            <a:ext cx="345122" cy="1377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17899" y="3948441"/>
            <a:ext cx="759268" cy="6384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17899" y="1784866"/>
            <a:ext cx="1311463" cy="16665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Ruptured coronary sinus aneurysm with left to right flow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ronary sinus33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763"/>
          <a:stretch/>
        </p:blipFill>
        <p:spPr>
          <a:xfrm>
            <a:off x="276153" y="2291752"/>
            <a:ext cx="4394625" cy="3106292"/>
          </a:xfrm>
        </p:spPr>
      </p:pic>
      <p:pic>
        <p:nvPicPr>
          <p:cNvPr id="5" name="RVsinusaneurysm11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763"/>
          <a:stretch/>
        </p:blipFill>
        <p:spPr>
          <a:xfrm>
            <a:off x="4638633" y="2291751"/>
            <a:ext cx="4395010" cy="310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5955" y="5660352"/>
            <a:ext cx="676964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Note that when color Doppler is turned on, abnormal flow is seen in the LVOT and ascending aorta and in the apical 4 chamber view, lateral flow from the ascending aorta to the right atrium is seen 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957654" y="4265973"/>
            <a:ext cx="1477121" cy="158766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42097" y="3893218"/>
            <a:ext cx="1697999" cy="196041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6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4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Note the 1cm ruptured communication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neurysm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cxnSp>
        <p:nvCxnSpPr>
          <p:cNvPr id="6" name="Straight Arrow Connector 5"/>
          <p:cNvCxnSpPr>
            <a:stCxn id="4" idx="0"/>
          </p:cNvCxnSpPr>
          <p:nvPr/>
        </p:nvCxnSpPr>
        <p:spPr>
          <a:xfrm flipH="1">
            <a:off x="3823949" y="1600200"/>
            <a:ext cx="748051" cy="167176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3024" y="6197863"/>
            <a:ext cx="525965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By 2 D echo, the relationship of the defect to the right coronary artery is ill defined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F96FE372B2469C48176DE57F0A8D" ma:contentTypeVersion="0" ma:contentTypeDescription="Create a new document." ma:contentTypeScope="" ma:versionID="d72b2426b1a0f0222d0204b73e13e69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4559306825c541323742b714389152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69B483-833D-4EF1-A9F8-52EE09549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9BA41C-1AE4-4EBD-B1AD-E418DAEE9695}">
  <ds:schemaRefs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7693C8-ED5A-4880-A41E-867DFDBFD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333</Words>
  <Application>Microsoft Office PowerPoint</Application>
  <PresentationFormat>On-screen Show (4:3)</PresentationFormat>
  <Paragraphs>75</Paragraphs>
  <Slides>14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Twilight</vt:lpstr>
      <vt:lpstr>Sinus Of Valsalva Aneurysm</vt:lpstr>
      <vt:lpstr>Presentation</vt:lpstr>
      <vt:lpstr>Physical Exam &amp; Labs</vt:lpstr>
      <vt:lpstr>Past History &amp; Medications</vt:lpstr>
      <vt:lpstr>Electrocardiogram</vt:lpstr>
      <vt:lpstr>Chest X-Ray</vt:lpstr>
      <vt:lpstr>Parasternal long axis- no abnormality yet..</vt:lpstr>
      <vt:lpstr>Ruptured coronary sinus aneurysm with left to right flow</vt:lpstr>
      <vt:lpstr>Note the 1cm ruptured communication</vt:lpstr>
      <vt:lpstr>Discussion Points for Conference</vt:lpstr>
      <vt:lpstr>Outcomes</vt:lpstr>
      <vt:lpstr>2012 Review article</vt:lpstr>
      <vt:lpstr>Anatomy of Sinuses of Valsalva Outcomes</vt:lpstr>
      <vt:lpstr>Learning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Valve Insufficiency</dc:title>
  <dc:creator>Fawwaz Shaw</dc:creator>
  <cp:lastModifiedBy>Edward Verrier</cp:lastModifiedBy>
  <cp:revision>93</cp:revision>
  <dcterms:created xsi:type="dcterms:W3CDTF">2013-11-15T05:42:38Z</dcterms:created>
  <dcterms:modified xsi:type="dcterms:W3CDTF">2014-03-11T22:36:41Z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0x010100B03AF96FE372B2469C48176DE57F0A8D</vt:lpwstr>
  </property>
  <property fmtid="{D5CDD505-2E9C-101B-9397-08002B2CF9AE}" pid="3" name="IsMyDocuments">
    <vt:bool>true</vt:bool>
  </property>
</Properties>
</file>