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40" r:id="rId18"/>
    <p:sldId id="349" r:id="rId19"/>
    <p:sldId id="341" r:id="rId20"/>
    <p:sldId id="342" r:id="rId21"/>
    <p:sldId id="343" r:id="rId22"/>
    <p:sldId id="344" r:id="rId23"/>
    <p:sldId id="34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130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5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2196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80A5-6B16-4F1C-98D6-0FA0844041F4}" type="datetimeFigureOut">
              <a:rPr lang="en-US" smtClean="0"/>
              <a:t>1/13/2014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FA5FC-D9DB-478A-B47F-DBECE9D24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9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ea typeface="ＭＳ Ｐゴシック" pitchFamily="34" charset="-128"/>
              </a:rPr>
              <a:t>Apical 4 chamber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CAAFED3-20F4-4DA5-8820-6B2C7E959DD9}" type="slidenum">
              <a:rPr lang="en-US" altLang="en-US" sz="1200">
                <a:latin typeface="Calibri" pitchFamily="34" charset="0"/>
              </a:rPr>
              <a:pPr eaLnBrk="1" hangingPunct="1"/>
              <a:t>7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ea typeface="ＭＳ Ｐゴシック" pitchFamily="34" charset="-128"/>
              </a:rPr>
              <a:t>Parasternal short 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A193360-71E0-4AE6-939D-72D53CC74E7A}" type="slidenum">
              <a:rPr lang="en-US" altLang="en-US" sz="1200">
                <a:latin typeface="Calibri" pitchFamily="34" charset="0"/>
              </a:rPr>
              <a:pPr eaLnBrk="1" hangingPunct="1"/>
              <a:t>9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1/13/2014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1/13/2014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1/13/2014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1/13/2014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1/13/2014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1/13/2014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9EBFB-8D29-AA4E-89AA-F17A0E5EA9F5}" type="datetimeFigureOut">
              <a:rPr lang="en-US" smtClean="0"/>
              <a:t>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8270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Right Coronary Artery Aneurysm.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30563"/>
            <a:ext cx="9144000" cy="2116137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</a:pPr>
            <a:r>
              <a:rPr lang="en-US" altLang="en-US" sz="2200" smtClean="0">
                <a:solidFill>
                  <a:schemeClr val="bg1"/>
                </a:solidFill>
                <a:ea typeface="ＭＳ Ｐゴシック" pitchFamily="34" charset="-128"/>
              </a:rPr>
              <a:t>Author: 				</a:t>
            </a:r>
            <a:r>
              <a:rPr lang="en-US" altLang="en-US" sz="2200" smtClean="0">
                <a:solidFill>
                  <a:srgbClr val="FFFFCC"/>
                </a:solidFill>
                <a:ea typeface="ＭＳ Ｐゴシック" pitchFamily="34" charset="-128"/>
              </a:rPr>
              <a:t>Fawwaz Shaw, M.D. </a:t>
            </a:r>
            <a:endParaRPr lang="en-US" altLang="en-US" sz="2200" smtClean="0">
              <a:solidFill>
                <a:srgbClr val="FDEADA"/>
              </a:solidFill>
              <a:ea typeface="ＭＳ Ｐゴシック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2200" smtClean="0">
                <a:solidFill>
                  <a:schemeClr val="bg1"/>
                </a:solidFill>
                <a:ea typeface="ＭＳ Ｐゴシック" pitchFamily="34" charset="-128"/>
              </a:rPr>
              <a:t>Institution:				</a:t>
            </a:r>
            <a:r>
              <a:rPr lang="en-US" altLang="en-US" sz="2200" smtClean="0">
                <a:solidFill>
                  <a:srgbClr val="FFFFCC"/>
                </a:solidFill>
                <a:ea typeface="ＭＳ Ｐゴシック" pitchFamily="34" charset="-128"/>
              </a:rPr>
              <a:t>University of Washington Medical Center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2200" smtClean="0">
                <a:solidFill>
                  <a:schemeClr val="bg1"/>
                </a:solidFill>
                <a:ea typeface="ＭＳ Ｐゴシック" pitchFamily="34" charset="-128"/>
              </a:rPr>
              <a:t>Date: 					</a:t>
            </a:r>
            <a:r>
              <a:rPr lang="en-US" altLang="en-US" sz="2200" smtClean="0">
                <a:solidFill>
                  <a:srgbClr val="FFFFCC"/>
                </a:solidFill>
                <a:ea typeface="ＭＳ Ｐゴシック" pitchFamily="34" charset="-128"/>
              </a:rPr>
              <a:t>January 8</a:t>
            </a:r>
            <a:r>
              <a:rPr lang="en-US" altLang="en-US" sz="2200" baseline="30000" smtClean="0">
                <a:solidFill>
                  <a:srgbClr val="FFFFCC"/>
                </a:solidFill>
                <a:ea typeface="ＭＳ Ｐゴシック" pitchFamily="34" charset="-128"/>
              </a:rPr>
              <a:t>th</a:t>
            </a:r>
            <a:r>
              <a:rPr lang="en-US" altLang="en-US" sz="2200" smtClean="0">
                <a:solidFill>
                  <a:srgbClr val="FFFFCC"/>
                </a:solidFill>
                <a:ea typeface="ＭＳ Ｐゴシック" pitchFamily="34" charset="-128"/>
              </a:rPr>
              <a:t>, 2014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2200" smtClean="0">
                <a:solidFill>
                  <a:schemeClr val="bg1"/>
                </a:solidFill>
                <a:ea typeface="ＭＳ Ｐゴシック" pitchFamily="34" charset="-128"/>
              </a:rPr>
              <a:t>Learning Domain:		</a:t>
            </a:r>
            <a:r>
              <a:rPr lang="en-US" altLang="en-US" sz="2200" smtClean="0">
                <a:solidFill>
                  <a:srgbClr val="FFFFCC"/>
                </a:solidFill>
                <a:ea typeface="ＭＳ Ｐゴシック" pitchFamily="34" charset="-128"/>
              </a:rPr>
              <a:t>Adult Cardiac Surgery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2200" smtClean="0">
                <a:solidFill>
                  <a:schemeClr val="bg1"/>
                </a:solidFill>
                <a:ea typeface="ＭＳ Ｐゴシック" pitchFamily="34" charset="-128"/>
              </a:rPr>
              <a:t>Learning Objective: 		</a:t>
            </a:r>
            <a:r>
              <a:rPr lang="en-US" altLang="en-US" sz="2200" smtClean="0">
                <a:solidFill>
                  <a:srgbClr val="FFFFCC"/>
                </a:solidFill>
                <a:ea typeface="ＭＳ Ｐゴシック" pitchFamily="34" charset="-128"/>
              </a:rPr>
              <a:t>Review the evaluation and management of 						               	coronary artery aneurysms.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2200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35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ea typeface="ＭＳ Ｐゴシック" pitchFamily="34" charset="-128"/>
              </a:rPr>
              <a:t>Echocardiogram findings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  <a:ea typeface="ＭＳ Ｐゴシック" pitchFamily="34" charset="-128"/>
              </a:rPr>
              <a:t>Large, round, echolucent space seen in the anterior AV groove.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  <a:ea typeface="ＭＳ Ｐゴシック" pitchFamily="34" charset="-128"/>
              </a:rPr>
              <a:t>Diameter of 4.6 cm.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  <a:ea typeface="ＭＳ Ｐゴシック" pitchFamily="34" charset="-128"/>
              </a:rPr>
              <a:t>Otherwise normal echocardiogram.</a:t>
            </a:r>
          </a:p>
          <a:p>
            <a:pPr eaLnBrk="1" hangingPunct="1">
              <a:buFont typeface="Arial" pitchFamily="34" charset="0"/>
              <a:buNone/>
            </a:pPr>
            <a:endParaRPr lang="en-US" alt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711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ea typeface="ＭＳ Ｐゴシック" pitchFamily="34" charset="-128"/>
              </a:rPr>
              <a:t>Cardiac Catheterization</a:t>
            </a:r>
          </a:p>
        </p:txBody>
      </p:sp>
      <p:pic>
        <p:nvPicPr>
          <p:cNvPr id="2" name="RCA Cath la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303321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66"/>
                </a:solidFill>
                <a:ea typeface="ＭＳ Ｐゴシック" pitchFamily="34" charset="-128"/>
              </a:rPr>
              <a:t>Cardiac Catheterization</a:t>
            </a:r>
          </a:p>
        </p:txBody>
      </p:sp>
      <p:pic>
        <p:nvPicPr>
          <p:cNvPr id="3" name="RCA cath RCA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43709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66"/>
                </a:solidFill>
                <a:ea typeface="ＭＳ Ｐゴシック" pitchFamily="34" charset="-128"/>
              </a:rPr>
              <a:t>Cardiac Catheterization</a:t>
            </a:r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  <p:pic>
        <p:nvPicPr>
          <p:cNvPr id="28676" name="Picture 4" descr="RCA ANEURY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17638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11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ea typeface="ＭＳ Ｐゴシック" pitchFamily="34" charset="-128"/>
              </a:rPr>
              <a:t>Coronary CTA</a:t>
            </a:r>
          </a:p>
        </p:txBody>
      </p:sp>
      <p:pic>
        <p:nvPicPr>
          <p:cNvPr id="29699" name="Content Placeholder 3" descr="cta 2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03" r="-145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33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ea typeface="ＭＳ Ｐゴシック" pitchFamily="34" charset="-128"/>
              </a:rPr>
              <a:t> Coronary CTA</a:t>
            </a:r>
          </a:p>
        </p:txBody>
      </p:sp>
      <p:pic>
        <p:nvPicPr>
          <p:cNvPr id="30723" name="Content Placeholder 3" descr="image 1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78" r="-200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48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ea typeface="ＭＳ Ｐゴシック" pitchFamily="34" charset="-128"/>
              </a:rPr>
              <a:t>Coronary CTA findings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ea typeface="ＭＳ Ｐゴシック" pitchFamily="34" charset="-128"/>
              </a:rPr>
              <a:t>RCA: 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Partially </a:t>
            </a:r>
            <a:r>
              <a:rPr lang="en-US" altLang="en-US" dirty="0" err="1" smtClean="0">
                <a:solidFill>
                  <a:srgbClr val="FFFFCC"/>
                </a:solidFill>
                <a:ea typeface="ＭＳ Ｐゴシック" pitchFamily="34" charset="-128"/>
              </a:rPr>
              <a:t>thrombosed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 </a:t>
            </a:r>
            <a:r>
              <a:rPr lang="en-US" altLang="en-US" dirty="0" err="1" smtClean="0">
                <a:solidFill>
                  <a:srgbClr val="FFFFCC"/>
                </a:solidFill>
                <a:ea typeface="ＭＳ Ｐゴシック" pitchFamily="34" charset="-128"/>
              </a:rPr>
              <a:t>ostia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 measuring 7 mm. 2cm from the origin is a 7.5x4.4x4.7 cm aneurysm without the presence of 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thrombus</a:t>
            </a:r>
            <a:endParaRPr lang="en-US" altLang="en-US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ea typeface="ＭＳ Ｐゴシック" pitchFamily="34" charset="-128"/>
              </a:rPr>
              <a:t>L main: 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6mm caliber. No visible disease</a:t>
            </a: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ea typeface="ＭＳ Ｐゴシック" pitchFamily="34" charset="-128"/>
              </a:rPr>
              <a:t>LAD: 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Irregular, aneurysmal, 7.2 mm caliber with moderate/severe stenosis in the proximal LAD with focal atherosclerotic 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calcification</a:t>
            </a:r>
            <a:endParaRPr lang="en-US" altLang="en-US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ea typeface="ＭＳ Ｐゴシック" pitchFamily="34" charset="-128"/>
              </a:rPr>
              <a:t>Circumflex</a:t>
            </a:r>
            <a:r>
              <a:rPr lang="en-US" altLang="en-US" dirty="0" smtClean="0">
                <a:solidFill>
                  <a:schemeClr val="bg1"/>
                </a:solidFill>
                <a:ea typeface="ＭＳ Ｐゴシック" pitchFamily="34" charset="-128"/>
              </a:rPr>
              <a:t>: 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5mm caliber. No visible 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disease</a:t>
            </a:r>
            <a:endParaRPr lang="en-US" altLang="en-US" dirty="0" smtClean="0">
              <a:solidFill>
                <a:srgbClr val="FFFFC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77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CA INTRA OP MOVI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689100"/>
            <a:ext cx="4699000" cy="35242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022350" y="-461963"/>
            <a:ext cx="71374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FFFF00"/>
                </a:solidFill>
                <a:latin typeface="Calibri" pitchFamily="34" charset="0"/>
              </a:rPr>
              <a:t>Intraoperative findings</a:t>
            </a:r>
          </a:p>
        </p:txBody>
      </p:sp>
    </p:spTree>
    <p:extLst>
      <p:ext uri="{BB962C8B-B14F-4D97-AF65-F5344CB8AC3E}">
        <p14:creationId xmlns:p14="http://schemas.microsoft.com/office/powerpoint/2010/main" val="152793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Discussion Points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Natural History of CA Aneurysms?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What if this Pt did not have LAD disease?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Risk of RV Injury with Ligation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Open vessel or simply ligate both ends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Role of Intracoronary  Intervention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What if Patient were in Japan?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35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Outcome</a:t>
            </a: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FFFF"/>
                </a:solidFill>
                <a:ea typeface="ＭＳ Ｐゴシック" pitchFamily="34" charset="-128"/>
              </a:rPr>
              <a:t>2 Vessel CABG (LIMA-LAD; SVG to RCA)</a:t>
            </a:r>
          </a:p>
          <a:p>
            <a:pPr eaLnBrk="1" hangingPunct="1"/>
            <a:r>
              <a:rPr lang="en-US" altLang="en-US" dirty="0" smtClean="0">
                <a:solidFill>
                  <a:srgbClr val="FFFFFF"/>
                </a:solidFill>
                <a:ea typeface="ＭＳ Ｐゴシック" pitchFamily="34" charset="-128"/>
              </a:rPr>
              <a:t>Biopsy of right coronary artery </a:t>
            </a:r>
            <a:r>
              <a:rPr lang="en-US" altLang="en-US" dirty="0" smtClean="0">
                <a:solidFill>
                  <a:srgbClr val="FFFFFF"/>
                </a:solidFill>
                <a:ea typeface="ＭＳ Ｐゴシック" pitchFamily="34" charset="-128"/>
              </a:rPr>
              <a:t>aneurysm</a:t>
            </a:r>
            <a:endParaRPr lang="en-US" altLang="en-US" dirty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eaLnBrk="1" hangingPunct="1"/>
            <a:r>
              <a:rPr lang="en-US" altLang="en-US" dirty="0" smtClean="0">
                <a:solidFill>
                  <a:srgbClr val="FFFFFF"/>
                </a:solidFill>
                <a:ea typeface="ＭＳ Ｐゴシック" pitchFamily="34" charset="-128"/>
              </a:rPr>
              <a:t>Proximal and distal ligation of aneurysmal </a:t>
            </a:r>
            <a:r>
              <a:rPr lang="en-US" altLang="en-US" dirty="0" smtClean="0">
                <a:solidFill>
                  <a:srgbClr val="FFFFFF"/>
                </a:solidFill>
                <a:ea typeface="ＭＳ Ｐゴシック" pitchFamily="34" charset="-128"/>
              </a:rPr>
              <a:t>RCA, over sew of RV branches</a:t>
            </a:r>
          </a:p>
          <a:p>
            <a:pPr eaLnBrk="1" hangingPunct="1"/>
            <a:r>
              <a:rPr lang="en-US" altLang="en-US" dirty="0" smtClean="0">
                <a:solidFill>
                  <a:srgbClr val="FFFFFF"/>
                </a:solidFill>
                <a:ea typeface="ＭＳ Ｐゴシック" pitchFamily="34" charset="-128"/>
              </a:rPr>
              <a:t>No myocardial injury</a:t>
            </a:r>
            <a:endParaRPr lang="en-US" altLang="en-US" dirty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eaLnBrk="1" hangingPunct="1"/>
            <a:r>
              <a:rPr lang="en-US" altLang="en-US" dirty="0" smtClean="0">
                <a:solidFill>
                  <a:srgbClr val="FFFFFF"/>
                </a:solidFill>
                <a:ea typeface="ＭＳ Ｐゴシック" pitchFamily="34" charset="-128"/>
              </a:rPr>
              <a:t>Subsequent discharge </a:t>
            </a:r>
            <a:r>
              <a:rPr lang="en-US" altLang="en-US" dirty="0" smtClean="0">
                <a:solidFill>
                  <a:srgbClr val="FFFFFF"/>
                </a:solidFill>
                <a:ea typeface="ＭＳ Ｐゴシック" pitchFamily="34" charset="-128"/>
              </a:rPr>
              <a:t>home</a:t>
            </a:r>
            <a:endParaRPr lang="en-US" altLang="en-US" dirty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91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History</a:t>
            </a: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54 year old gentleman with intermittent chest </a:t>
            </a:r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				pain </a:t>
            </a:r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and palpitations for 18 months. </a:t>
            </a: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Diagnosed with an inferior MI in August 2012. </a:t>
            </a: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Pain characterized as non-</a:t>
            </a:r>
            <a:r>
              <a:rPr lang="en-US" altLang="en-US" sz="2800" dirty="0" err="1" smtClean="0">
                <a:solidFill>
                  <a:schemeClr val="bg1"/>
                </a:solidFill>
                <a:ea typeface="ＭＳ Ｐゴシック" pitchFamily="34" charset="-128"/>
              </a:rPr>
              <a:t>exertional</a:t>
            </a:r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, sharp and </a:t>
            </a:r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				localized </a:t>
            </a:r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to the left chest and </a:t>
            </a:r>
            <a:r>
              <a:rPr lang="en-US" altLang="en-US" sz="2800" dirty="0" err="1" smtClean="0">
                <a:solidFill>
                  <a:schemeClr val="bg1"/>
                </a:solidFill>
                <a:ea typeface="ＭＳ Ｐゴシック" pitchFamily="34" charset="-128"/>
              </a:rPr>
              <a:t>substernal</a:t>
            </a:r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	region</a:t>
            </a:r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.</a:t>
            </a: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Recently diagnosed with an acoustic neuroma and </a:t>
            </a:r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			was </a:t>
            </a:r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undergoing his pre-operative work up for </a:t>
            </a:r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			surgical </a:t>
            </a:r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removal.</a:t>
            </a:r>
          </a:p>
          <a:p>
            <a:pPr eaLnBrk="1" hangingPunct="1">
              <a:buFont typeface="Arial" pitchFamily="34" charset="0"/>
              <a:buNone/>
            </a:pPr>
            <a:endParaRPr lang="en-US" altLang="en-US" sz="2400" dirty="0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70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ea typeface="ＭＳ Ｐゴシック" pitchFamily="34" charset="-128"/>
              </a:rPr>
              <a:t>Pathology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  <a:ea typeface="ＭＳ Ｐゴシック" pitchFamily="34" charset="-128"/>
              </a:rPr>
              <a:t>Adventitial fibrosis and sparse chronic inflammation. 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  <a:ea typeface="ＭＳ Ｐゴシック" pitchFamily="34" charset="-128"/>
              </a:rPr>
              <a:t>Atherosclerotic plaque.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  <a:ea typeface="ＭＳ Ｐゴシック" pitchFamily="34" charset="-128"/>
              </a:rPr>
              <a:t>Differential includes atherosclerotic disease vs. “burnt-out” phase of systemic arteritis.</a:t>
            </a:r>
          </a:p>
        </p:txBody>
      </p:sp>
    </p:spTree>
    <p:extLst>
      <p:ext uri="{BB962C8B-B14F-4D97-AF65-F5344CB8AC3E}">
        <p14:creationId xmlns:p14="http://schemas.microsoft.com/office/powerpoint/2010/main" val="41139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ea typeface="ＭＳ Ｐゴシック" pitchFamily="34" charset="-128"/>
              </a:rPr>
              <a:t>Coronary artery aneurysms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000" smtClean="0">
                <a:solidFill>
                  <a:srgbClr val="FFFFFF"/>
                </a:solidFill>
                <a:ea typeface="ＭＳ Ｐゴシック" pitchFamily="34" charset="-128"/>
              </a:rPr>
              <a:t>Comprises mostly of case reports.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smtClean="0">
                <a:solidFill>
                  <a:schemeClr val="bg1"/>
                </a:solidFill>
                <a:ea typeface="ＭＳ Ｐゴシック" pitchFamily="34" charset="-128"/>
              </a:rPr>
              <a:t>0.02-0.04% incidence (Surgical).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smtClean="0">
                <a:solidFill>
                  <a:schemeClr val="bg1"/>
                </a:solidFill>
                <a:ea typeface="ＭＳ Ｐゴシック" pitchFamily="34" charset="-128"/>
              </a:rPr>
              <a:t>0.15%-4.9% incidence (Angiographic)</a:t>
            </a:r>
            <a:endParaRPr lang="en-US" altLang="en-US" sz="300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000" smtClean="0">
                <a:solidFill>
                  <a:srgbClr val="FFFFFF"/>
                </a:solidFill>
                <a:ea typeface="ＭＳ Ｐゴシック" pitchFamily="34" charset="-128"/>
              </a:rPr>
              <a:t>No clear consensus regarding natural history/sequelae.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smtClean="0">
                <a:solidFill>
                  <a:schemeClr val="bg1"/>
                </a:solidFill>
                <a:ea typeface="ＭＳ Ｐゴシック" pitchFamily="34" charset="-128"/>
              </a:rPr>
              <a:t>Risks: rupture, compression, fistulization, embolization, thrombosis, myocardial infarction.</a:t>
            </a:r>
            <a:endParaRPr lang="en-US" altLang="en-US" sz="300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000" smtClean="0">
                <a:solidFill>
                  <a:srgbClr val="FFFFFF"/>
                </a:solidFill>
                <a:ea typeface="ＭＳ Ｐゴシック" pitchFamily="34" charset="-128"/>
              </a:rPr>
              <a:t>Individual characteristics often dictate treatment strategies.</a:t>
            </a:r>
          </a:p>
        </p:txBody>
      </p:sp>
    </p:spTree>
    <p:extLst>
      <p:ext uri="{BB962C8B-B14F-4D97-AF65-F5344CB8AC3E}">
        <p14:creationId xmlns:p14="http://schemas.microsoft.com/office/powerpoint/2010/main" val="25903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ea typeface="ＭＳ Ｐゴシック" pitchFamily="34" charset="-128"/>
              </a:rPr>
              <a:t>Etiology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  <a:ea typeface="ＭＳ Ｐゴシック" pitchFamily="34" charset="-128"/>
              </a:rPr>
              <a:t>Varies geographically.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  <a:ea typeface="ＭＳ Ｐゴシック" pitchFamily="34" charset="-128"/>
              </a:rPr>
              <a:t>Europe and NA: &gt; 50% associated with atherosclerotic disease.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  <a:ea typeface="ＭＳ Ｐゴシック" pitchFamily="34" charset="-128"/>
              </a:rPr>
              <a:t>Japan/China: Kawasaki’s disease most common.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  <a:ea typeface="ＭＳ Ｐゴシック" pitchFamily="34" charset="-128"/>
              </a:rPr>
              <a:t>Other etiologies include congenital, iatrogenic and infectious (mycotic).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  <a:ea typeface="ＭＳ Ｐゴシック" pitchFamily="34" charset="-128"/>
              </a:rPr>
              <a:t>55% associated with the RCA.</a:t>
            </a:r>
          </a:p>
        </p:txBody>
      </p:sp>
    </p:spTree>
    <p:extLst>
      <p:ext uri="{BB962C8B-B14F-4D97-AF65-F5344CB8AC3E}">
        <p14:creationId xmlns:p14="http://schemas.microsoft.com/office/powerpoint/2010/main" val="160342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Learning Points</a:t>
            </a: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  <a:ea typeface="ＭＳ Ｐゴシック" pitchFamily="34" charset="-128"/>
              </a:rPr>
              <a:t>CAA: coronary dilation 1.5 times the diameter of the nearest normal adjacent segment or largest coronary vessel. (“Giant CAA” are defined as &gt; 2cm.)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  <a:ea typeface="ＭＳ Ｐゴシック" pitchFamily="34" charset="-128"/>
              </a:rPr>
              <a:t>Principle of management is to exclude the aneurysmal segment and maintain coronary blood flow.</a:t>
            </a:r>
          </a:p>
          <a:p>
            <a:pPr eaLnBrk="1" hangingPunct="1">
              <a:buFont typeface="Arial" pitchFamily="34" charset="0"/>
              <a:buNone/>
            </a:pPr>
            <a:endParaRPr lang="en-US" altLang="en-US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en-US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92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altLang="en-US" sz="2700" dirty="0" err="1" smtClean="0">
                <a:solidFill>
                  <a:schemeClr val="bg1"/>
                </a:solidFill>
                <a:ea typeface="ＭＳ Ｐゴシック" pitchFamily="34" charset="-128"/>
              </a:rPr>
              <a:t>PMHx</a:t>
            </a:r>
            <a:r>
              <a:rPr lang="en-US" altLang="en-US" sz="2700" dirty="0" smtClean="0">
                <a:solidFill>
                  <a:srgbClr val="FFFFCC"/>
                </a:solidFill>
                <a:ea typeface="ＭＳ Ｐゴシック" pitchFamily="34" charset="-128"/>
              </a:rPr>
              <a:t>: </a:t>
            </a:r>
            <a:r>
              <a:rPr lang="en-US" altLang="en-US" sz="2600" dirty="0" smtClean="0">
                <a:solidFill>
                  <a:srgbClr val="FFFFCC"/>
                </a:solidFill>
                <a:ea typeface="ＭＳ Ｐゴシック" pitchFamily="34" charset="-128"/>
              </a:rPr>
              <a:t>Inferior MI x18 months, Eczema, Acoustic 			         		 neuroma, and Nephrolithiasis.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altLang="en-US" sz="2600" dirty="0" smtClean="0">
                <a:solidFill>
                  <a:schemeClr val="bg1"/>
                </a:solidFill>
                <a:ea typeface="ＭＳ Ｐゴシック" pitchFamily="34" charset="-128"/>
              </a:rPr>
              <a:t>PSHX: </a:t>
            </a:r>
            <a:r>
              <a:rPr lang="en-US" altLang="en-US" sz="2600" dirty="0" smtClean="0">
                <a:solidFill>
                  <a:srgbClr val="FFFFCC"/>
                </a:solidFill>
                <a:ea typeface="ＭＳ Ｐゴシック" pitchFamily="34" charset="-128"/>
              </a:rPr>
              <a:t>None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altLang="en-US" sz="2600" dirty="0" smtClean="0">
                <a:solidFill>
                  <a:schemeClr val="bg1"/>
                </a:solidFill>
                <a:ea typeface="ＭＳ Ｐゴシック" pitchFamily="34" charset="-128"/>
              </a:rPr>
              <a:t>Social </a:t>
            </a:r>
            <a:r>
              <a:rPr lang="en-US" altLang="en-US" sz="2600" dirty="0" err="1" smtClean="0">
                <a:solidFill>
                  <a:schemeClr val="bg1"/>
                </a:solidFill>
                <a:ea typeface="ＭＳ Ｐゴシック" pitchFamily="34" charset="-128"/>
              </a:rPr>
              <a:t>Hx</a:t>
            </a:r>
            <a:r>
              <a:rPr lang="en-US" altLang="en-US" sz="2600" dirty="0" smtClean="0">
                <a:solidFill>
                  <a:schemeClr val="bg1"/>
                </a:solidFill>
                <a:ea typeface="ＭＳ Ｐゴシック" pitchFamily="34" charset="-128"/>
              </a:rPr>
              <a:t>: </a:t>
            </a:r>
            <a:r>
              <a:rPr lang="en-US" altLang="en-US" sz="2600" dirty="0" smtClean="0">
                <a:solidFill>
                  <a:srgbClr val="FFFFCC"/>
                </a:solidFill>
                <a:ea typeface="ＭＳ Ｐゴシック" pitchFamily="34" charset="-128"/>
              </a:rPr>
              <a:t>Chemist; No tobacco or  recreational drug use; 	    			</a:t>
            </a:r>
            <a:r>
              <a:rPr lang="en-US" altLang="en-US" sz="2600" dirty="0" err="1" smtClean="0">
                <a:solidFill>
                  <a:srgbClr val="FFFFCC"/>
                </a:solidFill>
                <a:ea typeface="ＭＳ Ｐゴシック" pitchFamily="34" charset="-128"/>
              </a:rPr>
              <a:t>occassional</a:t>
            </a:r>
            <a:r>
              <a:rPr lang="en-US" altLang="en-US" sz="2600" dirty="0" smtClean="0">
                <a:solidFill>
                  <a:srgbClr val="FFFFCC"/>
                </a:solidFill>
                <a:ea typeface="ＭＳ Ｐゴシック" pitchFamily="34" charset="-128"/>
              </a:rPr>
              <a:t> </a:t>
            </a:r>
            <a:r>
              <a:rPr lang="en-US" altLang="en-US" sz="2600" dirty="0" err="1" smtClean="0">
                <a:solidFill>
                  <a:srgbClr val="FFFFCC"/>
                </a:solidFill>
                <a:ea typeface="ＭＳ Ｐゴシック" pitchFamily="34" charset="-128"/>
              </a:rPr>
              <a:t>EtOH</a:t>
            </a:r>
            <a:r>
              <a:rPr lang="en-US" altLang="en-US" sz="2600" dirty="0" smtClean="0">
                <a:solidFill>
                  <a:srgbClr val="FFFFCC"/>
                </a:solidFill>
                <a:ea typeface="ＭＳ Ｐゴシック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altLang="en-US" sz="2600" dirty="0" smtClean="0">
                <a:solidFill>
                  <a:schemeClr val="bg1"/>
                </a:solidFill>
                <a:ea typeface="ＭＳ Ｐゴシック" pitchFamily="34" charset="-128"/>
              </a:rPr>
              <a:t>Medications: </a:t>
            </a:r>
            <a:r>
              <a:rPr lang="en-US" altLang="en-US" sz="2600" dirty="0" smtClean="0">
                <a:solidFill>
                  <a:srgbClr val="FFFFCC"/>
                </a:solidFill>
                <a:ea typeface="ＭＳ Ｐゴシック" pitchFamily="34" charset="-128"/>
              </a:rPr>
              <a:t>ASA 325 mg daily, 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altLang="en-US" sz="2600" dirty="0" smtClean="0">
                <a:solidFill>
                  <a:srgbClr val="FFFFCC"/>
                </a:solidFill>
                <a:ea typeface="ＭＳ Ｐゴシック" pitchFamily="34" charset="-128"/>
              </a:rPr>
              <a:t>                        Atorvastatin 10 mg QHS,     			               	    			      </a:t>
            </a:r>
            <a:r>
              <a:rPr lang="en-US" altLang="en-US" sz="2600" dirty="0" err="1" smtClean="0">
                <a:solidFill>
                  <a:srgbClr val="FFFFCC"/>
                </a:solidFill>
                <a:ea typeface="ＭＳ Ｐゴシック" pitchFamily="34" charset="-128"/>
              </a:rPr>
              <a:t>Nebivolol</a:t>
            </a:r>
            <a:r>
              <a:rPr lang="en-US" altLang="en-US" sz="2600" dirty="0" smtClean="0">
                <a:solidFill>
                  <a:srgbClr val="FFFFCC"/>
                </a:solidFill>
                <a:ea typeface="ＭＳ Ｐゴシック" pitchFamily="34" charset="-128"/>
              </a:rPr>
              <a:t> 2.5 mg daily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altLang="en-US" sz="2600" dirty="0" smtClean="0">
                <a:solidFill>
                  <a:schemeClr val="bg1"/>
                </a:solidFill>
                <a:ea typeface="ＭＳ Ｐゴシック" pitchFamily="34" charset="-128"/>
              </a:rPr>
              <a:t>Family </a:t>
            </a:r>
            <a:r>
              <a:rPr lang="en-US" altLang="en-US" sz="2600" dirty="0" err="1" smtClean="0">
                <a:solidFill>
                  <a:schemeClr val="bg1"/>
                </a:solidFill>
                <a:ea typeface="ＭＳ Ｐゴシック" pitchFamily="34" charset="-128"/>
              </a:rPr>
              <a:t>Hx</a:t>
            </a:r>
            <a:r>
              <a:rPr lang="en-US" altLang="en-US" sz="2600" dirty="0" smtClean="0">
                <a:solidFill>
                  <a:schemeClr val="bg1"/>
                </a:solidFill>
                <a:ea typeface="ＭＳ Ｐゴシック" pitchFamily="34" charset="-128"/>
              </a:rPr>
              <a:t>: </a:t>
            </a:r>
            <a:r>
              <a:rPr lang="en-US" altLang="en-US" sz="2600" dirty="0" smtClean="0">
                <a:solidFill>
                  <a:srgbClr val="FFFFCC"/>
                </a:solidFill>
                <a:ea typeface="ＭＳ Ｐゴシック" pitchFamily="34" charset="-128"/>
              </a:rPr>
              <a:t>Father: MI at 47 y/o; deceased at 62 </a:t>
            </a:r>
            <a:r>
              <a:rPr lang="en-US" altLang="en-US" sz="2600" dirty="0" err="1" smtClean="0">
                <a:solidFill>
                  <a:srgbClr val="FFFFCC"/>
                </a:solidFill>
                <a:ea typeface="ＭＳ Ｐゴシック" pitchFamily="34" charset="-128"/>
              </a:rPr>
              <a:t>y.o</a:t>
            </a:r>
            <a:r>
              <a:rPr lang="en-US" altLang="en-US" sz="2600" dirty="0" smtClean="0">
                <a:solidFill>
                  <a:srgbClr val="FFFFCC"/>
                </a:solidFill>
                <a:ea typeface="ＭＳ Ｐゴシック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altLang="en-US" sz="2600" dirty="0" smtClean="0">
                <a:solidFill>
                  <a:srgbClr val="FFFFCC"/>
                </a:solidFill>
                <a:ea typeface="ＭＳ Ｐゴシック" pitchFamily="34" charset="-128"/>
              </a:rPr>
              <a:t>                    Multiple paternal uncles with MI prior to 50 </a:t>
            </a:r>
            <a:r>
              <a:rPr lang="en-US" altLang="en-US" sz="2600" dirty="0" err="1" smtClean="0">
                <a:solidFill>
                  <a:srgbClr val="FFFFCC"/>
                </a:solidFill>
                <a:ea typeface="ＭＳ Ｐゴシック" pitchFamily="34" charset="-128"/>
              </a:rPr>
              <a:t>y.o</a:t>
            </a:r>
            <a:r>
              <a:rPr lang="en-US" altLang="en-US" sz="2600" dirty="0" smtClean="0">
                <a:solidFill>
                  <a:srgbClr val="FFFFCC"/>
                </a:solidFill>
                <a:ea typeface="ＭＳ Ｐゴシック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altLang="en-US" sz="2000" dirty="0" smtClean="0">
                <a:solidFill>
                  <a:schemeClr val="bg1"/>
                </a:solidFill>
                <a:ea typeface="ＭＳ Ｐゴシック" pitchFamily="34" charset="-128"/>
              </a:rPr>
              <a:t>                    </a:t>
            </a:r>
            <a:endParaRPr lang="en-US" altLang="en-US" sz="24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7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21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Physical Exam</a:t>
            </a: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3000" dirty="0" smtClean="0">
                <a:solidFill>
                  <a:schemeClr val="bg1"/>
                </a:solidFill>
                <a:ea typeface="ＭＳ Ｐゴシック" pitchFamily="34" charset="-128"/>
              </a:rPr>
              <a:t>Vital signs: </a:t>
            </a:r>
            <a:r>
              <a:rPr lang="en-US" altLang="en-US" sz="3000" dirty="0" smtClean="0">
                <a:solidFill>
                  <a:srgbClr val="FFFFCC"/>
                </a:solidFill>
                <a:ea typeface="ＭＳ Ｐゴシック" pitchFamily="34" charset="-128"/>
              </a:rPr>
              <a:t>T 36.7F; HR: 58; 118/79; BMI 22.1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3000" dirty="0" err="1" smtClean="0">
                <a:solidFill>
                  <a:schemeClr val="bg1"/>
                </a:solidFill>
                <a:ea typeface="ＭＳ Ｐゴシック" pitchFamily="34" charset="-128"/>
              </a:rPr>
              <a:t>Neuro</a:t>
            </a:r>
            <a:r>
              <a:rPr lang="en-US" altLang="en-US" sz="3000" dirty="0" smtClean="0">
                <a:solidFill>
                  <a:schemeClr val="bg1"/>
                </a:solidFill>
                <a:ea typeface="ＭＳ Ｐゴシック" pitchFamily="34" charset="-128"/>
              </a:rPr>
              <a:t>: </a:t>
            </a:r>
            <a:r>
              <a:rPr lang="en-US" altLang="en-US" sz="3000" dirty="0" smtClean="0">
                <a:solidFill>
                  <a:srgbClr val="FFFFCC"/>
                </a:solidFill>
                <a:ea typeface="ＭＳ Ｐゴシック" pitchFamily="34" charset="-128"/>
              </a:rPr>
              <a:t>No focal neurologic </a:t>
            </a:r>
            <a:r>
              <a:rPr lang="en-US" altLang="en-US" sz="3000" dirty="0" smtClean="0">
                <a:solidFill>
                  <a:srgbClr val="FFFFCC"/>
                </a:solidFill>
                <a:ea typeface="ＭＳ Ｐゴシック" pitchFamily="34" charset="-128"/>
              </a:rPr>
              <a:t>deficits</a:t>
            </a:r>
            <a:endParaRPr lang="en-US" altLang="en-US" sz="3000" dirty="0" smtClean="0">
              <a:solidFill>
                <a:srgbClr val="FFFFCC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3000" dirty="0" smtClean="0">
                <a:solidFill>
                  <a:schemeClr val="bg1"/>
                </a:solidFill>
                <a:ea typeface="ＭＳ Ｐゴシック" pitchFamily="34" charset="-128"/>
              </a:rPr>
              <a:t>Heart: </a:t>
            </a:r>
            <a:r>
              <a:rPr lang="en-US" altLang="en-US" sz="3000" dirty="0" smtClean="0">
                <a:solidFill>
                  <a:srgbClr val="FFFFCC"/>
                </a:solidFill>
                <a:ea typeface="ＭＳ Ｐゴシック" pitchFamily="34" charset="-128"/>
              </a:rPr>
              <a:t>RR</a:t>
            </a:r>
            <a:r>
              <a:rPr lang="en-US" altLang="en-US" sz="3000" dirty="0" smtClean="0">
                <a:solidFill>
                  <a:schemeClr val="bg1"/>
                </a:solidFill>
                <a:ea typeface="ＭＳ Ｐゴシック" pitchFamily="34" charset="-128"/>
              </a:rPr>
              <a:t>R, No murmurs, Normal S1 and S2. No </a:t>
            </a:r>
            <a:r>
              <a:rPr lang="en-US" altLang="en-US" sz="3000" dirty="0" smtClean="0">
                <a:solidFill>
                  <a:schemeClr val="bg1"/>
                </a:solidFill>
                <a:ea typeface="ＭＳ Ｐゴシック" pitchFamily="34" charset="-128"/>
              </a:rPr>
              <a:t>JVD</a:t>
            </a:r>
            <a:endParaRPr lang="en-US" altLang="en-US" sz="30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3000" dirty="0" smtClean="0">
                <a:solidFill>
                  <a:schemeClr val="bg1"/>
                </a:solidFill>
                <a:ea typeface="ＭＳ Ｐゴシック" pitchFamily="34" charset="-128"/>
              </a:rPr>
              <a:t>Chest: </a:t>
            </a:r>
            <a:r>
              <a:rPr lang="en-US" altLang="en-US" sz="3000" dirty="0" smtClean="0">
                <a:solidFill>
                  <a:srgbClr val="FFFFCC"/>
                </a:solidFill>
                <a:ea typeface="ＭＳ Ｐゴシック" pitchFamily="34" charset="-128"/>
              </a:rPr>
              <a:t>Clear lung fields </a:t>
            </a:r>
            <a:r>
              <a:rPr lang="en-US" altLang="en-US" sz="3000" dirty="0" smtClean="0">
                <a:solidFill>
                  <a:srgbClr val="FFFFCC"/>
                </a:solidFill>
                <a:ea typeface="ＭＳ Ｐゴシック" pitchFamily="34" charset="-128"/>
              </a:rPr>
              <a:t>B/L</a:t>
            </a:r>
            <a:endParaRPr lang="en-US" altLang="en-US" sz="30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3000" dirty="0" smtClean="0">
                <a:solidFill>
                  <a:schemeClr val="bg1"/>
                </a:solidFill>
                <a:ea typeface="ＭＳ Ｐゴシック" pitchFamily="34" charset="-128"/>
              </a:rPr>
              <a:t>Abdomen: </a:t>
            </a:r>
            <a:r>
              <a:rPr lang="en-US" altLang="en-US" sz="3000" dirty="0" smtClean="0">
                <a:solidFill>
                  <a:srgbClr val="FFFFCC"/>
                </a:solidFill>
                <a:ea typeface="ＭＳ Ｐゴシック" pitchFamily="34" charset="-128"/>
              </a:rPr>
              <a:t>Soft, NT, ND, No </a:t>
            </a:r>
            <a:r>
              <a:rPr lang="en-US" altLang="en-US" sz="3000" dirty="0" err="1" smtClean="0">
                <a:solidFill>
                  <a:srgbClr val="FFFFCC"/>
                </a:solidFill>
                <a:ea typeface="ＭＳ Ｐゴシック" pitchFamily="34" charset="-128"/>
              </a:rPr>
              <a:t>organomegaly</a:t>
            </a:r>
            <a:endParaRPr lang="en-US" altLang="en-US" sz="30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3000" dirty="0" smtClean="0">
                <a:solidFill>
                  <a:schemeClr val="bg1"/>
                </a:solidFill>
                <a:ea typeface="ＭＳ Ｐゴシック" pitchFamily="34" charset="-128"/>
              </a:rPr>
              <a:t>Extremities: </a:t>
            </a:r>
            <a:r>
              <a:rPr lang="en-US" altLang="en-US" sz="3000" dirty="0" smtClean="0">
                <a:solidFill>
                  <a:srgbClr val="FFFFCC"/>
                </a:solidFill>
                <a:ea typeface="ＭＳ Ｐゴシック" pitchFamily="34" charset="-128"/>
              </a:rPr>
              <a:t>No edema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3000" dirty="0" smtClean="0">
                <a:solidFill>
                  <a:schemeClr val="bg1"/>
                </a:solidFill>
                <a:ea typeface="ＭＳ Ｐゴシック" pitchFamily="34" charset="-128"/>
              </a:rPr>
              <a:t>Vascular: </a:t>
            </a:r>
            <a:r>
              <a:rPr lang="en-US" altLang="en-US" sz="3000" dirty="0" smtClean="0">
                <a:solidFill>
                  <a:srgbClr val="FFFFCC"/>
                </a:solidFill>
                <a:ea typeface="ＭＳ Ｐゴシック" pitchFamily="34" charset="-128"/>
              </a:rPr>
              <a:t>No carotid bruits. Symmetric, palpable radial, femoral, DP and PT pulses. No carotid </a:t>
            </a:r>
            <a:r>
              <a:rPr lang="en-US" altLang="en-US" sz="3000" dirty="0" smtClean="0">
                <a:solidFill>
                  <a:srgbClr val="FFFFCC"/>
                </a:solidFill>
                <a:ea typeface="ＭＳ Ｐゴシック" pitchFamily="34" charset="-128"/>
              </a:rPr>
              <a:t>bruit</a:t>
            </a:r>
            <a:endParaRPr lang="en-US" altLang="en-US" sz="3000" dirty="0" smtClean="0">
              <a:solidFill>
                <a:srgbClr val="FFFFCC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en-US" altLang="en-US" sz="30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en-US" altLang="en-US" sz="30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en-US" altLang="en-US" sz="3000" dirty="0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54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Labs</a:t>
            </a: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altLang="en-US" dirty="0" err="1" smtClean="0">
                <a:solidFill>
                  <a:srgbClr val="FFFFFF"/>
                </a:solidFill>
                <a:ea typeface="ＭＳ Ｐゴシック" pitchFamily="34" charset="-128"/>
              </a:rPr>
              <a:t>Hgb</a:t>
            </a:r>
            <a:r>
              <a:rPr lang="en-US" altLang="en-US" dirty="0" smtClean="0">
                <a:solidFill>
                  <a:srgbClr val="FFFFFF"/>
                </a:solidFill>
                <a:ea typeface="ＭＳ Ｐゴシック" pitchFamily="34" charset="-128"/>
              </a:rPr>
              <a:t>/</a:t>
            </a:r>
            <a:r>
              <a:rPr lang="en-US" altLang="en-US" dirty="0" err="1" smtClean="0">
                <a:solidFill>
                  <a:srgbClr val="FFFFFF"/>
                </a:solidFill>
                <a:ea typeface="ＭＳ Ｐゴシック" pitchFamily="34" charset="-128"/>
              </a:rPr>
              <a:t>Hct</a:t>
            </a:r>
            <a:r>
              <a:rPr lang="en-US" altLang="en-US" dirty="0" smtClean="0">
                <a:solidFill>
                  <a:srgbClr val="FFFFFF"/>
                </a:solidFill>
                <a:ea typeface="ＭＳ Ｐゴシック" pitchFamily="34" charset="-128"/>
              </a:rPr>
              <a:t>: 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13.3/37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en-US" dirty="0" smtClean="0">
                <a:solidFill>
                  <a:srgbClr val="FFFFFF"/>
                </a:solidFill>
                <a:ea typeface="ＭＳ Ｐゴシック" pitchFamily="34" charset="-128"/>
              </a:rPr>
              <a:t>Creatinine: 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0.97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en-US" dirty="0" smtClean="0">
                <a:solidFill>
                  <a:srgbClr val="FFFFFF"/>
                </a:solidFill>
                <a:ea typeface="ＭＳ Ｐゴシック" pitchFamily="34" charset="-128"/>
              </a:rPr>
              <a:t>Electrolytes: 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within normal 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ranges</a:t>
            </a:r>
            <a:endParaRPr lang="en-US" altLang="en-US" dirty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en-US" dirty="0" smtClean="0">
                <a:solidFill>
                  <a:srgbClr val="FFFFFF"/>
                </a:solidFill>
                <a:ea typeface="ＭＳ Ｐゴシック" pitchFamily="34" charset="-128"/>
              </a:rPr>
              <a:t>INR: </a:t>
            </a:r>
            <a:r>
              <a:rPr lang="en-US" altLang="en-US" dirty="0" smtClean="0">
                <a:solidFill>
                  <a:srgbClr val="FFFFCC"/>
                </a:solidFill>
                <a:ea typeface="ＭＳ Ｐゴシック" pitchFamily="34" charset="-128"/>
              </a:rPr>
              <a:t>1.2</a:t>
            </a:r>
          </a:p>
        </p:txBody>
      </p:sp>
    </p:spTree>
    <p:extLst>
      <p:ext uri="{BB962C8B-B14F-4D97-AF65-F5344CB8AC3E}">
        <p14:creationId xmlns:p14="http://schemas.microsoft.com/office/powerpoint/2010/main" val="21325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ea typeface="ＭＳ Ｐゴシック" pitchFamily="34" charset="-128"/>
              </a:rPr>
              <a:t>EKG</a:t>
            </a:r>
          </a:p>
        </p:txBody>
      </p:sp>
      <p:sp>
        <p:nvSpPr>
          <p:cNvPr id="1945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  <p:pic>
        <p:nvPicPr>
          <p:cNvPr id="19460" name="Picture 4" descr="ekg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0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ea typeface="ＭＳ Ｐゴシック" pitchFamily="34" charset="-128"/>
              </a:rPr>
              <a:t>Echocardiogram</a:t>
            </a:r>
          </a:p>
        </p:txBody>
      </p:sp>
      <p:pic>
        <p:nvPicPr>
          <p:cNvPr id="20483" name="Content Placeholder 3" descr="Apical Four Chamber5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57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  <a:ea typeface="ＭＳ Ｐゴシック" pitchFamily="34" charset="-128"/>
              </a:rPr>
              <a:t>Echocardiogram</a:t>
            </a:r>
          </a:p>
        </p:txBody>
      </p:sp>
      <p:pic>
        <p:nvPicPr>
          <p:cNvPr id="3" name="48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58389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FF00"/>
                </a:solidFill>
                <a:ea typeface="ＭＳ Ｐゴシック" pitchFamily="34" charset="-128"/>
              </a:rPr>
              <a:t>Echocardiogram</a:t>
            </a:r>
            <a:endParaRPr lang="en-US" altLang="en-US" dirty="0" smtClean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498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08926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9617</TotalTime>
  <Words>473</Words>
  <Application>Microsoft Office PowerPoint</Application>
  <PresentationFormat>On-screen Show (4:3)</PresentationFormat>
  <Paragraphs>90</Paragraphs>
  <Slides>23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Right Coronary Artery Aneurysm.</vt:lpstr>
      <vt:lpstr>History</vt:lpstr>
      <vt:lpstr>History</vt:lpstr>
      <vt:lpstr>Physical Exam</vt:lpstr>
      <vt:lpstr>Labs</vt:lpstr>
      <vt:lpstr>EKG</vt:lpstr>
      <vt:lpstr>Echocardiogram</vt:lpstr>
      <vt:lpstr>Echocardiogram</vt:lpstr>
      <vt:lpstr>Echocardiogram</vt:lpstr>
      <vt:lpstr>Echocardiogram findings</vt:lpstr>
      <vt:lpstr>Cardiac Catheterization</vt:lpstr>
      <vt:lpstr>Cardiac Catheterization</vt:lpstr>
      <vt:lpstr>Cardiac Catheterization</vt:lpstr>
      <vt:lpstr>Coronary CTA</vt:lpstr>
      <vt:lpstr> Coronary CTA</vt:lpstr>
      <vt:lpstr>Coronary CTA findings</vt:lpstr>
      <vt:lpstr>PowerPoint Presentation</vt:lpstr>
      <vt:lpstr>Discussion Points</vt:lpstr>
      <vt:lpstr>Outcome</vt:lpstr>
      <vt:lpstr>Pathology</vt:lpstr>
      <vt:lpstr>Coronary artery aneurysms</vt:lpstr>
      <vt:lpstr>Etiology</vt:lpstr>
      <vt:lpstr>Learning Points</vt:lpstr>
    </vt:vector>
  </TitlesOfParts>
  <Company>student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Patent Ductus Arteriosus</dc:title>
  <dc:creator>Jessica Hermsen</dc:creator>
  <cp:lastModifiedBy>Edward Verrier</cp:lastModifiedBy>
  <cp:revision>65</cp:revision>
  <dcterms:created xsi:type="dcterms:W3CDTF">2012-09-14T16:09:04Z</dcterms:created>
  <dcterms:modified xsi:type="dcterms:W3CDTF">2014-01-14T00:50:00Z</dcterms:modified>
</cp:coreProperties>
</file>