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avi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6"/>
  </p:notesMasterIdLst>
  <p:sldIdLst>
    <p:sldId id="257" r:id="rId5"/>
    <p:sldId id="303" r:id="rId6"/>
    <p:sldId id="315" r:id="rId7"/>
    <p:sldId id="321" r:id="rId8"/>
    <p:sldId id="304" r:id="rId9"/>
    <p:sldId id="323" r:id="rId10"/>
    <p:sldId id="322" r:id="rId11"/>
    <p:sldId id="333" r:id="rId12"/>
    <p:sldId id="334" r:id="rId13"/>
    <p:sldId id="324" r:id="rId14"/>
    <p:sldId id="328" r:id="rId15"/>
    <p:sldId id="330" r:id="rId16"/>
    <p:sldId id="307" r:id="rId17"/>
    <p:sldId id="335" r:id="rId18"/>
    <p:sldId id="332" r:id="rId19"/>
    <p:sldId id="331" r:id="rId20"/>
    <p:sldId id="336" r:id="rId21"/>
    <p:sldId id="337" r:id="rId22"/>
    <p:sldId id="308" r:id="rId23"/>
    <p:sldId id="326" r:id="rId24"/>
    <p:sldId id="338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3" autoAdjust="0"/>
    <p:restoredTop sz="94660"/>
  </p:normalViewPr>
  <p:slideViewPr>
    <p:cSldViewPr snapToGrid="0" snapToObjects="1">
      <p:cViewPr>
        <p:scale>
          <a:sx n="80" d="100"/>
          <a:sy n="80" d="100"/>
        </p:scale>
        <p:origin x="-468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9AB4C-920D-489A-ACAA-B2F91D85A31D}" type="datetimeFigureOut">
              <a:rPr lang="en-US" smtClean="0"/>
              <a:t>4/18/2014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20847-11AF-4463-BED6-10C955ADBF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446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EAD907-7148-41F5-95FF-BD7CEDA8A5C5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65351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ABEA7-A41E-424A-BBBB-A769DAC5E19C}" type="datetimeFigureOut">
              <a:rPr lang="en-US" smtClean="0"/>
              <a:pPr/>
              <a:t>4/18/2014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2.avi"/><Relationship Id="rId7" Type="http://schemas.openxmlformats.org/officeDocument/2006/relationships/image" Target="../media/image6.png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4.xml"/><Relationship Id="rId4" Type="http://schemas.openxmlformats.org/officeDocument/2006/relationships/video" Target="../media/media2.avi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4.avi"/><Relationship Id="rId7" Type="http://schemas.openxmlformats.org/officeDocument/2006/relationships/image" Target="../media/image8.png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4.xml"/><Relationship Id="rId4" Type="http://schemas.openxmlformats.org/officeDocument/2006/relationships/video" Target="../media/media4.avi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avi"/><Relationship Id="rId1" Type="http://schemas.microsoft.com/office/2007/relationships/media" Target="../media/media5.avi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6.avi"/><Relationship Id="rId1" Type="http://schemas.microsoft.com/office/2007/relationships/media" Target="../media/media6.avi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8.avi"/><Relationship Id="rId7" Type="http://schemas.openxmlformats.org/officeDocument/2006/relationships/image" Target="../media/image14.png"/><Relationship Id="rId2" Type="http://schemas.openxmlformats.org/officeDocument/2006/relationships/video" Target="../media/media7.avi"/><Relationship Id="rId1" Type="http://schemas.microsoft.com/office/2007/relationships/media" Target="../media/media7.avi"/><Relationship Id="rId6" Type="http://schemas.openxmlformats.org/officeDocument/2006/relationships/image" Target="../media/image13.png"/><Relationship Id="rId5" Type="http://schemas.openxmlformats.org/officeDocument/2006/relationships/slideLayout" Target="../slideLayouts/slideLayout4.xml"/><Relationship Id="rId4" Type="http://schemas.openxmlformats.org/officeDocument/2006/relationships/video" Target="../media/media8.avi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10.avi"/><Relationship Id="rId7" Type="http://schemas.openxmlformats.org/officeDocument/2006/relationships/image" Target="../media/image16.png"/><Relationship Id="rId2" Type="http://schemas.openxmlformats.org/officeDocument/2006/relationships/video" Target="../media/media9.avi"/><Relationship Id="rId1" Type="http://schemas.microsoft.com/office/2007/relationships/media" Target="../media/media9.avi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4.xml"/><Relationship Id="rId4" Type="http://schemas.openxmlformats.org/officeDocument/2006/relationships/video" Target="../media/media10.avi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mmcts.oxfordjournals.org/content/2013/mmt002.full" TargetMode="External"/><Relationship Id="rId2" Type="http://schemas.openxmlformats.org/officeDocument/2006/relationships/hyperlink" Target="http://www.youtube.com/watch?v=XRFTx--rUz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elicalheart.com/new_heart.shtml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97207"/>
            <a:ext cx="8013940" cy="1470025"/>
          </a:xfrm>
        </p:spPr>
        <p:txBody>
          <a:bodyPr>
            <a:normAutofit fontScale="90000"/>
          </a:bodyPr>
          <a:lstStyle/>
          <a:p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Left Ventricular Aneurysm</a:t>
            </a:r>
            <a:b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</a:b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Ventricular Restoration</a:t>
            </a:r>
            <a:b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</a:b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Coronary Artery Disease</a:t>
            </a:r>
            <a:b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</a:b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/>
            </a:r>
            <a:b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</a:br>
            <a:endParaRPr lang="en-US" sz="36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3230592"/>
            <a:ext cx="9524010" cy="2116257"/>
          </a:xfrm>
        </p:spPr>
        <p:txBody>
          <a:bodyPr anchor="t">
            <a:normAutofit fontScale="25000" lnSpcReduction="20000"/>
          </a:bodyPr>
          <a:lstStyle/>
          <a:p>
            <a:pPr algn="l"/>
            <a:r>
              <a:rPr lang="en-US" sz="9600" dirty="0" smtClean="0">
                <a:solidFill>
                  <a:schemeClr val="bg1"/>
                </a:solidFill>
              </a:rPr>
              <a:t>Author: 			</a:t>
            </a:r>
            <a:r>
              <a:rPr lang="en-US" sz="9600" dirty="0">
                <a:solidFill>
                  <a:schemeClr val="bg1"/>
                </a:solidFill>
              </a:rPr>
              <a:t>	</a:t>
            </a:r>
            <a:r>
              <a:rPr lang="en-US" sz="9600" dirty="0" smtClean="0">
                <a:solidFill>
                  <a:schemeClr val="bg1"/>
                </a:solidFill>
              </a:rPr>
              <a:t>	Nahush Mokadam, MD; Edward Verrier, M.D. </a:t>
            </a:r>
          </a:p>
          <a:p>
            <a:pPr algn="l"/>
            <a:r>
              <a:rPr lang="en-US" sz="9600" dirty="0" smtClean="0">
                <a:solidFill>
                  <a:schemeClr val="bg1"/>
                </a:solidFill>
              </a:rPr>
              <a:t>Institution:					University of  Washington</a:t>
            </a:r>
          </a:p>
          <a:p>
            <a:pPr algn="l"/>
            <a:r>
              <a:rPr lang="en-US" sz="9600" dirty="0" smtClean="0">
                <a:solidFill>
                  <a:schemeClr val="bg1"/>
                </a:solidFill>
              </a:rPr>
              <a:t>Date: 						March 2014</a:t>
            </a:r>
          </a:p>
          <a:p>
            <a:pPr algn="l"/>
            <a:r>
              <a:rPr lang="en-US" sz="9600" dirty="0" smtClean="0">
                <a:solidFill>
                  <a:schemeClr val="bg1"/>
                </a:solidFill>
              </a:rPr>
              <a:t>Learning Domain:			Adult Cardiac  </a:t>
            </a:r>
          </a:p>
          <a:p>
            <a:pPr algn="l"/>
            <a:r>
              <a:rPr lang="en-US" sz="9600" dirty="0" smtClean="0">
                <a:solidFill>
                  <a:schemeClr val="bg1"/>
                </a:solidFill>
              </a:rPr>
              <a:t>Learning Objectives:		Left Ventricular Aneurysm</a:t>
            </a:r>
          </a:p>
          <a:p>
            <a:pPr algn="l"/>
            <a:r>
              <a:rPr lang="en-US" sz="9600" dirty="0">
                <a:solidFill>
                  <a:schemeClr val="bg1"/>
                </a:solidFill>
              </a:rPr>
              <a:t>	</a:t>
            </a:r>
            <a:r>
              <a:rPr lang="en-US" sz="9600" dirty="0" smtClean="0">
                <a:solidFill>
                  <a:schemeClr val="bg1"/>
                </a:solidFill>
              </a:rPr>
              <a:t>						Ventricular Restoration</a:t>
            </a:r>
          </a:p>
          <a:p>
            <a:pPr algn="l"/>
            <a:r>
              <a:rPr lang="en-US" sz="9600" dirty="0">
                <a:solidFill>
                  <a:schemeClr val="bg1"/>
                </a:solidFill>
              </a:rPr>
              <a:t>	</a:t>
            </a:r>
            <a:r>
              <a:rPr lang="en-US" sz="9600" dirty="0" smtClean="0">
                <a:solidFill>
                  <a:schemeClr val="bg1"/>
                </a:solidFill>
              </a:rPr>
              <a:t>						Coronary Artery Disease</a:t>
            </a:r>
          </a:p>
          <a:p>
            <a:pPr algn="l"/>
            <a:r>
              <a:rPr lang="en-US" dirty="0">
                <a:solidFill>
                  <a:schemeClr val="bg1"/>
                </a:solidFill>
              </a:rPr>
              <a:t>	</a:t>
            </a:r>
            <a:r>
              <a:rPr lang="en-US" dirty="0" smtClean="0">
                <a:solidFill>
                  <a:schemeClr val="bg1"/>
                </a:solidFill>
              </a:rPr>
              <a:t>							 						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5" descr="JCTSE_Logo_CMYK_Smal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13" y="5969757"/>
            <a:ext cx="1688124" cy="54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945853" y="5920341"/>
            <a:ext cx="1753887" cy="830997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Case Presentations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Adult Cardiac  Surgery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TSC CV  10, 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Milestone: 8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8463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FFFF00"/>
                </a:solidFill>
                <a:ea typeface="+mj-ea"/>
                <a:cs typeface="+mj-cs"/>
              </a:rPr>
              <a:t>Presentation</a:t>
            </a:r>
            <a:endParaRPr lang="en-US" dirty="0">
              <a:solidFill>
                <a:srgbClr val="FFFF00"/>
              </a:solidFill>
              <a:ea typeface="+mj-ea"/>
              <a:cs typeface="+mj-cs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200" y="1402794"/>
            <a:ext cx="8229600" cy="452596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 smtClean="0">
                <a:solidFill>
                  <a:schemeClr val="bg1"/>
                </a:solidFill>
                <a:latin typeface="+mj-lt"/>
              </a:rPr>
              <a:t>58  y/o Male Long history of Angina / CAD</a:t>
            </a:r>
          </a:p>
          <a:p>
            <a:pPr lvl="1">
              <a:defRPr/>
            </a:pPr>
            <a:r>
              <a:rPr lang="en-US" sz="2400" dirty="0">
                <a:solidFill>
                  <a:srgbClr val="FFFFCC"/>
                </a:solidFill>
              </a:rPr>
              <a:t>Increasing SOB / </a:t>
            </a:r>
            <a:r>
              <a:rPr lang="en-US" sz="2400" dirty="0" smtClean="0">
                <a:solidFill>
                  <a:srgbClr val="FFFFCC"/>
                </a:solidFill>
              </a:rPr>
              <a:t>DOE</a:t>
            </a:r>
          </a:p>
          <a:p>
            <a:pPr lvl="1">
              <a:defRPr/>
            </a:pPr>
            <a:r>
              <a:rPr lang="en-US" sz="2400" dirty="0" smtClean="0">
                <a:solidFill>
                  <a:srgbClr val="FFFFCC"/>
                </a:solidFill>
              </a:rPr>
              <a:t>Long standing CAD</a:t>
            </a:r>
            <a:endParaRPr lang="en-US" sz="2400" dirty="0">
              <a:solidFill>
                <a:srgbClr val="FFFFCC"/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 smtClean="0">
                <a:solidFill>
                  <a:schemeClr val="bg1"/>
                </a:solidFill>
                <a:latin typeface="+mj-lt"/>
              </a:rPr>
              <a:t>Past Medical History:</a:t>
            </a:r>
          </a:p>
          <a:p>
            <a:pPr lvl="1">
              <a:defRPr/>
            </a:pPr>
            <a:r>
              <a:rPr lang="en-US" sz="2400" dirty="0" smtClean="0">
                <a:solidFill>
                  <a:srgbClr val="FFFFCC"/>
                </a:solidFill>
              </a:rPr>
              <a:t>Chronic pancreatitis</a:t>
            </a:r>
            <a:endParaRPr lang="en-US" sz="2400" dirty="0">
              <a:solidFill>
                <a:srgbClr val="FFFFCC"/>
              </a:solidFill>
            </a:endParaRPr>
          </a:p>
          <a:p>
            <a:pPr lvl="1">
              <a:defRPr/>
            </a:pPr>
            <a:r>
              <a:rPr lang="en-US" sz="2400" dirty="0" smtClean="0">
                <a:solidFill>
                  <a:srgbClr val="FFFFCC"/>
                </a:solidFill>
              </a:rPr>
              <a:t>Coronary stents 1993</a:t>
            </a:r>
          </a:p>
          <a:p>
            <a:pPr lvl="1">
              <a:defRPr/>
            </a:pPr>
            <a:r>
              <a:rPr lang="en-US" sz="2400" dirty="0" smtClean="0">
                <a:solidFill>
                  <a:srgbClr val="FFFFCC"/>
                </a:solidFill>
              </a:rPr>
              <a:t>20 Pack </a:t>
            </a:r>
            <a:r>
              <a:rPr lang="en-US" sz="2400" dirty="0" err="1" smtClean="0">
                <a:solidFill>
                  <a:srgbClr val="FFFFCC"/>
                </a:solidFill>
              </a:rPr>
              <a:t>yr</a:t>
            </a:r>
            <a:r>
              <a:rPr lang="en-US" sz="2400" dirty="0" smtClean="0">
                <a:solidFill>
                  <a:srgbClr val="FFFFCC"/>
                </a:solidFill>
              </a:rPr>
              <a:t> smoking </a:t>
            </a:r>
            <a:r>
              <a:rPr lang="en-US" sz="2400" dirty="0" err="1" smtClean="0">
                <a:solidFill>
                  <a:srgbClr val="FFFFCC"/>
                </a:solidFill>
              </a:rPr>
              <a:t>hx</a:t>
            </a:r>
            <a:r>
              <a:rPr lang="en-US" sz="2400" dirty="0" smtClean="0">
                <a:solidFill>
                  <a:srgbClr val="FFFFCC"/>
                </a:solidFill>
              </a:rPr>
              <a:t>, none in last 15 years</a:t>
            </a:r>
          </a:p>
          <a:p>
            <a:pPr lvl="1">
              <a:defRPr/>
            </a:pPr>
            <a:r>
              <a:rPr lang="en-US" sz="2400" dirty="0" smtClean="0">
                <a:solidFill>
                  <a:srgbClr val="FFFFCC"/>
                </a:solidFill>
              </a:rPr>
              <a:t> Social alcohol</a:t>
            </a:r>
            <a:endParaRPr lang="en-US" sz="2400" dirty="0">
              <a:solidFill>
                <a:srgbClr val="FFFF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46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History and Exam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u="sng" dirty="0" smtClean="0">
                <a:solidFill>
                  <a:schemeClr val="bg1"/>
                </a:solidFill>
              </a:rPr>
              <a:t>Pertinent Physical Exam</a:t>
            </a:r>
            <a:endParaRPr lang="en-US" u="sng" dirty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rgbClr val="FFFFCC"/>
                </a:solidFill>
              </a:rPr>
              <a:t>6’ 3” male</a:t>
            </a:r>
          </a:p>
          <a:p>
            <a:r>
              <a:rPr lang="en-US" dirty="0" smtClean="0">
                <a:solidFill>
                  <a:srgbClr val="FFFFCC"/>
                </a:solidFill>
              </a:rPr>
              <a:t>Heart rate regular  70, BP 137 / 72 mm Hg    </a:t>
            </a:r>
            <a:r>
              <a:rPr lang="en-US" dirty="0" err="1" smtClean="0">
                <a:solidFill>
                  <a:srgbClr val="FFFFCC"/>
                </a:solidFill>
              </a:rPr>
              <a:t>Wt</a:t>
            </a:r>
            <a:r>
              <a:rPr lang="en-US" dirty="0" smtClean="0">
                <a:solidFill>
                  <a:srgbClr val="FFFFCC"/>
                </a:solidFill>
              </a:rPr>
              <a:t> 100 kg; BMI 27.9</a:t>
            </a:r>
          </a:p>
          <a:p>
            <a:r>
              <a:rPr lang="en-US" dirty="0" smtClean="0">
                <a:solidFill>
                  <a:srgbClr val="FFFFCC"/>
                </a:solidFill>
              </a:rPr>
              <a:t>No M, G, H, T</a:t>
            </a:r>
          </a:p>
          <a:p>
            <a:r>
              <a:rPr lang="en-US" dirty="0" smtClean="0">
                <a:solidFill>
                  <a:srgbClr val="FFFFCC"/>
                </a:solidFill>
              </a:rPr>
              <a:t>Coarse </a:t>
            </a:r>
            <a:r>
              <a:rPr lang="en-US" dirty="0" err="1" smtClean="0">
                <a:solidFill>
                  <a:srgbClr val="FFFFCC"/>
                </a:solidFill>
              </a:rPr>
              <a:t>rales</a:t>
            </a:r>
            <a:r>
              <a:rPr lang="en-US" dirty="0" smtClean="0">
                <a:solidFill>
                  <a:srgbClr val="FFFFCC"/>
                </a:solidFill>
              </a:rPr>
              <a:t> </a:t>
            </a:r>
            <a:r>
              <a:rPr lang="en-US" dirty="0" err="1" smtClean="0">
                <a:solidFill>
                  <a:srgbClr val="FFFFCC"/>
                </a:solidFill>
              </a:rPr>
              <a:t>bil</a:t>
            </a:r>
            <a:r>
              <a:rPr lang="en-US" dirty="0" smtClean="0">
                <a:solidFill>
                  <a:srgbClr val="FFFFCC"/>
                </a:solidFill>
              </a:rPr>
              <a:t> bases to A &amp; </a:t>
            </a:r>
            <a:r>
              <a:rPr lang="en-US" dirty="0" smtClean="0">
                <a:solidFill>
                  <a:schemeClr val="bg1"/>
                </a:solidFill>
              </a:rPr>
              <a:t>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u="sng" dirty="0" smtClean="0">
                <a:solidFill>
                  <a:schemeClr val="bg1"/>
                </a:solidFill>
              </a:rPr>
              <a:t>PMH</a:t>
            </a:r>
          </a:p>
          <a:p>
            <a:pPr lvl="1"/>
            <a:r>
              <a:rPr lang="en-US" sz="2800" dirty="0" smtClean="0">
                <a:solidFill>
                  <a:srgbClr val="FFFFCC"/>
                </a:solidFill>
              </a:rPr>
              <a:t>First MI 1993 (PCI)</a:t>
            </a:r>
          </a:p>
          <a:p>
            <a:pPr lvl="1"/>
            <a:r>
              <a:rPr lang="en-US" sz="2800" dirty="0" smtClean="0">
                <a:solidFill>
                  <a:srgbClr val="FFFFCC"/>
                </a:solidFill>
              </a:rPr>
              <a:t>Chest pain 2005, no intervention</a:t>
            </a:r>
          </a:p>
          <a:p>
            <a:pPr lvl="1"/>
            <a:r>
              <a:rPr lang="en-US" sz="2800" dirty="0" smtClean="0">
                <a:solidFill>
                  <a:srgbClr val="FFFFCC"/>
                </a:solidFill>
              </a:rPr>
              <a:t>COPD</a:t>
            </a:r>
          </a:p>
          <a:p>
            <a:pPr lvl="1"/>
            <a:r>
              <a:rPr lang="en-US" sz="2800" dirty="0" smtClean="0">
                <a:solidFill>
                  <a:srgbClr val="FFFFCC"/>
                </a:solidFill>
              </a:rPr>
              <a:t>Hyperlipidemia</a:t>
            </a:r>
          </a:p>
          <a:p>
            <a:pPr lvl="1"/>
            <a:r>
              <a:rPr lang="en-US" sz="2800" dirty="0" smtClean="0">
                <a:solidFill>
                  <a:srgbClr val="FFFFCC"/>
                </a:solidFill>
              </a:rPr>
              <a:t>Hypertension</a:t>
            </a:r>
          </a:p>
          <a:p>
            <a:pPr lvl="1"/>
            <a:r>
              <a:rPr lang="en-US" sz="2800" dirty="0" smtClean="0">
                <a:solidFill>
                  <a:srgbClr val="FFFFCC"/>
                </a:solidFill>
              </a:rPr>
              <a:t>Obstructive Sleep Apnea</a:t>
            </a:r>
          </a:p>
          <a:p>
            <a:pPr lvl="1"/>
            <a:r>
              <a:rPr lang="en-US" sz="2800" dirty="0" smtClean="0">
                <a:solidFill>
                  <a:srgbClr val="FFFFCC"/>
                </a:solidFill>
              </a:rPr>
              <a:t>Dental caries</a:t>
            </a:r>
          </a:p>
          <a:p>
            <a:pPr lvl="1"/>
            <a:endParaRPr lang="en-US" sz="2800" dirty="0" smtClean="0">
              <a:solidFill>
                <a:schemeClr val="bg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82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History and Exam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u="sng" dirty="0" smtClean="0">
                <a:solidFill>
                  <a:schemeClr val="bg1"/>
                </a:solidFill>
              </a:rPr>
              <a:t>Medications</a:t>
            </a:r>
            <a:endParaRPr lang="en-US" u="sng" dirty="0">
              <a:solidFill>
                <a:schemeClr val="bg1"/>
              </a:solidFill>
            </a:endParaRPr>
          </a:p>
          <a:p>
            <a:r>
              <a:rPr lang="en-US" sz="2400" dirty="0" err="1" smtClean="0">
                <a:solidFill>
                  <a:srgbClr val="FFFFCC"/>
                </a:solidFill>
              </a:rPr>
              <a:t>Atenalol</a:t>
            </a:r>
            <a:endParaRPr lang="en-US" sz="2400" dirty="0" smtClean="0">
              <a:solidFill>
                <a:srgbClr val="FFFFCC"/>
              </a:solidFill>
            </a:endParaRPr>
          </a:p>
          <a:p>
            <a:r>
              <a:rPr lang="en-US" sz="2400" dirty="0" smtClean="0">
                <a:solidFill>
                  <a:srgbClr val="FFFFCC"/>
                </a:solidFill>
              </a:rPr>
              <a:t>ASA Tylenol</a:t>
            </a:r>
          </a:p>
          <a:p>
            <a:r>
              <a:rPr lang="en-US" sz="2400" dirty="0" err="1" smtClean="0">
                <a:solidFill>
                  <a:srgbClr val="FFFFCC"/>
                </a:solidFill>
              </a:rPr>
              <a:t>Atrovastatin</a:t>
            </a:r>
            <a:endParaRPr lang="en-US" sz="2400" dirty="0" smtClean="0">
              <a:solidFill>
                <a:srgbClr val="FFFFCC"/>
              </a:solidFill>
            </a:endParaRPr>
          </a:p>
          <a:p>
            <a:r>
              <a:rPr lang="en-US" sz="2400" dirty="0" err="1" smtClean="0">
                <a:solidFill>
                  <a:srgbClr val="FFFFCC"/>
                </a:solidFill>
              </a:rPr>
              <a:t>Enalapril</a:t>
            </a:r>
            <a:endParaRPr lang="en-US" sz="2400" dirty="0" smtClean="0">
              <a:solidFill>
                <a:srgbClr val="FFFFCC"/>
              </a:solidFill>
            </a:endParaRPr>
          </a:p>
          <a:p>
            <a:r>
              <a:rPr lang="en-US" sz="2400" dirty="0" smtClean="0">
                <a:solidFill>
                  <a:srgbClr val="FFFFCC"/>
                </a:solidFill>
              </a:rPr>
              <a:t>TNG</a:t>
            </a:r>
          </a:p>
          <a:p>
            <a:r>
              <a:rPr lang="en-US" sz="2400" dirty="0" smtClean="0">
                <a:solidFill>
                  <a:srgbClr val="FFFFCC"/>
                </a:solidFill>
              </a:rPr>
              <a:t>Omeprazole</a:t>
            </a:r>
          </a:p>
          <a:p>
            <a:r>
              <a:rPr lang="en-US" sz="2400" dirty="0" err="1" smtClean="0">
                <a:solidFill>
                  <a:srgbClr val="FFFFCC"/>
                </a:solidFill>
              </a:rPr>
              <a:t>Pancrealipase</a:t>
            </a:r>
            <a:endParaRPr lang="en-US" sz="2400" dirty="0" smtClean="0">
              <a:solidFill>
                <a:srgbClr val="FFFFCC"/>
              </a:solidFill>
            </a:endParaRPr>
          </a:p>
          <a:p>
            <a:r>
              <a:rPr lang="en-US" sz="2400" dirty="0" smtClean="0">
                <a:solidFill>
                  <a:srgbClr val="FFFFCC"/>
                </a:solidFill>
              </a:rPr>
              <a:t>Fish Oil</a:t>
            </a:r>
          </a:p>
          <a:p>
            <a:endParaRPr lang="en-US" sz="2400" dirty="0" smtClean="0">
              <a:solidFill>
                <a:srgbClr val="FFFFCC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u="sng" dirty="0" smtClean="0">
                <a:solidFill>
                  <a:schemeClr val="bg1"/>
                </a:solidFill>
              </a:rPr>
              <a:t>Labs: </a:t>
            </a:r>
          </a:p>
          <a:p>
            <a:pPr lvl="1"/>
            <a:r>
              <a:rPr lang="en-US" dirty="0" err="1" smtClean="0">
                <a:solidFill>
                  <a:srgbClr val="FFFFCC"/>
                </a:solidFill>
              </a:rPr>
              <a:t>Hct</a:t>
            </a:r>
            <a:r>
              <a:rPr lang="en-US" dirty="0" smtClean="0">
                <a:solidFill>
                  <a:srgbClr val="FFFFCC"/>
                </a:solidFill>
              </a:rPr>
              <a:t> 37%, WBC 6.05</a:t>
            </a:r>
          </a:p>
          <a:p>
            <a:pPr lvl="1"/>
            <a:r>
              <a:rPr lang="en-US" dirty="0" smtClean="0">
                <a:solidFill>
                  <a:srgbClr val="FFFFCC"/>
                </a:solidFill>
              </a:rPr>
              <a:t>Platelets: 245,000</a:t>
            </a:r>
          </a:p>
          <a:p>
            <a:pPr lvl="1"/>
            <a:r>
              <a:rPr lang="en-US" dirty="0" smtClean="0">
                <a:solidFill>
                  <a:srgbClr val="FFFFCC"/>
                </a:solidFill>
              </a:rPr>
              <a:t>Normal </a:t>
            </a:r>
            <a:r>
              <a:rPr lang="en-US" dirty="0" err="1" smtClean="0">
                <a:solidFill>
                  <a:srgbClr val="FFFFCC"/>
                </a:solidFill>
              </a:rPr>
              <a:t>Coags</a:t>
            </a:r>
            <a:endParaRPr lang="en-US" dirty="0" smtClean="0">
              <a:solidFill>
                <a:srgbClr val="FFFFCC"/>
              </a:solidFill>
            </a:endParaRPr>
          </a:p>
          <a:p>
            <a:pPr lvl="1"/>
            <a:r>
              <a:rPr lang="en-US" dirty="0" smtClean="0">
                <a:solidFill>
                  <a:srgbClr val="FFFFCC"/>
                </a:solidFill>
              </a:rPr>
              <a:t>Normal LFT’s; </a:t>
            </a:r>
            <a:r>
              <a:rPr lang="en-US" dirty="0" err="1" smtClean="0">
                <a:solidFill>
                  <a:srgbClr val="FFFFCC"/>
                </a:solidFill>
              </a:rPr>
              <a:t>Alb</a:t>
            </a:r>
            <a:r>
              <a:rPr lang="en-US" dirty="0" smtClean="0">
                <a:solidFill>
                  <a:srgbClr val="FFFFCC"/>
                </a:solidFill>
              </a:rPr>
              <a:t> 3.6</a:t>
            </a:r>
            <a:br>
              <a:rPr lang="en-US" dirty="0" smtClean="0">
                <a:solidFill>
                  <a:srgbClr val="FFFFCC"/>
                </a:solidFill>
              </a:rPr>
            </a:br>
            <a:r>
              <a:rPr lang="en-US" dirty="0" smtClean="0">
                <a:solidFill>
                  <a:srgbClr val="FFFFCC"/>
                </a:solidFill>
              </a:rPr>
              <a:t>Na 137, K 4.2, Cl 105, HCO</a:t>
            </a:r>
            <a:r>
              <a:rPr lang="en-US" baseline="-25000" dirty="0" smtClean="0">
                <a:solidFill>
                  <a:srgbClr val="FFFFCC"/>
                </a:solidFill>
              </a:rPr>
              <a:t>3</a:t>
            </a:r>
            <a:r>
              <a:rPr lang="en-US" dirty="0" smtClean="0">
                <a:solidFill>
                  <a:srgbClr val="FFFFCC"/>
                </a:solidFill>
              </a:rPr>
              <a:t> 23, BUN 14, Cr 0.9</a:t>
            </a:r>
          </a:p>
          <a:p>
            <a:pPr lvl="1"/>
            <a:endParaRPr lang="en-US" u="sng" dirty="0" smtClean="0">
              <a:solidFill>
                <a:schemeClr val="bg1"/>
              </a:solidFill>
            </a:endParaRPr>
          </a:p>
          <a:p>
            <a:pPr lvl="1"/>
            <a:endParaRPr lang="en-US" sz="2800" dirty="0" smtClean="0">
              <a:solidFill>
                <a:schemeClr val="bg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88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solidFill>
                  <a:srgbClr val="FFFF00"/>
                </a:solidFill>
              </a:rPr>
              <a:t>Electrocardiogram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465" y="1417638"/>
            <a:ext cx="7077075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56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FF00"/>
                </a:solidFill>
              </a:rPr>
              <a:t>Chest X-Ray</a:t>
            </a:r>
            <a:endParaRPr lang="en-US" sz="3600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2" t="12848" b="14277"/>
          <a:stretch/>
        </p:blipFill>
        <p:spPr bwMode="auto">
          <a:xfrm>
            <a:off x="219694" y="1600200"/>
            <a:ext cx="4191000" cy="421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26" r="5495" b="13596"/>
          <a:stretch/>
        </p:blipFill>
        <p:spPr bwMode="auto">
          <a:xfrm>
            <a:off x="4766955" y="1621905"/>
            <a:ext cx="4059616" cy="4192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1649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FF00"/>
                </a:solidFill>
              </a:rPr>
              <a:t>Echocardiogram</a:t>
            </a:r>
            <a:endParaRPr lang="en-US" sz="3600" dirty="0">
              <a:solidFill>
                <a:srgbClr val="FFFF00"/>
              </a:solidFill>
            </a:endParaRPr>
          </a:p>
        </p:txBody>
      </p:sp>
      <p:pic>
        <p:nvPicPr>
          <p:cNvPr id="3" name="NcBee echo 1.avi">
            <a:hlinkClick r:id="" action="ppaction://media"/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5942" y="1789772"/>
            <a:ext cx="4452257" cy="3339193"/>
          </a:xfrm>
        </p:spPr>
      </p:pic>
      <p:pic>
        <p:nvPicPr>
          <p:cNvPr id="6" name="McBee echo 2.avi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55077" y="1789772"/>
            <a:ext cx="4327155" cy="3245366"/>
          </a:xfrm>
        </p:spPr>
      </p:pic>
      <p:sp>
        <p:nvSpPr>
          <p:cNvPr id="7" name="Rectangle 6"/>
          <p:cNvSpPr/>
          <p:nvPr/>
        </p:nvSpPr>
        <p:spPr>
          <a:xfrm>
            <a:off x="195942" y="1789772"/>
            <a:ext cx="8886290" cy="27653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91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9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Echocardiogram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5" name="McBee echo 3.avi">
            <a:hlinkClick r:id="" action="ppaction://media"/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6566" y="1813522"/>
            <a:ext cx="4422156" cy="3316617"/>
          </a:xfrm>
        </p:spPr>
      </p:pic>
      <p:pic>
        <p:nvPicPr>
          <p:cNvPr id="6" name="McBee echo 4.avi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48200" y="1813521"/>
            <a:ext cx="4422156" cy="3316617"/>
          </a:xfrm>
        </p:spPr>
      </p:pic>
      <p:sp>
        <p:nvSpPr>
          <p:cNvPr id="7" name="Rectangle 6"/>
          <p:cNvSpPr/>
          <p:nvPr/>
        </p:nvSpPr>
        <p:spPr>
          <a:xfrm>
            <a:off x="136566" y="1813521"/>
            <a:ext cx="8933790" cy="30028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73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Echocardiogram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7" name="McBee echo 5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23535" y="1417638"/>
            <a:ext cx="6184494" cy="4638778"/>
          </a:xfrm>
        </p:spPr>
      </p:pic>
      <p:sp>
        <p:nvSpPr>
          <p:cNvPr id="8" name="Rectangle 7"/>
          <p:cNvSpPr/>
          <p:nvPr/>
        </p:nvSpPr>
        <p:spPr>
          <a:xfrm>
            <a:off x="1423535" y="1417638"/>
            <a:ext cx="6184494" cy="233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37"/>
          <a:stretch/>
        </p:blipFill>
        <p:spPr>
          <a:xfrm>
            <a:off x="1482160" y="1650670"/>
            <a:ext cx="6179679" cy="4405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10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FF00"/>
                </a:solidFill>
              </a:rPr>
              <a:t>Coronary Arteriograms</a:t>
            </a:r>
            <a:endParaRPr lang="en-US" sz="3600" dirty="0">
              <a:solidFill>
                <a:srgbClr val="FFFF00"/>
              </a:solidFill>
            </a:endParaRPr>
          </a:p>
        </p:txBody>
      </p:sp>
      <p:pic>
        <p:nvPicPr>
          <p:cNvPr id="6" name="McBee LV.avi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48200" y="1843088"/>
            <a:ext cx="4038600" cy="4038600"/>
          </a:xfrm>
        </p:spPr>
      </p:pic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330"/>
          <a:stretch/>
        </p:blipFill>
        <p:spPr bwMode="auto">
          <a:xfrm>
            <a:off x="124691" y="2454029"/>
            <a:ext cx="4038600" cy="224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248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FF00"/>
                </a:solidFill>
              </a:rPr>
              <a:t>Coronary Angiograms</a:t>
            </a:r>
            <a:endParaRPr lang="en-US" sz="3600" dirty="0">
              <a:solidFill>
                <a:srgbClr val="FFFF00"/>
              </a:solidFill>
            </a:endParaRPr>
          </a:p>
        </p:txBody>
      </p:sp>
      <p:pic>
        <p:nvPicPr>
          <p:cNvPr id="3" name="McBee Left.avi">
            <a:hlinkClick r:id="" action="ppaction://media"/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7200" y="1843088"/>
            <a:ext cx="4038600" cy="4038600"/>
          </a:xfrm>
        </p:spPr>
      </p:pic>
      <p:pic>
        <p:nvPicPr>
          <p:cNvPr id="4" name="McBee left 2.avi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48200" y="1843088"/>
            <a:ext cx="4038600" cy="4038600"/>
          </a:xfrm>
        </p:spPr>
      </p:pic>
    </p:spTree>
    <p:extLst>
      <p:ext uri="{BB962C8B-B14F-4D97-AF65-F5344CB8AC3E}">
        <p14:creationId xmlns:p14="http://schemas.microsoft.com/office/powerpoint/2010/main" val="321487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4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Coronary Angiograms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5" name="McBee Right.avi">
            <a:hlinkClick r:id="" action="ppaction://media"/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7200" y="1843088"/>
            <a:ext cx="4038600" cy="4038600"/>
          </a:xfrm>
        </p:spPr>
      </p:pic>
      <p:pic>
        <p:nvPicPr>
          <p:cNvPr id="6" name="McBee right 2.avi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48200" y="1843088"/>
            <a:ext cx="4038600" cy="4038600"/>
          </a:xfrm>
        </p:spPr>
      </p:pic>
    </p:spTree>
    <p:extLst>
      <p:ext uri="{BB962C8B-B14F-4D97-AF65-F5344CB8AC3E}">
        <p14:creationId xmlns:p14="http://schemas.microsoft.com/office/powerpoint/2010/main" val="39466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3600" dirty="0" smtClean="0">
                <a:solidFill>
                  <a:srgbClr val="FFFF00"/>
                </a:solidFill>
              </a:rPr>
              <a:t>Discussion Points for Conference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Complications of Acute Myocardial infarction</a:t>
            </a:r>
          </a:p>
          <a:p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Goals  for surgery</a:t>
            </a:r>
          </a:p>
          <a:p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Ventricular Restoration vs LV Aneurysm</a:t>
            </a:r>
          </a:p>
          <a:p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SAVER: Surgical </a:t>
            </a:r>
            <a:r>
              <a:rPr lang="en-US" altLang="en-US" sz="2800" dirty="0">
                <a:solidFill>
                  <a:schemeClr val="bg1"/>
                </a:solidFill>
                <a:ea typeface="ＭＳ Ｐゴシック" pitchFamily="34" charset="-128"/>
              </a:rPr>
              <a:t>A</a:t>
            </a:r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nterior Ventricular Restoration vs</a:t>
            </a:r>
            <a:r>
              <a:rPr lang="en-US" altLang="en-US" sz="28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				STITCH trial</a:t>
            </a:r>
          </a:p>
          <a:p>
            <a:r>
              <a:rPr lang="en-US" altLang="en-US" sz="2800" dirty="0" err="1" smtClean="0">
                <a:solidFill>
                  <a:schemeClr val="bg1"/>
                </a:solidFill>
                <a:ea typeface="ＭＳ Ｐゴシック" pitchFamily="34" charset="-128"/>
              </a:rPr>
              <a:t>Dor</a:t>
            </a:r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 procedure: technical considerations</a:t>
            </a:r>
          </a:p>
          <a:p>
            <a:pPr lvl="1"/>
            <a:r>
              <a:rPr lang="en-US" altLang="en-US" sz="2400" dirty="0" err="1" smtClean="0">
                <a:solidFill>
                  <a:srgbClr val="FFFFCC"/>
                </a:solidFill>
                <a:ea typeface="ＭＳ Ｐゴシック" pitchFamily="34" charset="-128"/>
              </a:rPr>
              <a:t>Fontan</a:t>
            </a:r>
            <a:r>
              <a:rPr lang="en-US" altLang="en-US" sz="2400" dirty="0" smtClean="0">
                <a:solidFill>
                  <a:srgbClr val="FFFFCC"/>
                </a:solidFill>
                <a:ea typeface="ＭＳ Ｐゴシック" pitchFamily="34" charset="-128"/>
              </a:rPr>
              <a:t>  Stitch / </a:t>
            </a:r>
            <a:r>
              <a:rPr lang="en-US" altLang="en-US" sz="2400" dirty="0" err="1" smtClean="0">
                <a:solidFill>
                  <a:srgbClr val="FFFFCC"/>
                </a:solidFill>
                <a:ea typeface="ＭＳ Ｐゴシック" pitchFamily="34" charset="-128"/>
              </a:rPr>
              <a:t>Endoluminal</a:t>
            </a:r>
            <a:r>
              <a:rPr lang="en-US" altLang="en-US" sz="2400" dirty="0" smtClean="0">
                <a:solidFill>
                  <a:srgbClr val="FFFFCC"/>
                </a:solidFill>
                <a:ea typeface="ＭＳ Ｐゴシック" pitchFamily="34" charset="-128"/>
              </a:rPr>
              <a:t> patch</a:t>
            </a:r>
          </a:p>
          <a:p>
            <a:pPr lvl="1"/>
            <a:r>
              <a:rPr lang="en-US" altLang="en-US" sz="2400" dirty="0" smtClean="0">
                <a:solidFill>
                  <a:srgbClr val="FFFFCC"/>
                </a:solidFill>
                <a:ea typeface="ＭＳ Ｐゴシック" pitchFamily="34" charset="-128"/>
              </a:rPr>
              <a:t>Revascularization strategies</a:t>
            </a:r>
          </a:p>
          <a:p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Sequencing of surgery</a:t>
            </a:r>
          </a:p>
          <a:p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Expected outcomes</a:t>
            </a:r>
          </a:p>
          <a:p>
            <a:r>
              <a:rPr lang="en-US" altLang="en-US" sz="2800" dirty="0" smtClean="0">
                <a:solidFill>
                  <a:schemeClr val="bg1"/>
                </a:solidFill>
                <a:ea typeface="ＭＳ Ｐゴシック" pitchFamily="34" charset="-128"/>
              </a:rPr>
              <a:t>Follow up planning</a:t>
            </a:r>
          </a:p>
          <a:p>
            <a:endParaRPr lang="en-US" altLang="en-US" sz="2800" dirty="0" smtClean="0">
              <a:solidFill>
                <a:schemeClr val="bg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0667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256"/>
            <a:ext cx="8229600" cy="1143000"/>
          </a:xfrm>
        </p:spPr>
        <p:txBody>
          <a:bodyPr/>
          <a:lstStyle/>
          <a:p>
            <a:r>
              <a:rPr lang="en-US" dirty="0" err="1" smtClean="0">
                <a:solidFill>
                  <a:srgbClr val="FFFF00"/>
                </a:solidFill>
              </a:rPr>
              <a:t>Dor</a:t>
            </a:r>
            <a:r>
              <a:rPr lang="en-US" dirty="0" smtClean="0">
                <a:solidFill>
                  <a:srgbClr val="FFFF00"/>
                </a:solidFill>
              </a:rPr>
              <a:t> (SAVER) repair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839" y="1048537"/>
            <a:ext cx="2809875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060" y="1047812"/>
            <a:ext cx="3478357" cy="288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28" y="4038621"/>
            <a:ext cx="33909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120" y="4038621"/>
            <a:ext cx="3680238" cy="2668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744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256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Stitch trial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5124" name="Picture 4" descr="An external file that holds a picture, illustration, etc.&#10;Object name is nihms349743f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536" y="1119249"/>
            <a:ext cx="5743575" cy="524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96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300348" y="249506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Stitch Trial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90579"/>
            <a:ext cx="3714607" cy="3306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240" y="821006"/>
            <a:ext cx="3768560" cy="5645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363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64749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RESTORE trial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70" y="978250"/>
            <a:ext cx="4402930" cy="2593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430976" y="4227616"/>
            <a:ext cx="1667188" cy="369332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Overall survival 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906982"/>
            <a:ext cx="4315810" cy="2600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628904" y="2861954"/>
            <a:ext cx="2524922" cy="369332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SAVER survival with MVR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57200" y="5983307"/>
            <a:ext cx="3809121" cy="646331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C </a:t>
            </a:r>
            <a:r>
              <a:rPr lang="en-US" sz="1200" dirty="0" err="1" smtClean="0">
                <a:solidFill>
                  <a:schemeClr val="bg1"/>
                </a:solidFill>
              </a:rPr>
              <a:t>Athanasuleas</a:t>
            </a:r>
            <a:r>
              <a:rPr lang="en-US" sz="1200" dirty="0" smtClean="0">
                <a:solidFill>
                  <a:schemeClr val="bg1"/>
                </a:solidFill>
              </a:rPr>
              <a:t> et al: SAVER in the Dilated 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Remodeled Ventricle after Anterior Myocardial Infarction. 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JACC (2001)37; 37:1199-2009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953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84633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R</a:t>
            </a:r>
            <a:r>
              <a:rPr lang="en-US" dirty="0" smtClean="0">
                <a:solidFill>
                  <a:srgbClr val="FFFF00"/>
                </a:solidFill>
              </a:rPr>
              <a:t>ESTORE trial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97" y="1324038"/>
            <a:ext cx="4411003" cy="264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1000" y="4536375"/>
            <a:ext cx="3781869" cy="369332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SAVER survival depending on </a:t>
            </a:r>
            <a:r>
              <a:rPr lang="en-US" dirty="0" err="1" smtClean="0">
                <a:solidFill>
                  <a:schemeClr val="bg1"/>
                </a:solidFill>
              </a:rPr>
              <a:t>preop</a:t>
            </a:r>
            <a:r>
              <a:rPr lang="en-US" dirty="0" smtClean="0">
                <a:solidFill>
                  <a:schemeClr val="bg1"/>
                </a:solidFill>
              </a:rPr>
              <a:t> EF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429000"/>
            <a:ext cx="4425215" cy="269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784373" y="2460516"/>
            <a:ext cx="4152868" cy="369332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Freedom for CHF depending on post op EF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7200" y="6259277"/>
            <a:ext cx="5224828" cy="523220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400" dirty="0" smtClean="0">
                <a:solidFill>
                  <a:schemeClr val="bg1"/>
                </a:solidFill>
              </a:rPr>
              <a:t>C </a:t>
            </a:r>
            <a:r>
              <a:rPr lang="en-US" sz="1400" dirty="0" err="1" smtClean="0">
                <a:solidFill>
                  <a:schemeClr val="bg1"/>
                </a:solidFill>
              </a:rPr>
              <a:t>Athanasuleas</a:t>
            </a:r>
            <a:r>
              <a:rPr lang="en-US" sz="1400" dirty="0" smtClean="0">
                <a:solidFill>
                  <a:schemeClr val="bg1"/>
                </a:solidFill>
              </a:rPr>
              <a:t> et al: SAVER in the Dilated Remodeled Ventricle after </a:t>
            </a:r>
          </a:p>
          <a:p>
            <a:pPr algn="ctr"/>
            <a:r>
              <a:rPr lang="en-US" sz="1400" dirty="0" smtClean="0">
                <a:solidFill>
                  <a:schemeClr val="bg1"/>
                </a:solidFill>
              </a:rPr>
              <a:t>Anterior Myocardial Infarction. JACC (2001)37; 37:1199-2009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39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solidFill>
                  <a:srgbClr val="FFFF00"/>
                </a:solidFill>
              </a:rPr>
              <a:t>Surgery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>
                <a:solidFill>
                  <a:schemeClr val="bg1"/>
                </a:solidFill>
              </a:rPr>
              <a:t>Anterior Aneurysm:</a:t>
            </a:r>
          </a:p>
          <a:p>
            <a:pPr lvl="1"/>
            <a:r>
              <a:rPr lang="en-US" sz="2400" dirty="0" smtClean="0">
                <a:solidFill>
                  <a:srgbClr val="FFFFCC"/>
                </a:solidFill>
              </a:rPr>
              <a:t>Teflon felt closure without </a:t>
            </a:r>
            <a:r>
              <a:rPr lang="en-US" sz="2400" dirty="0" err="1" smtClean="0">
                <a:solidFill>
                  <a:srgbClr val="FFFFCC"/>
                </a:solidFill>
              </a:rPr>
              <a:t>Fontan</a:t>
            </a:r>
            <a:r>
              <a:rPr lang="en-US" sz="2400" dirty="0" smtClean="0">
                <a:solidFill>
                  <a:srgbClr val="FFFFCC"/>
                </a:solidFill>
              </a:rPr>
              <a:t> stitch /patch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Coronary Arteries</a:t>
            </a:r>
          </a:p>
          <a:p>
            <a:pPr lvl="1"/>
            <a:r>
              <a:rPr lang="en-US" sz="2400" dirty="0" smtClean="0">
                <a:solidFill>
                  <a:srgbClr val="FFFFCC"/>
                </a:solidFill>
              </a:rPr>
              <a:t>Left </a:t>
            </a:r>
            <a:r>
              <a:rPr lang="en-US" sz="2400" dirty="0">
                <a:solidFill>
                  <a:srgbClr val="FFFFCC"/>
                </a:solidFill>
              </a:rPr>
              <a:t>Internal Thoracic Artery to LAD </a:t>
            </a:r>
            <a:r>
              <a:rPr lang="en-US" sz="2400" dirty="0" smtClean="0">
                <a:solidFill>
                  <a:srgbClr val="FFFFCC"/>
                </a:solidFill>
              </a:rPr>
              <a:t>bypass</a:t>
            </a:r>
          </a:p>
          <a:p>
            <a:pPr lvl="1"/>
            <a:r>
              <a:rPr lang="en-US" sz="2400" dirty="0" smtClean="0">
                <a:solidFill>
                  <a:srgbClr val="FFFFCC"/>
                </a:solidFill>
              </a:rPr>
              <a:t>RVSG to PDA</a:t>
            </a:r>
          </a:p>
          <a:p>
            <a:r>
              <a:rPr lang="en-US" sz="2800" dirty="0" err="1" smtClean="0">
                <a:solidFill>
                  <a:schemeClr val="bg1"/>
                </a:solidFill>
              </a:rPr>
              <a:t>Extubated</a:t>
            </a:r>
            <a:r>
              <a:rPr lang="en-US" sz="2800" dirty="0" smtClean="0">
                <a:solidFill>
                  <a:schemeClr val="bg1"/>
                </a:solidFill>
              </a:rPr>
              <a:t>  POD #2 afternoon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Discharge POD #7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 Atrial Fib post op 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No perioperative complications</a:t>
            </a:r>
          </a:p>
          <a:p>
            <a:endParaRPr lang="en-US" sz="2800" dirty="0" smtClean="0">
              <a:solidFill>
                <a:schemeClr val="bg1"/>
              </a:solidFill>
            </a:endParaRPr>
          </a:p>
          <a:p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70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FF00"/>
                </a:solidFill>
              </a:rPr>
              <a:t>Interesting Resources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en-US" dirty="0">
                <a:solidFill>
                  <a:schemeClr val="bg1"/>
                </a:solidFill>
                <a:hlinkClick r:id="rId2"/>
              </a:rPr>
              <a:t>://www.youtube.com/watch?v=XRFTx--</a:t>
            </a:r>
            <a:r>
              <a:rPr lang="en-US" dirty="0" smtClean="0">
                <a:solidFill>
                  <a:schemeClr val="bg1"/>
                </a:solidFill>
                <a:hlinkClick r:id="rId2"/>
              </a:rPr>
              <a:t>rUzU</a:t>
            </a:r>
            <a:endParaRPr lang="en-US" dirty="0" smtClean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en-US" dirty="0" smtClean="0">
                <a:solidFill>
                  <a:srgbClr val="FFFF00"/>
                </a:solidFill>
                <a:hlinkClick r:id="rId3"/>
              </a:rPr>
              <a:t>mmcts.oxfordjournals.org/content/2013/mmt002.full</a:t>
            </a:r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en-US" dirty="0" smtClean="0">
                <a:solidFill>
                  <a:srgbClr val="FFFF00"/>
                </a:solidFill>
                <a:hlinkClick r:id="rId4"/>
              </a:rPr>
              <a:t>www.helicalheart.com/new_heart.shtml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endParaRPr lang="en-US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75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Learning Points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Ventricular restoration is not the same as </a:t>
            </a:r>
            <a:r>
              <a:rPr lang="en-US" smtClean="0">
                <a:solidFill>
                  <a:schemeClr val="bg1"/>
                </a:solidFill>
              </a:rPr>
              <a:t>LV 			aneurysm </a:t>
            </a:r>
            <a:r>
              <a:rPr lang="en-US" dirty="0" smtClean="0">
                <a:solidFill>
                  <a:schemeClr val="bg1"/>
                </a:solidFill>
              </a:rPr>
              <a:t>resection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Controversy remains as to the efficacy of SVR</a:t>
            </a:r>
          </a:p>
          <a:p>
            <a:pPr lvl="1"/>
            <a:r>
              <a:rPr lang="en-US" dirty="0" smtClean="0">
                <a:solidFill>
                  <a:srgbClr val="FFFFCC"/>
                </a:solidFill>
              </a:rPr>
              <a:t>RESTORE vs STITCH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Adequate resection is essential to change 				conformation of heart from ovoid to 				ellipsoid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Concomitant Coronary Artery Bypass common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52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3AF96FE372B2469C48176DE57F0A8D" ma:contentTypeVersion="0" ma:contentTypeDescription="Create a new document." ma:contentTypeScope="" ma:versionID="d72b2426b1a0f0222d0204b73e13e690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a4559306825c541323742b7143891526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7693C8-ED5A-4880-A41E-867DFDBFD0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39BA41C-1AE4-4EBD-B1AD-E418DAEE9695}">
  <ds:schemaRefs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069DD7E-3519-4D72-8E9E-F0D98EDA52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1918</TotalTime>
  <Words>329</Words>
  <Application>Microsoft Office PowerPoint</Application>
  <PresentationFormat>On-screen Show (4:3)</PresentationFormat>
  <Paragraphs>106</Paragraphs>
  <Slides>21</Slides>
  <Notes>1</Notes>
  <HiddenSlides>0</HiddenSlides>
  <MMClips>10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Left Ventricular Aneurysm Ventricular Restoration Coronary Artery Disease  </vt:lpstr>
      <vt:lpstr>Presentation</vt:lpstr>
      <vt:lpstr>History and Exam</vt:lpstr>
      <vt:lpstr>History and Exam</vt:lpstr>
      <vt:lpstr>Electrocardiogram</vt:lpstr>
      <vt:lpstr>Chest X-Ray</vt:lpstr>
      <vt:lpstr>Echocardiogram</vt:lpstr>
      <vt:lpstr>Echocardiogram</vt:lpstr>
      <vt:lpstr>Echocardiogram</vt:lpstr>
      <vt:lpstr>Coronary Arteriograms</vt:lpstr>
      <vt:lpstr>Coronary Angiograms</vt:lpstr>
      <vt:lpstr>Coronary Angiograms</vt:lpstr>
      <vt:lpstr>Discussion Points for Conference</vt:lpstr>
      <vt:lpstr>Dor (SAVER) repair</vt:lpstr>
      <vt:lpstr>Stitch trial</vt:lpstr>
      <vt:lpstr>Stitch Trial</vt:lpstr>
      <vt:lpstr>RESTORE trial</vt:lpstr>
      <vt:lpstr>RESTORE trial</vt:lpstr>
      <vt:lpstr>Surgery</vt:lpstr>
      <vt:lpstr>Interesting Resources</vt:lpstr>
      <vt:lpstr>Learning Points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Aortic Valve Insufficiency</dc:title>
  <dc:creator>Fawwaz Shaw</dc:creator>
  <cp:lastModifiedBy>Aloia, Lauren</cp:lastModifiedBy>
  <cp:revision>117</cp:revision>
  <dcterms:created xsi:type="dcterms:W3CDTF">2013-11-15T05:42:38Z</dcterms:created>
  <dcterms:modified xsi:type="dcterms:W3CDTF">2014-04-18T15:11:31Z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0x010100B03AF96FE372B2469C48176DE57F0A8D</vt:lpwstr>
  </property>
  <property fmtid="{D5CDD505-2E9C-101B-9397-08002B2CF9AE}" pid="3" name="IsMyDocuments">
    <vt:bool>true</vt:bool>
  </property>
</Properties>
</file>