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20"/>
  </p:notesMasterIdLst>
  <p:sldIdLst>
    <p:sldId id="257" r:id="rId6"/>
    <p:sldId id="303" r:id="rId7"/>
    <p:sldId id="326" r:id="rId8"/>
    <p:sldId id="315" r:id="rId9"/>
    <p:sldId id="304" r:id="rId10"/>
    <p:sldId id="327" r:id="rId11"/>
    <p:sldId id="328" r:id="rId12"/>
    <p:sldId id="329" r:id="rId13"/>
    <p:sldId id="330" r:id="rId14"/>
    <p:sldId id="325" r:id="rId15"/>
    <p:sldId id="320" r:id="rId16"/>
    <p:sldId id="322" r:id="rId17"/>
    <p:sldId id="332" r:id="rId18"/>
    <p:sldId id="31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4" autoAdjust="0"/>
    <p:restoredTop sz="90940" autoAdjust="0"/>
  </p:normalViewPr>
  <p:slideViewPr>
    <p:cSldViewPr snapToGrid="0" snapToObjects="1">
      <p:cViewPr>
        <p:scale>
          <a:sx n="80" d="100"/>
          <a:sy n="80" d="100"/>
        </p:scale>
        <p:origin x="-1194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9AB4C-920D-489A-ACAA-B2F91D85A31D}" type="datetimeFigureOut">
              <a:rPr lang="en-US" smtClean="0"/>
              <a:t>3/20/2014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20847-11AF-4463-BED6-10C955ADBF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46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AD907-7148-41F5-95FF-BD7CEDA8A5C5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5351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20847-11AF-4463-BED6-10C955ADBFE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90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3/20/2014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3/20/2014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3/20/2014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3/20/2014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48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3/20/2014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255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3/20/2014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35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3/20/2014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85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3/20/2014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12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3/20/2014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16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3/20/2014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23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3/20/2014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42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3/20/2014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3/20/2014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18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3/20/2014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135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3/20/2014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27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3/20/2014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3/20/2014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3/20/2014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3/20/2014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3/20/2014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3/20/2014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3/20/2014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ABEA7-A41E-424A-BBBB-A769DAC5E19C}" type="datetimeFigureOut">
              <a:rPr lang="en-US" smtClean="0"/>
              <a:pPr/>
              <a:t>3/20/2014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E36636D-D922-432D-A958-524484B5923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/>
              <a:t>3/20/2014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751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5.avi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video" Target="../media/media6.avi"/><Relationship Id="rId5" Type="http://schemas.microsoft.com/office/2007/relationships/media" Target="../media/media6.avi"/><Relationship Id="rId10" Type="http://schemas.openxmlformats.org/officeDocument/2006/relationships/image" Target="../media/image10.png"/><Relationship Id="rId4" Type="http://schemas.openxmlformats.org/officeDocument/2006/relationships/video" Target="../media/media5.avi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783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Arial"/>
                <a:cs typeface="Arial"/>
              </a:rPr>
              <a:t>Late Ischemic Ventricular Septal Defect</a:t>
            </a:r>
            <a:br>
              <a:rPr lang="en-US" sz="3600" dirty="0" smtClean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srgbClr val="FFFFCC"/>
                </a:solidFill>
                <a:latin typeface="Arial"/>
                <a:cs typeface="Arial"/>
              </a:rPr>
              <a:t>Apical Inferior Wall Aneurysm</a:t>
            </a:r>
            <a:endParaRPr lang="en-US" sz="3600" dirty="0">
              <a:solidFill>
                <a:srgbClr val="FFFFCC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30592"/>
            <a:ext cx="9143999" cy="2116257"/>
          </a:xfrm>
        </p:spPr>
        <p:txBody>
          <a:bodyPr anchor="t">
            <a:normAutofit fontScale="25000" lnSpcReduction="20000"/>
          </a:bodyPr>
          <a:lstStyle/>
          <a:p>
            <a:pPr algn="l"/>
            <a:r>
              <a:rPr lang="en-US" sz="9600" dirty="0" smtClean="0">
                <a:solidFill>
                  <a:schemeClr val="bg1"/>
                </a:solidFill>
              </a:rPr>
              <a:t>Author: 						Edward Verrier, M.D. </a:t>
            </a:r>
          </a:p>
          <a:p>
            <a:pPr algn="l"/>
            <a:r>
              <a:rPr lang="en-US" sz="9600" dirty="0" smtClean="0">
                <a:solidFill>
                  <a:schemeClr val="bg1"/>
                </a:solidFill>
              </a:rPr>
              <a:t>Institution:						University of  Washington</a:t>
            </a:r>
          </a:p>
          <a:p>
            <a:pPr algn="l"/>
            <a:r>
              <a:rPr lang="en-US" sz="9600" dirty="0" smtClean="0">
                <a:solidFill>
                  <a:schemeClr val="bg1"/>
                </a:solidFill>
              </a:rPr>
              <a:t>Date: 							March2014</a:t>
            </a:r>
          </a:p>
          <a:p>
            <a:pPr algn="l"/>
            <a:r>
              <a:rPr lang="en-US" sz="9600" dirty="0" smtClean="0">
                <a:solidFill>
                  <a:schemeClr val="bg1"/>
                </a:solidFill>
              </a:rPr>
              <a:t>Learning Domain:				Adult Cardiac  Surgery</a:t>
            </a:r>
          </a:p>
          <a:p>
            <a:pPr algn="l"/>
            <a:r>
              <a:rPr lang="en-US" sz="9600" dirty="0" smtClean="0">
                <a:solidFill>
                  <a:schemeClr val="bg1"/>
                </a:solidFill>
              </a:rPr>
              <a:t>Learning Objective: 			Complication of Coronary Artery Disease</a:t>
            </a:r>
          </a:p>
          <a:p>
            <a:pPr algn="l"/>
            <a:r>
              <a:rPr lang="en-US" sz="9600" dirty="0">
                <a:solidFill>
                  <a:schemeClr val="bg1"/>
                </a:solidFill>
              </a:rPr>
              <a:t>	</a:t>
            </a:r>
            <a:r>
              <a:rPr lang="en-US" sz="9600" dirty="0" smtClean="0">
                <a:solidFill>
                  <a:schemeClr val="bg1"/>
                </a:solidFill>
              </a:rPr>
              <a:t>							Acquired Ventricular </a:t>
            </a:r>
            <a:r>
              <a:rPr lang="en-US" sz="9600" dirty="0">
                <a:solidFill>
                  <a:schemeClr val="bg1"/>
                </a:solidFill>
              </a:rPr>
              <a:t>S</a:t>
            </a:r>
            <a:r>
              <a:rPr lang="en-US" sz="9600" dirty="0" smtClean="0">
                <a:solidFill>
                  <a:schemeClr val="bg1"/>
                </a:solidFill>
              </a:rPr>
              <a:t>eptal Defect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					 						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5" descr="JCTSE_Logo_CMYK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3" y="5969757"/>
            <a:ext cx="1688124" cy="5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45853" y="5920341"/>
            <a:ext cx="1753887" cy="830997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Case Presentations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Adult Cardiac  Surgery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TSC CV: 10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Milestone: 2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012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smtClean="0">
                <a:solidFill>
                  <a:srgbClr val="FFFF00"/>
                </a:solidFill>
              </a:rPr>
              <a:t>Coronary Angiograms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Brandston lef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310" y="753094"/>
            <a:ext cx="2988273" cy="2988272"/>
          </a:xfrm>
        </p:spPr>
      </p:pic>
      <p:pic>
        <p:nvPicPr>
          <p:cNvPr id="5" name="Brandston left 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28706" y="753094"/>
            <a:ext cx="3011384" cy="3011384"/>
          </a:xfrm>
          <a:prstGeom prst="rect">
            <a:avLst/>
          </a:prstGeom>
        </p:spPr>
      </p:pic>
      <p:pic>
        <p:nvPicPr>
          <p:cNvPr id="6" name="Brandston right 1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71750" y="3741366"/>
            <a:ext cx="2956956" cy="295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3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Discussion Points for Conference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Is this a post infarction VSD?</a:t>
            </a:r>
          </a:p>
          <a:p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What is the natural history of post infarction VSD?</a:t>
            </a:r>
          </a:p>
          <a:p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What is the usual mortality from  surgical repair of 			post MI Ventricular Septal defect</a:t>
            </a:r>
          </a:p>
          <a:p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Should repair of this Aneurysm / VSD have the same M &amp; M as an acute Repair?  Why?</a:t>
            </a:r>
          </a:p>
          <a:p>
            <a:r>
              <a:rPr lang="en-US" alt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How would you surgically approach  this patient?</a:t>
            </a:r>
          </a:p>
        </p:txBody>
      </p:sp>
    </p:spTree>
    <p:extLst>
      <p:ext uri="{BB962C8B-B14F-4D97-AF65-F5344CB8AC3E}">
        <p14:creationId xmlns:p14="http://schemas.microsoft.com/office/powerpoint/2010/main" val="204369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4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Operative Repair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Bicaval</a:t>
            </a:r>
            <a:r>
              <a:rPr lang="en-US" dirty="0" smtClean="0">
                <a:solidFill>
                  <a:schemeClr val="bg1"/>
                </a:solidFill>
              </a:rPr>
              <a:t> to Ascending Aorta CPB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Open RV, RA, </a:t>
            </a:r>
            <a:r>
              <a:rPr lang="en-US" dirty="0" err="1" smtClean="0">
                <a:solidFill>
                  <a:schemeClr val="bg1"/>
                </a:solidFill>
              </a:rPr>
              <a:t>Ao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Gor-tex</a:t>
            </a:r>
            <a:r>
              <a:rPr lang="en-US" dirty="0" smtClean="0">
                <a:solidFill>
                  <a:schemeClr val="bg1"/>
                </a:solidFill>
              </a:rPr>
              <a:t> patch with interru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ted with </a:t>
            </a:r>
            <a:r>
              <a:rPr lang="en-US" dirty="0" err="1" smtClean="0">
                <a:solidFill>
                  <a:schemeClr val="bg1"/>
                </a:solidFill>
              </a:rPr>
              <a:t>pledgets</a:t>
            </a:r>
            <a:r>
              <a:rPr lang="en-US" dirty="0" smtClean="0">
                <a:solidFill>
                  <a:schemeClr val="bg1"/>
                </a:solidFill>
              </a:rPr>
              <a:t> around edge of Aneurysm / VSD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RSVG to Obtuse marginal coronary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  External Patch  of RV required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Pt  D / </a:t>
            </a:r>
            <a:r>
              <a:rPr lang="en-US" dirty="0" err="1" smtClean="0">
                <a:solidFill>
                  <a:schemeClr val="bg1"/>
                </a:solidFill>
              </a:rPr>
              <a:t>C’d</a:t>
            </a:r>
            <a:r>
              <a:rPr lang="en-US" dirty="0" smtClean="0">
                <a:solidFill>
                  <a:schemeClr val="bg1"/>
                </a:solidFill>
              </a:rPr>
              <a:t>  on POD # 6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Well 2 years later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89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697" y="-14099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Gusto trial 2000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63" y="1143021"/>
            <a:ext cx="6019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04109"/>
            <a:ext cx="31813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437" y="2704109"/>
            <a:ext cx="353506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23262" y="5700156"/>
            <a:ext cx="3313216" cy="4260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5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Learning points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09" y="1600200"/>
            <a:ext cx="8585859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Mortality and Morbidity of acute VSD after MI</a:t>
            </a:r>
          </a:p>
          <a:p>
            <a:pPr lvl="1"/>
            <a:r>
              <a:rPr lang="en-US" dirty="0">
                <a:solidFill>
                  <a:srgbClr val="FFFFCC"/>
                </a:solidFill>
              </a:rPr>
              <a:t>V</a:t>
            </a:r>
            <a:r>
              <a:rPr lang="en-US" dirty="0" smtClean="0">
                <a:solidFill>
                  <a:srgbClr val="FFFFCC"/>
                </a:solidFill>
              </a:rPr>
              <a:t>ery high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If </a:t>
            </a:r>
            <a:r>
              <a:rPr lang="en-US" dirty="0" err="1" smtClean="0">
                <a:solidFill>
                  <a:schemeClr val="bg1"/>
                </a:solidFill>
              </a:rPr>
              <a:t>pt</a:t>
            </a:r>
            <a:r>
              <a:rPr lang="en-US" dirty="0" smtClean="0">
                <a:solidFill>
                  <a:schemeClr val="bg1"/>
                </a:solidFill>
              </a:rPr>
              <a:t> survives early, late repair has significantly better prognosis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Self selection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Easier VSD repair with mature edges to sew into</a:t>
            </a:r>
          </a:p>
        </p:txBody>
      </p:sp>
    </p:spTree>
    <p:extLst>
      <p:ext uri="{BB962C8B-B14F-4D97-AF65-F5344CB8AC3E}">
        <p14:creationId xmlns:p14="http://schemas.microsoft.com/office/powerpoint/2010/main" val="263388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  <a:ea typeface="+mj-ea"/>
                <a:cs typeface="+mj-cs"/>
              </a:rPr>
              <a:t>Presentation</a:t>
            </a:r>
            <a:endParaRPr lang="en-US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42 y/o with Increasing SOB /DOE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PMH:</a:t>
            </a:r>
          </a:p>
          <a:p>
            <a:pPr lvl="1"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Inferior Wall MI 2 years previously</a:t>
            </a:r>
          </a:p>
          <a:p>
            <a:pPr lvl="1"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Two RCA drug eluding stents 2010</a:t>
            </a:r>
          </a:p>
        </p:txBody>
      </p:sp>
    </p:spTree>
    <p:extLst>
      <p:ext uri="{BB962C8B-B14F-4D97-AF65-F5344CB8AC3E}">
        <p14:creationId xmlns:p14="http://schemas.microsoft.com/office/powerpoint/2010/main" val="202246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Past Medical History and Medications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Pertinent Past </a:t>
            </a:r>
            <a:r>
              <a:rPr lang="en-US" dirty="0" err="1" smtClean="0">
                <a:solidFill>
                  <a:schemeClr val="bg1"/>
                </a:solidFill>
              </a:rPr>
              <a:t>Hx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Hypothyroidism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Gout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Mild Obesity</a:t>
            </a:r>
            <a:br>
              <a:rPr lang="en-US" dirty="0" smtClean="0">
                <a:solidFill>
                  <a:srgbClr val="FFFFCC"/>
                </a:solidFill>
              </a:rPr>
            </a:br>
            <a:r>
              <a:rPr lang="en-US" dirty="0" smtClean="0">
                <a:solidFill>
                  <a:srgbClr val="FFFFCC"/>
                </a:solidFill>
              </a:rPr>
              <a:t>Remote smoker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No alcohol / drugs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Medications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Lovastatin</a:t>
            </a:r>
          </a:p>
          <a:p>
            <a:pPr lvl="1"/>
            <a:r>
              <a:rPr lang="en-US" dirty="0" err="1" smtClean="0">
                <a:solidFill>
                  <a:srgbClr val="FFFFCC"/>
                </a:solidFill>
              </a:rPr>
              <a:t>Metoprolol</a:t>
            </a:r>
            <a:endParaRPr lang="en-US" dirty="0" smtClean="0">
              <a:solidFill>
                <a:srgbClr val="FFFFCC"/>
              </a:solidFill>
            </a:endParaRP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Levothyroxine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Fish Oil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Losartan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ASA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Niacin</a:t>
            </a:r>
          </a:p>
          <a:p>
            <a:pPr lvl="1"/>
            <a:r>
              <a:rPr lang="en-US" dirty="0" err="1" smtClean="0">
                <a:solidFill>
                  <a:srgbClr val="FFFFCC"/>
                </a:solidFill>
              </a:rPr>
              <a:t>Cholecalciferol</a:t>
            </a:r>
            <a:endParaRPr lang="en-US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28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History and Exam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u="sng" dirty="0" smtClean="0">
                <a:solidFill>
                  <a:schemeClr val="bg1"/>
                </a:solidFill>
              </a:rPr>
              <a:t>Pertinent Physical Exam</a:t>
            </a:r>
            <a:endParaRPr lang="en-US" u="sng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BP 120/84, Pulse 78, Temp 36.5, 90.6 kg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BMI 38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Lungs clear bilaterally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Heart rate regular , Loud Grade III/VI </a:t>
            </a:r>
            <a:r>
              <a:rPr lang="en-US" dirty="0" err="1" smtClean="0">
                <a:solidFill>
                  <a:schemeClr val="bg1"/>
                </a:solidFill>
              </a:rPr>
              <a:t>holosystolic</a:t>
            </a:r>
            <a:r>
              <a:rPr lang="en-US" dirty="0" smtClean="0">
                <a:solidFill>
                  <a:schemeClr val="bg1"/>
                </a:solidFill>
              </a:rPr>
              <a:t>  M across precordium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Full pulses, no clubbing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Labs</a:t>
            </a: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All </a:t>
            </a:r>
            <a:r>
              <a:rPr lang="en-US" sz="2800" dirty="0" err="1" smtClean="0">
                <a:solidFill>
                  <a:schemeClr val="bg1"/>
                </a:solidFill>
              </a:rPr>
              <a:t>labsNormal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82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7195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Electrocardiogram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1" y="5120867"/>
            <a:ext cx="8229599" cy="1009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en-US" sz="2400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96588"/>
            <a:ext cx="71628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6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Chest X-Ray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" t="12552" r="2980" b="13292"/>
          <a:stretch/>
        </p:blipFill>
        <p:spPr bwMode="auto">
          <a:xfrm>
            <a:off x="201881" y="1468839"/>
            <a:ext cx="4180114" cy="47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13428" r="7175" b="13604"/>
          <a:stretch/>
        </p:blipFill>
        <p:spPr bwMode="auto">
          <a:xfrm>
            <a:off x="4648200" y="1468839"/>
            <a:ext cx="4202336" cy="465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28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an off axis LV short axis view…</a:t>
            </a:r>
            <a:endParaRPr lang="en-US" dirty="0"/>
          </a:p>
        </p:txBody>
      </p:sp>
      <p:pic>
        <p:nvPicPr>
          <p:cNvPr id="4" name="InferospetalB3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8589"/>
          <a:stretch/>
        </p:blipFill>
        <p:spPr>
          <a:xfrm>
            <a:off x="1554163" y="1988935"/>
            <a:ext cx="6034087" cy="4137228"/>
          </a:xfrm>
        </p:spPr>
      </p:pic>
      <p:sp>
        <p:nvSpPr>
          <p:cNvPr id="5" name="TextBox 4"/>
          <p:cNvSpPr txBox="1"/>
          <p:nvPr/>
        </p:nvSpPr>
        <p:spPr>
          <a:xfrm>
            <a:off x="6118409" y="3962570"/>
            <a:ext cx="994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LV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9458" y="3014002"/>
            <a:ext cx="994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Septum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8409" y="5081578"/>
            <a:ext cx="1608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Mitral valve leaflet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3172" y="2203128"/>
            <a:ext cx="1269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Defect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43172" y="3014002"/>
            <a:ext cx="1652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Aneurysm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555194" y="3503585"/>
            <a:ext cx="1744264" cy="10097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830604" y="2572460"/>
            <a:ext cx="1637161" cy="17594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156290" y="4176763"/>
            <a:ext cx="962119" cy="305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293995" y="4788743"/>
            <a:ext cx="824414" cy="2928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16934" y="6126163"/>
            <a:ext cx="7386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Once a defect is seen, often off axis sweeps or 3D echo may be needed to fully characterize location, dimensions and abnormal connections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9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With color Doppler assessment..</a:t>
            </a:r>
            <a:endParaRPr lang="en-US" dirty="0"/>
          </a:p>
        </p:txBody>
      </p:sp>
      <p:pic>
        <p:nvPicPr>
          <p:cNvPr id="4" name="InferoseptalA3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8754"/>
          <a:stretch/>
        </p:blipFill>
        <p:spPr>
          <a:xfrm>
            <a:off x="1873250" y="2325523"/>
            <a:ext cx="5486400" cy="3754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2411" y="3166995"/>
            <a:ext cx="103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Right ventricle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2649" y="4471206"/>
            <a:ext cx="141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Left ventricle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 flipV="1">
            <a:off x="6869954" y="4471206"/>
            <a:ext cx="842695" cy="32316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6200000" flipV="1">
            <a:off x="3052518" y="4016073"/>
            <a:ext cx="1621752" cy="1239343"/>
          </a:xfrm>
          <a:prstGeom prst="curvedConnector3">
            <a:avLst/>
          </a:prstGeom>
          <a:ln>
            <a:solidFill>
              <a:srgbClr val="FFFFFF"/>
            </a:solidFill>
            <a:tailEnd type="arrow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91944" y="6095424"/>
            <a:ext cx="4660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Left to right shunt seen through a communicating small restrictive VSD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9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70" y="2565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 a normal apical 2 chamber view..</a:t>
            </a:r>
            <a:endParaRPr lang="en-US" dirty="0"/>
          </a:p>
        </p:txBody>
      </p:sp>
      <p:pic>
        <p:nvPicPr>
          <p:cNvPr id="4" name="inferoseptumC8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655" b="-1"/>
          <a:stretch/>
        </p:blipFill>
        <p:spPr>
          <a:xfrm>
            <a:off x="1392352" y="1637046"/>
            <a:ext cx="6412520" cy="4379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4270" y="4758144"/>
            <a:ext cx="826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LA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370500" y="3625981"/>
            <a:ext cx="994535" cy="688477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65035" y="4388812"/>
            <a:ext cx="1637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Anterior wall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3773" y="2172529"/>
            <a:ext cx="136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Inferior wall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769402" y="2541861"/>
            <a:ext cx="1208745" cy="93112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52461" y="4758144"/>
            <a:ext cx="1836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err="1" smtClean="0">
                <a:solidFill>
                  <a:prstClr val="white"/>
                </a:solidFill>
              </a:rPr>
              <a:t>Inferoseptal</a:t>
            </a:r>
            <a:r>
              <a:rPr lang="en-US" dirty="0" smtClean="0">
                <a:solidFill>
                  <a:prstClr val="white"/>
                </a:solidFill>
              </a:rPr>
              <a:t> aneurysm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121315" y="4388812"/>
            <a:ext cx="688526" cy="738664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24045" y="5897962"/>
            <a:ext cx="7294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The </a:t>
            </a:r>
            <a:r>
              <a:rPr lang="en-US" dirty="0" err="1" smtClean="0">
                <a:solidFill>
                  <a:prstClr val="white"/>
                </a:solidFill>
              </a:rPr>
              <a:t>echocardiographer</a:t>
            </a:r>
            <a:r>
              <a:rPr lang="en-US" dirty="0" smtClean="0">
                <a:solidFill>
                  <a:prstClr val="white"/>
                </a:solidFill>
              </a:rPr>
              <a:t> determines size and location from standard views as well. In the A2C view, we clearly see the defect involves the basal inferior wall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7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3AF96FE372B2469C48176DE57F0A8D" ma:contentTypeVersion="0" ma:contentTypeDescription="Create a new document." ma:contentTypeScope="" ma:versionID="d72b2426b1a0f0222d0204b73e13e69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4559306825c541323742b714389152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69B483-833D-4EF1-A9F8-52EE095498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39BA41C-1AE4-4EBD-B1AD-E418DAEE9695}">
  <ds:schemaRefs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27693C8-ED5A-4880-A41E-867DFDBFD0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329</Words>
  <Application>Microsoft Office PowerPoint</Application>
  <PresentationFormat>On-screen Show (4:3)</PresentationFormat>
  <Paragraphs>84</Paragraphs>
  <Slides>14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Twilight</vt:lpstr>
      <vt:lpstr>Late Ischemic Ventricular Septal Defect Apical Inferior Wall Aneurysm</vt:lpstr>
      <vt:lpstr>Presentation</vt:lpstr>
      <vt:lpstr>Past Medical History and Medications</vt:lpstr>
      <vt:lpstr>History and Exam</vt:lpstr>
      <vt:lpstr>Electrocardiogram</vt:lpstr>
      <vt:lpstr>Chest X-Ray</vt:lpstr>
      <vt:lpstr>In an off axis LV short axis view…</vt:lpstr>
      <vt:lpstr>With color Doppler assessment..</vt:lpstr>
      <vt:lpstr>In a normal apical 2 chamber view..</vt:lpstr>
      <vt:lpstr>Coronary Angiograms</vt:lpstr>
      <vt:lpstr>Discussion Points for Conference</vt:lpstr>
      <vt:lpstr>Operative Repair</vt:lpstr>
      <vt:lpstr>Gusto trial 2000</vt:lpstr>
      <vt:lpstr>Learning points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Aortic Valve Insufficiency</dc:title>
  <dc:creator>Fawwaz Shaw</dc:creator>
  <cp:lastModifiedBy>Aloia, Lauren</cp:lastModifiedBy>
  <cp:revision>93</cp:revision>
  <dcterms:created xsi:type="dcterms:W3CDTF">2013-11-15T05:42:38Z</dcterms:created>
  <dcterms:modified xsi:type="dcterms:W3CDTF">2014-03-20T21:03:59Z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0x010100B03AF96FE372B2469C48176DE57F0A8D</vt:lpwstr>
  </property>
  <property fmtid="{D5CDD505-2E9C-101B-9397-08002B2CF9AE}" pid="3" name="IsMyDocuments">
    <vt:bool>true</vt:bool>
  </property>
</Properties>
</file>