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328" r:id="rId2"/>
    <p:sldId id="279" r:id="rId3"/>
    <p:sldId id="280" r:id="rId4"/>
    <p:sldId id="258" r:id="rId5"/>
    <p:sldId id="281" r:id="rId6"/>
    <p:sldId id="292" r:id="rId7"/>
    <p:sldId id="295" r:id="rId8"/>
    <p:sldId id="284" r:id="rId9"/>
    <p:sldId id="285" r:id="rId10"/>
    <p:sldId id="286" r:id="rId11"/>
    <p:sldId id="296" r:id="rId12"/>
    <p:sldId id="288" r:id="rId13"/>
    <p:sldId id="298" r:id="rId14"/>
    <p:sldId id="294" r:id="rId15"/>
    <p:sldId id="297" r:id="rId16"/>
    <p:sldId id="289" r:id="rId17"/>
    <p:sldId id="299" r:id="rId18"/>
    <p:sldId id="300" r:id="rId19"/>
    <p:sldId id="301" r:id="rId20"/>
    <p:sldId id="303" r:id="rId21"/>
    <p:sldId id="304" r:id="rId22"/>
    <p:sldId id="305" r:id="rId23"/>
    <p:sldId id="306" r:id="rId24"/>
    <p:sldId id="309" r:id="rId25"/>
    <p:sldId id="310" r:id="rId26"/>
    <p:sldId id="311" r:id="rId27"/>
    <p:sldId id="312" r:id="rId28"/>
    <p:sldId id="307" r:id="rId29"/>
    <p:sldId id="313" r:id="rId30"/>
    <p:sldId id="314" r:id="rId31"/>
    <p:sldId id="315" r:id="rId32"/>
    <p:sldId id="316" r:id="rId33"/>
    <p:sldId id="317" r:id="rId34"/>
    <p:sldId id="321" r:id="rId35"/>
    <p:sldId id="318" r:id="rId36"/>
    <p:sldId id="320" r:id="rId37"/>
    <p:sldId id="319" r:id="rId38"/>
    <p:sldId id="322" r:id="rId39"/>
    <p:sldId id="323" r:id="rId40"/>
    <p:sldId id="324" r:id="rId41"/>
    <p:sldId id="326"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9" d="100"/>
          <a:sy n="69" d="100"/>
        </p:scale>
        <p:origin x="-1152" y="-210"/>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5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7187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50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375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FF8E707F-F9D0-494A-B9C5-4A7FEC3F1C9A}" type="datetimeFigureOut">
              <a:rPr lang="en-US" smtClean="0"/>
              <a:pPr/>
              <a:t>9/23/2015</a:t>
            </a:fld>
            <a:endParaRPr lang="en-US"/>
          </a:p>
        </p:txBody>
      </p:sp>
      <p:sp>
        <p:nvSpPr>
          <p:cNvPr id="6"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B070C292-1436-4451-994C-1F8D7F842451}"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FF8E707F-F9D0-494A-B9C5-4A7FEC3F1C9A}" type="datetimeFigureOut">
              <a:rPr lang="en-US" smtClean="0"/>
              <a:pPr/>
              <a:t>9/23/2015</a:t>
            </a:fld>
            <a:endParaRPr lang="en-US"/>
          </a:p>
        </p:txBody>
      </p:sp>
      <p:sp>
        <p:nvSpPr>
          <p:cNvPr id="7" name="Footer Placeholder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8" name="Slide Number Placeholder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B070C292-1436-4451-994C-1F8D7F842451}" type="slidenum">
              <a:rPr lang="en-US" smtClean="0"/>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FF8E707F-F9D0-494A-B9C5-4A7FEC3F1C9A}" type="datetimeFigureOut">
              <a:rPr lang="en-US" smtClean="0"/>
              <a:pPr/>
              <a:t>9/23/2015</a:t>
            </a:fld>
            <a:endParaRPr lang="en-US"/>
          </a:p>
        </p:txBody>
      </p:sp>
      <p:sp>
        <p:nvSpPr>
          <p:cNvPr id="8"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9"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B070C292-1436-4451-994C-1F8D7F842451}"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3CCB70D1-6907-334A-9670-2837776FE0E2}" type="slidenum">
              <a:rPr lang="en-US"/>
              <a:pPr/>
              <a:t>‹#›</a:t>
            </a:fld>
            <a:endParaRPr lang="en-US"/>
          </a:p>
        </p:txBody>
      </p:sp>
    </p:spTree>
    <p:extLst>
      <p:ext uri="{BB962C8B-B14F-4D97-AF65-F5344CB8AC3E}">
        <p14:creationId xmlns:p14="http://schemas.microsoft.com/office/powerpoint/2010/main" val="2021678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r>
              <a:rPr lang="en-US" noProof="0" smtClean="0"/>
              <a:t>Click icon to add chart</a:t>
            </a:r>
            <a:endParaRPr lang="en-US" noProof="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87792F1F-72C8-4D45-AA0B-EAB27002EFF0}" type="slidenum">
              <a:rPr lang="en-US" smtClean="0"/>
              <a:pPr>
                <a:defRPr/>
              </a:pPr>
              <a:t>‹#›</a:t>
            </a:fld>
            <a:endParaRPr lang="en-US"/>
          </a:p>
        </p:txBody>
      </p:sp>
    </p:spTree>
    <p:extLst>
      <p:ext uri="{BB962C8B-B14F-4D97-AF65-F5344CB8AC3E}">
        <p14:creationId xmlns:p14="http://schemas.microsoft.com/office/powerpoint/2010/main" val="35090507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550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432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95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solidFill>
                  <a:srgbClr val="FFFFFF"/>
                </a:solidFill>
              </a:defRPr>
            </a:lvl2pPr>
            <a:lvl3pPr>
              <a:defRPr sz="1800">
                <a:solidFill>
                  <a:srgbClr val="FFFFFF"/>
                </a:solidFill>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625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542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62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577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319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p:nvPicPr>
        <p:blipFill>
          <a:blip r:embed="rId18"/>
          <a:stretch>
            <a:fillRect/>
          </a:stretch>
        </p:blipFill>
        <p:spPr>
          <a:xfrm>
            <a:off x="7912277" y="47730"/>
            <a:ext cx="1180034" cy="162333"/>
          </a:xfrm>
          <a:prstGeom prst="rect">
            <a:avLst/>
          </a:prstGeom>
        </p:spPr>
      </p:pic>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ctr" rtl="0" eaLnBrk="1" fontAlgn="base" hangingPunct="1">
        <a:spcBef>
          <a:spcPct val="0"/>
        </a:spcBef>
        <a:spcAft>
          <a:spcPct val="0"/>
        </a:spcAft>
        <a:defRPr sz="5000" kern="1200">
          <a:solidFill>
            <a:srgbClr val="FFFF00"/>
          </a:solidFill>
          <a:latin typeface="+mj-lt"/>
          <a:ea typeface="ＭＳ Ｐゴシック" charset="0"/>
          <a:cs typeface="ＭＳ Ｐゴシック" charset="0"/>
        </a:defRPr>
      </a:lvl1pPr>
      <a:lvl2pPr algn="ctr" rtl="0" eaLnBrk="1" fontAlgn="base" hangingPunct="1">
        <a:spcBef>
          <a:spcPct val="0"/>
        </a:spcBef>
        <a:spcAft>
          <a:spcPct val="0"/>
        </a:spcAft>
        <a:defRPr sz="5000">
          <a:solidFill>
            <a:srgbClr val="FFFF00"/>
          </a:solidFill>
          <a:latin typeface="Corbel" charset="0"/>
          <a:ea typeface="ＭＳ Ｐゴシック" charset="0"/>
          <a:cs typeface="ＭＳ Ｐゴシック" charset="0"/>
        </a:defRPr>
      </a:lvl2pPr>
      <a:lvl3pPr algn="ctr" rtl="0" eaLnBrk="1" fontAlgn="base" hangingPunct="1">
        <a:spcBef>
          <a:spcPct val="0"/>
        </a:spcBef>
        <a:spcAft>
          <a:spcPct val="0"/>
        </a:spcAft>
        <a:defRPr sz="5000">
          <a:solidFill>
            <a:srgbClr val="FFFF00"/>
          </a:solidFill>
          <a:latin typeface="Corbel" charset="0"/>
          <a:ea typeface="ＭＳ Ｐゴシック" charset="0"/>
          <a:cs typeface="ＭＳ Ｐゴシック" charset="0"/>
        </a:defRPr>
      </a:lvl3pPr>
      <a:lvl4pPr algn="ctr" rtl="0" eaLnBrk="1" fontAlgn="base" hangingPunct="1">
        <a:spcBef>
          <a:spcPct val="0"/>
        </a:spcBef>
        <a:spcAft>
          <a:spcPct val="0"/>
        </a:spcAft>
        <a:defRPr sz="5000">
          <a:solidFill>
            <a:srgbClr val="FFFF00"/>
          </a:solidFill>
          <a:latin typeface="Corbel" charset="0"/>
          <a:ea typeface="ＭＳ Ｐゴシック" charset="0"/>
          <a:cs typeface="ＭＳ Ｐゴシック" charset="0"/>
        </a:defRPr>
      </a:lvl4pPr>
      <a:lvl5pPr algn="ctr" rtl="0" eaLnBrk="1" fontAlgn="base" hangingPunct="1">
        <a:spcBef>
          <a:spcPct val="0"/>
        </a:spcBef>
        <a:spcAft>
          <a:spcPct val="0"/>
        </a:spcAft>
        <a:defRPr sz="5000">
          <a:solidFill>
            <a:srgbClr val="FFFF00"/>
          </a:solidFill>
          <a:latin typeface="Corbe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lnSpc>
          <a:spcPct val="150000"/>
        </a:lnSpc>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lnSpc>
          <a:spcPct val="150000"/>
        </a:lnSpc>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lnSpc>
          <a:spcPct val="150000"/>
        </a:lnSpc>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lnSpc>
          <a:spcPct val="150000"/>
        </a:lnSpc>
        <a:spcBef>
          <a:spcPct val="20000"/>
        </a:spcBef>
        <a:spcAft>
          <a:spcPct val="0"/>
        </a:spcAft>
        <a:buFont typeface="Arial" charset="0"/>
        <a:buChar char="–"/>
        <a:defRPr sz="2000" kern="1200">
          <a:solidFill>
            <a:srgbClr val="FFFFFF"/>
          </a:solidFill>
          <a:latin typeface="+mn-lt"/>
          <a:ea typeface="ＭＳ Ｐゴシック" charset="0"/>
          <a:cs typeface="+mn-cs"/>
        </a:defRPr>
      </a:lvl4pPr>
      <a:lvl5pPr marL="2057400" indent="-228600" algn="l" rtl="0" eaLnBrk="1" fontAlgn="base" hangingPunct="1">
        <a:lnSpc>
          <a:spcPct val="150000"/>
        </a:lnSpc>
        <a:spcBef>
          <a:spcPct val="20000"/>
        </a:spcBef>
        <a:spcAft>
          <a:spcPct val="0"/>
        </a:spcAft>
        <a:buFont typeface="Arial" charset="0"/>
        <a:buChar char="»"/>
        <a:defRPr sz="2000" kern="1200">
          <a:solidFill>
            <a:srgbClr val="FFFFFF"/>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112"/>
            <a:ext cx="8013940" cy="1470025"/>
          </a:xfrm>
        </p:spPr>
        <p:txBody>
          <a:bodyPr>
            <a:normAutofit fontScale="90000"/>
          </a:bodyPr>
          <a:lstStyle/>
          <a:p>
            <a:r>
              <a:rPr lang="en-US" sz="3600" dirty="0"/>
              <a:t>Cardiopulmonary Bypass </a:t>
            </a:r>
            <a:br>
              <a:rPr lang="en-US" sz="3600" dirty="0"/>
            </a:br>
            <a:r>
              <a:rPr lang="en-US" sz="3600" dirty="0"/>
              <a:t>Crisis Scenarios: </a:t>
            </a:r>
            <a:br>
              <a:rPr lang="en-US" sz="3600" dirty="0"/>
            </a:br>
            <a:r>
              <a:rPr lang="en-US" sz="3600" dirty="0"/>
              <a:t>Thinking Yourself Out of a Box</a:t>
            </a:r>
            <a:endParaRPr lang="en-US" sz="3600" dirty="0">
              <a:solidFill>
                <a:srgbClr val="FFFF00"/>
              </a:solidFill>
              <a:latin typeface="Arial"/>
              <a:cs typeface="Arial"/>
            </a:endParaRPr>
          </a:p>
        </p:txBody>
      </p:sp>
      <p:sp>
        <p:nvSpPr>
          <p:cNvPr id="3" name="Subtitle 2"/>
          <p:cNvSpPr>
            <a:spLocks noGrp="1"/>
          </p:cNvSpPr>
          <p:nvPr>
            <p:ph type="subTitle" idx="1"/>
          </p:nvPr>
        </p:nvSpPr>
        <p:spPr>
          <a:xfrm>
            <a:off x="282895" y="1804141"/>
            <a:ext cx="8699740" cy="2116257"/>
          </a:xfrm>
        </p:spPr>
        <p:txBody>
          <a:bodyPr anchor="t">
            <a:noAutofit/>
          </a:bodyPr>
          <a:lstStyle/>
          <a:p>
            <a:pPr algn="l"/>
            <a:r>
              <a:rPr lang="en-US" sz="2400" dirty="0" smtClean="0">
                <a:solidFill>
                  <a:schemeClr val="tx1"/>
                </a:solidFill>
              </a:rPr>
              <a:t>Author: 		Nahush Mokadam, MD;  Craig Vocelka, 			</a:t>
            </a:r>
            <a:r>
              <a:rPr lang="en-US" sz="2400" smtClean="0">
                <a:solidFill>
                  <a:schemeClr val="tx1"/>
                </a:solidFill>
              </a:rPr>
              <a:t>		Edward </a:t>
            </a:r>
            <a:r>
              <a:rPr lang="en-US" sz="2400" dirty="0" smtClean="0">
                <a:solidFill>
                  <a:schemeClr val="tx1"/>
                </a:solidFill>
              </a:rPr>
              <a:t>Verrier, M.D. </a:t>
            </a:r>
          </a:p>
          <a:p>
            <a:pPr algn="l"/>
            <a:r>
              <a:rPr lang="en-US" sz="2400" dirty="0" smtClean="0">
                <a:solidFill>
                  <a:schemeClr val="tx1"/>
                </a:solidFill>
              </a:rPr>
              <a:t>Institution:		University of  Washington</a:t>
            </a:r>
          </a:p>
          <a:p>
            <a:pPr algn="l"/>
            <a:r>
              <a:rPr lang="en-US" sz="2400" dirty="0" smtClean="0">
                <a:solidFill>
                  <a:schemeClr val="tx1"/>
                </a:solidFill>
              </a:rPr>
              <a:t>Date: 			October  2014</a:t>
            </a:r>
          </a:p>
          <a:p>
            <a:pPr algn="l"/>
            <a:r>
              <a:rPr lang="en-US" sz="2400" dirty="0" smtClean="0">
                <a:solidFill>
                  <a:schemeClr val="tx1"/>
                </a:solidFill>
              </a:rPr>
              <a:t>Learning Domain:	Adult Cardiac  Surgery</a:t>
            </a:r>
          </a:p>
          <a:p>
            <a:pPr algn="l"/>
            <a:r>
              <a:rPr lang="en-US" sz="2400" dirty="0" smtClean="0">
                <a:solidFill>
                  <a:schemeClr val="tx1"/>
                </a:solidFill>
              </a:rPr>
              <a:t>Learning Objective: 	Management of Cardiopulmonary Bypass</a:t>
            </a:r>
            <a:r>
              <a:rPr lang="en-US" sz="2400" dirty="0" smtClean="0">
                <a:solidFill>
                  <a:schemeClr val="bg1"/>
                </a:solidFill>
              </a:rPr>
              <a:t>		 						</a:t>
            </a:r>
            <a:endParaRPr lang="en-US" sz="2400" dirty="0">
              <a:solidFill>
                <a:schemeClr val="bg1"/>
              </a:solidFill>
            </a:endParaRPr>
          </a:p>
        </p:txBody>
      </p:sp>
      <p:pic>
        <p:nvPicPr>
          <p:cNvPr id="4" name="Picture 5" descr="JCTSE_Logo_CMYK_Small.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1013" y="5969757"/>
            <a:ext cx="1688124" cy="54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797935" y="5638679"/>
            <a:ext cx="2184700" cy="1107996"/>
          </a:xfrm>
          <a:prstGeom prst="rect">
            <a:avLst/>
          </a:prstGeom>
          <a:solidFill>
            <a:schemeClr val="tx1"/>
          </a:solidFill>
          <a:ln>
            <a:solidFill>
              <a:srgbClr val="FF0000"/>
            </a:solidFill>
          </a:ln>
        </p:spPr>
        <p:txBody>
          <a:bodyPr wrap="square" rtlCol="0">
            <a:spAutoFit/>
          </a:bodyPr>
          <a:lstStyle/>
          <a:p>
            <a:pPr algn="ctr"/>
            <a:r>
              <a:rPr lang="en-US" sz="1600" dirty="0" smtClean="0">
                <a:solidFill>
                  <a:schemeClr val="bg1"/>
                </a:solidFill>
              </a:rPr>
              <a:t>Case Presentations</a:t>
            </a:r>
          </a:p>
          <a:p>
            <a:pPr algn="ctr"/>
            <a:r>
              <a:rPr lang="en-US" sz="1600" dirty="0" smtClean="0">
                <a:solidFill>
                  <a:schemeClr val="bg1"/>
                </a:solidFill>
              </a:rPr>
              <a:t>Adult Cardiac  Surgery</a:t>
            </a:r>
          </a:p>
          <a:p>
            <a:pPr algn="ctr"/>
            <a:r>
              <a:rPr lang="en-US" sz="1600" dirty="0" smtClean="0">
                <a:solidFill>
                  <a:schemeClr val="bg1"/>
                </a:solidFill>
              </a:rPr>
              <a:t>TSC  </a:t>
            </a:r>
            <a:r>
              <a:rPr lang="en-US" dirty="0" smtClean="0">
                <a:solidFill>
                  <a:schemeClr val="bg1"/>
                </a:solidFill>
              </a:rPr>
              <a:t>CV 05</a:t>
            </a:r>
          </a:p>
          <a:p>
            <a:pPr algn="ctr"/>
            <a:r>
              <a:rPr lang="en-US" sz="1600" dirty="0" smtClean="0">
                <a:solidFill>
                  <a:schemeClr val="bg1"/>
                </a:solidFill>
              </a:rPr>
              <a:t>Milestone: 3 </a:t>
            </a:r>
            <a:endParaRPr lang="en-US" sz="1600" dirty="0">
              <a:solidFill>
                <a:schemeClr val="bg1"/>
              </a:solidFill>
            </a:endParaRPr>
          </a:p>
        </p:txBody>
      </p:sp>
    </p:spTree>
    <p:extLst>
      <p:ext uri="{BB962C8B-B14F-4D97-AF65-F5344CB8AC3E}">
        <p14:creationId xmlns:p14="http://schemas.microsoft.com/office/powerpoint/2010/main" val="2940789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36" y="457200"/>
            <a:ext cx="8677706" cy="1143000"/>
          </a:xfrm>
        </p:spPr>
        <p:txBody>
          <a:bodyPr/>
          <a:lstStyle/>
          <a:p>
            <a:r>
              <a:rPr lang="en-US" sz="3600" dirty="0" smtClean="0"/>
              <a:t>Intra-op Aortic Dissection Management </a:t>
            </a:r>
            <a:br>
              <a:rPr lang="en-US" sz="3600" dirty="0" smtClean="0"/>
            </a:br>
            <a:r>
              <a:rPr lang="en-US" sz="2400" dirty="0" smtClean="0"/>
              <a:t>Team Approach</a:t>
            </a:r>
            <a:endParaRPr lang="en-US" sz="3600" dirty="0"/>
          </a:p>
        </p:txBody>
      </p:sp>
      <p:sp>
        <p:nvSpPr>
          <p:cNvPr id="3" name="Content Placeholder 2"/>
          <p:cNvSpPr>
            <a:spLocks noGrp="1"/>
          </p:cNvSpPr>
          <p:nvPr>
            <p:ph sz="half" idx="1"/>
          </p:nvPr>
        </p:nvSpPr>
        <p:spPr/>
        <p:txBody>
          <a:bodyPr/>
          <a:lstStyle/>
          <a:p>
            <a:r>
              <a:rPr lang="en-US" dirty="0" smtClean="0"/>
              <a:t>Call for help</a:t>
            </a:r>
          </a:p>
          <a:p>
            <a:r>
              <a:rPr lang="en-US" dirty="0" smtClean="0"/>
              <a:t>Continue CPB as able</a:t>
            </a:r>
          </a:p>
          <a:p>
            <a:r>
              <a:rPr lang="en-US" dirty="0" smtClean="0"/>
              <a:t>Start cooling</a:t>
            </a:r>
          </a:p>
          <a:p>
            <a:r>
              <a:rPr lang="en-US" dirty="0" smtClean="0"/>
              <a:t>Femoral </a:t>
            </a:r>
            <a:r>
              <a:rPr lang="en-US" dirty="0" err="1" smtClean="0"/>
              <a:t>cannulation</a:t>
            </a:r>
            <a:r>
              <a:rPr lang="en-US" dirty="0" smtClean="0"/>
              <a:t> to complete cooling</a:t>
            </a:r>
          </a:p>
          <a:p>
            <a:r>
              <a:rPr lang="en-US" dirty="0" err="1" smtClean="0"/>
              <a:t>Crossclamp</a:t>
            </a:r>
            <a:r>
              <a:rPr lang="en-US" dirty="0" smtClean="0"/>
              <a:t> low when fibrillating</a:t>
            </a:r>
          </a:p>
        </p:txBody>
      </p:sp>
      <p:sp>
        <p:nvSpPr>
          <p:cNvPr id="4" name="Content Placeholder 3"/>
          <p:cNvSpPr>
            <a:spLocks noGrp="1"/>
          </p:cNvSpPr>
          <p:nvPr>
            <p:ph sz="half" idx="2"/>
          </p:nvPr>
        </p:nvSpPr>
        <p:spPr/>
        <p:txBody>
          <a:bodyPr/>
          <a:lstStyle/>
          <a:p>
            <a:r>
              <a:rPr lang="en-US" dirty="0"/>
              <a:t>DHCA</a:t>
            </a:r>
          </a:p>
          <a:p>
            <a:r>
              <a:rPr lang="en-US" dirty="0" smtClean="0"/>
              <a:t>Resect </a:t>
            </a:r>
            <a:r>
              <a:rPr lang="en-US" dirty="0" err="1" smtClean="0"/>
              <a:t>cannulation</a:t>
            </a:r>
            <a:r>
              <a:rPr lang="en-US" dirty="0" smtClean="0"/>
              <a:t> site</a:t>
            </a:r>
          </a:p>
          <a:p>
            <a:r>
              <a:rPr lang="en-US" dirty="0" smtClean="0"/>
              <a:t>Replace aorta – </a:t>
            </a:r>
            <a:r>
              <a:rPr lang="en-US" dirty="0" err="1" smtClean="0"/>
              <a:t>hemiarch</a:t>
            </a:r>
            <a:endParaRPr lang="en-US" dirty="0" smtClean="0"/>
          </a:p>
          <a:p>
            <a:r>
              <a:rPr lang="en-US" dirty="0" smtClean="0"/>
              <a:t>Rewarm</a:t>
            </a:r>
          </a:p>
          <a:p>
            <a:r>
              <a:rPr lang="en-US" dirty="0" smtClean="0"/>
              <a:t>Finish your initial operation</a:t>
            </a:r>
          </a:p>
        </p:txBody>
      </p:sp>
    </p:spTree>
    <p:extLst>
      <p:ext uri="{BB962C8B-B14F-4D97-AF65-F5344CB8AC3E}">
        <p14:creationId xmlns:p14="http://schemas.microsoft.com/office/powerpoint/2010/main" val="422631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Part 2</a:t>
            </a:r>
            <a:br>
              <a:rPr lang="en-US" dirty="0" smtClean="0"/>
            </a:br>
            <a:r>
              <a:rPr lang="en-US" sz="2400" dirty="0" smtClean="0"/>
              <a:t>(this may have happened to one of my partners once…)</a:t>
            </a:r>
            <a:endParaRPr lang="en-US" dirty="0"/>
          </a:p>
        </p:txBody>
      </p:sp>
      <p:sp>
        <p:nvSpPr>
          <p:cNvPr id="6" name="Content Placeholder 5"/>
          <p:cNvSpPr>
            <a:spLocks noGrp="1"/>
          </p:cNvSpPr>
          <p:nvPr>
            <p:ph idx="1"/>
          </p:nvPr>
        </p:nvSpPr>
        <p:spPr/>
        <p:txBody>
          <a:bodyPr/>
          <a:lstStyle/>
          <a:p>
            <a:r>
              <a:rPr lang="en-US" dirty="0" smtClean="0"/>
              <a:t>After uneventful </a:t>
            </a:r>
            <a:r>
              <a:rPr lang="en-US" dirty="0" err="1" smtClean="0"/>
              <a:t>cannulation</a:t>
            </a:r>
            <a:r>
              <a:rPr lang="en-US" dirty="0" smtClean="0"/>
              <a:t>, you commence CPB.  The </a:t>
            </a:r>
            <a:r>
              <a:rPr lang="en-US" dirty="0" err="1" smtClean="0"/>
              <a:t>perfusionist</a:t>
            </a:r>
            <a:r>
              <a:rPr lang="en-US" dirty="0" smtClean="0"/>
              <a:t> immediately tells you that she cannot flow at all…</a:t>
            </a:r>
            <a:endParaRPr lang="en-US" dirty="0"/>
          </a:p>
        </p:txBody>
      </p:sp>
    </p:spTree>
    <p:extLst>
      <p:ext uri="{BB962C8B-B14F-4D97-AF65-F5344CB8AC3E}">
        <p14:creationId xmlns:p14="http://schemas.microsoft.com/office/powerpoint/2010/main" val="738103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 Can’t Flow”</a:t>
            </a:r>
            <a:br>
              <a:rPr lang="en-US" sz="4400" dirty="0" smtClean="0"/>
            </a:br>
            <a:r>
              <a:rPr lang="en-US" sz="2800" dirty="0" smtClean="0"/>
              <a:t>Work Your Way Through It</a:t>
            </a:r>
            <a:endParaRPr lang="en-US" sz="3600" dirty="0"/>
          </a:p>
        </p:txBody>
      </p:sp>
      <p:sp>
        <p:nvSpPr>
          <p:cNvPr id="5" name="Text Placeholder 4"/>
          <p:cNvSpPr>
            <a:spLocks noGrp="1"/>
          </p:cNvSpPr>
          <p:nvPr>
            <p:ph type="body" idx="1"/>
          </p:nvPr>
        </p:nvSpPr>
        <p:spPr>
          <a:xfrm>
            <a:off x="4744997" y="1775995"/>
            <a:ext cx="4040188" cy="639762"/>
          </a:xfrm>
        </p:spPr>
        <p:txBody>
          <a:bodyPr/>
          <a:lstStyle/>
          <a:p>
            <a:r>
              <a:rPr lang="en-US" dirty="0" smtClean="0"/>
              <a:t>Arterial</a:t>
            </a:r>
            <a:endParaRPr lang="en-US" dirty="0"/>
          </a:p>
        </p:txBody>
      </p:sp>
      <p:sp>
        <p:nvSpPr>
          <p:cNvPr id="3" name="Content Placeholder 2"/>
          <p:cNvSpPr>
            <a:spLocks noGrp="1"/>
          </p:cNvSpPr>
          <p:nvPr>
            <p:ph sz="half" idx="2"/>
          </p:nvPr>
        </p:nvSpPr>
        <p:spPr>
          <a:xfrm>
            <a:off x="4737623" y="2160963"/>
            <a:ext cx="4040188" cy="1930503"/>
          </a:xfrm>
        </p:spPr>
        <p:txBody>
          <a:bodyPr/>
          <a:lstStyle/>
          <a:p>
            <a:r>
              <a:rPr lang="en-US" sz="2400" dirty="0"/>
              <a:t>Clamp on aortic cannula</a:t>
            </a:r>
          </a:p>
          <a:p>
            <a:r>
              <a:rPr lang="en-US" sz="2400" dirty="0"/>
              <a:t>Kink in arterial line</a:t>
            </a:r>
          </a:p>
          <a:p>
            <a:r>
              <a:rPr lang="en-US" sz="2400" dirty="0" smtClean="0"/>
              <a:t>Aortic dissection</a:t>
            </a:r>
            <a:endParaRPr lang="en-US" sz="2400" dirty="0"/>
          </a:p>
        </p:txBody>
      </p:sp>
      <p:sp>
        <p:nvSpPr>
          <p:cNvPr id="6" name="Text Placeholder 5"/>
          <p:cNvSpPr>
            <a:spLocks noGrp="1"/>
          </p:cNvSpPr>
          <p:nvPr>
            <p:ph type="body" sz="quarter" idx="3"/>
          </p:nvPr>
        </p:nvSpPr>
        <p:spPr>
          <a:xfrm>
            <a:off x="180383" y="1716725"/>
            <a:ext cx="4041775" cy="639762"/>
          </a:xfrm>
        </p:spPr>
        <p:txBody>
          <a:bodyPr/>
          <a:lstStyle/>
          <a:p>
            <a:r>
              <a:rPr lang="en-US" dirty="0" smtClean="0"/>
              <a:t>Venous – Is the reservoir empty or full?</a:t>
            </a:r>
            <a:endParaRPr lang="en-US" dirty="0"/>
          </a:p>
        </p:txBody>
      </p:sp>
      <p:sp>
        <p:nvSpPr>
          <p:cNvPr id="4" name="Content Placeholder 3"/>
          <p:cNvSpPr>
            <a:spLocks noGrp="1"/>
          </p:cNvSpPr>
          <p:nvPr>
            <p:ph sz="quarter" idx="4"/>
          </p:nvPr>
        </p:nvSpPr>
        <p:spPr>
          <a:xfrm>
            <a:off x="180383" y="2281792"/>
            <a:ext cx="4041775" cy="2395358"/>
          </a:xfrm>
        </p:spPr>
        <p:txBody>
          <a:bodyPr/>
          <a:lstStyle/>
          <a:p>
            <a:r>
              <a:rPr lang="en-US" sz="2400" dirty="0" smtClean="0"/>
              <a:t>Clamp </a:t>
            </a:r>
            <a:r>
              <a:rPr lang="en-US" sz="2400" dirty="0"/>
              <a:t>on venous cannula</a:t>
            </a:r>
          </a:p>
          <a:p>
            <a:r>
              <a:rPr lang="en-US" sz="2400" dirty="0"/>
              <a:t>Kink in venous line</a:t>
            </a:r>
          </a:p>
          <a:p>
            <a:r>
              <a:rPr lang="en-US" sz="2400" dirty="0" smtClean="0"/>
              <a:t>Air lock</a:t>
            </a:r>
          </a:p>
        </p:txBody>
      </p:sp>
      <p:sp>
        <p:nvSpPr>
          <p:cNvPr id="7" name="Text Placeholder 4"/>
          <p:cNvSpPr txBox="1">
            <a:spLocks/>
          </p:cNvSpPr>
          <p:nvPr/>
        </p:nvSpPr>
        <p:spPr bwMode="auto">
          <a:xfrm>
            <a:off x="2209272" y="4091466"/>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Font typeface="Arial" charset="0"/>
              <a:buNone/>
              <a:defRPr sz="2000" b="1" kern="1200">
                <a:solidFill>
                  <a:schemeClr val="tx1"/>
                </a:solidFill>
                <a:latin typeface="+mn-lt"/>
                <a:ea typeface="ＭＳ Ｐゴシック" charset="0"/>
                <a:cs typeface="ＭＳ Ｐゴシック" charset="0"/>
              </a:defRPr>
            </a:lvl1pPr>
            <a:lvl2pPr marL="457200" indent="0" algn="l" rtl="0" eaLnBrk="1" fontAlgn="base" hangingPunct="1">
              <a:lnSpc>
                <a:spcPct val="150000"/>
              </a:lnSpc>
              <a:spcBef>
                <a:spcPct val="20000"/>
              </a:spcBef>
              <a:spcAft>
                <a:spcPct val="0"/>
              </a:spcAft>
              <a:buFont typeface="Arial" charset="0"/>
              <a:buNone/>
              <a:defRPr sz="2000" b="1" kern="1200">
                <a:solidFill>
                  <a:schemeClr val="tx1"/>
                </a:solidFill>
                <a:latin typeface="+mn-lt"/>
                <a:ea typeface="ＭＳ Ｐゴシック" charset="0"/>
                <a:cs typeface="+mn-cs"/>
              </a:defRPr>
            </a:lvl2pPr>
            <a:lvl3pPr marL="914400" indent="0" algn="l" rtl="0" eaLnBrk="1" fontAlgn="base" hangingPunct="1">
              <a:lnSpc>
                <a:spcPct val="150000"/>
              </a:lnSpc>
              <a:spcBef>
                <a:spcPct val="20000"/>
              </a:spcBef>
              <a:spcAft>
                <a:spcPct val="0"/>
              </a:spcAft>
              <a:buFont typeface="Arial" charset="0"/>
              <a:buNone/>
              <a:defRPr sz="1800" b="1" kern="1200">
                <a:solidFill>
                  <a:schemeClr val="tx1"/>
                </a:solidFill>
                <a:latin typeface="+mn-lt"/>
                <a:ea typeface="ＭＳ Ｐゴシック" charset="0"/>
                <a:cs typeface="+mn-cs"/>
              </a:defRPr>
            </a:lvl3pPr>
            <a:lvl4pPr marL="1371600" indent="0" algn="l" rtl="0" eaLnBrk="1" fontAlgn="base" hangingPunct="1">
              <a:lnSpc>
                <a:spcPct val="150000"/>
              </a:lnSpc>
              <a:spcBef>
                <a:spcPct val="20000"/>
              </a:spcBef>
              <a:spcAft>
                <a:spcPct val="0"/>
              </a:spcAft>
              <a:buFont typeface="Arial" charset="0"/>
              <a:buNone/>
              <a:defRPr sz="1600" b="1" kern="1200">
                <a:solidFill>
                  <a:srgbClr val="FFFFFF"/>
                </a:solidFill>
                <a:latin typeface="+mn-lt"/>
                <a:ea typeface="ＭＳ Ｐゴシック" charset="0"/>
                <a:cs typeface="+mn-cs"/>
              </a:defRPr>
            </a:lvl4pPr>
            <a:lvl5pPr marL="1828800" indent="0" algn="l" rtl="0" eaLnBrk="1" fontAlgn="base" hangingPunct="1">
              <a:lnSpc>
                <a:spcPct val="150000"/>
              </a:lnSpc>
              <a:spcBef>
                <a:spcPct val="20000"/>
              </a:spcBef>
              <a:spcAft>
                <a:spcPct val="0"/>
              </a:spcAft>
              <a:buFont typeface="Arial" charset="0"/>
              <a:buNone/>
              <a:defRPr sz="1600" b="1" kern="1200">
                <a:solidFill>
                  <a:srgbClr val="FFFFFF"/>
                </a:solidFill>
                <a:latin typeface="+mn-lt"/>
                <a:ea typeface="ＭＳ Ｐゴシック" charset="0"/>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Pump</a:t>
            </a:r>
            <a:endParaRPr lang="en-US" dirty="0"/>
          </a:p>
        </p:txBody>
      </p:sp>
      <p:sp>
        <p:nvSpPr>
          <p:cNvPr id="8" name="Content Placeholder 3"/>
          <p:cNvSpPr txBox="1">
            <a:spLocks/>
          </p:cNvSpPr>
          <p:nvPr/>
        </p:nvSpPr>
        <p:spPr bwMode="auto">
          <a:xfrm>
            <a:off x="2207685" y="4615316"/>
            <a:ext cx="4041775" cy="214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lnSpc>
                <a:spcPct val="150000"/>
              </a:lnSpc>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rtl="0" eaLnBrk="1" fontAlgn="base" hangingPunct="1">
              <a:lnSpc>
                <a:spcPct val="150000"/>
              </a:lnSpc>
              <a:spcBef>
                <a:spcPct val="20000"/>
              </a:spcBef>
              <a:spcAft>
                <a:spcPct val="0"/>
              </a:spcAft>
              <a:buFont typeface="Arial" charset="0"/>
              <a:buChar char="–"/>
              <a:defRPr sz="2000" kern="1200">
                <a:solidFill>
                  <a:srgbClr val="FFFFFF"/>
                </a:solidFill>
                <a:latin typeface="+mn-lt"/>
                <a:ea typeface="ＭＳ Ｐゴシック" charset="0"/>
                <a:cs typeface="+mn-cs"/>
              </a:defRPr>
            </a:lvl2pPr>
            <a:lvl3pPr marL="1143000" indent="-228600" algn="l" rtl="0" eaLnBrk="1" fontAlgn="base" hangingPunct="1">
              <a:lnSpc>
                <a:spcPct val="150000"/>
              </a:lnSpc>
              <a:spcBef>
                <a:spcPct val="20000"/>
              </a:spcBef>
              <a:spcAft>
                <a:spcPct val="0"/>
              </a:spcAft>
              <a:buFont typeface="Arial" charset="0"/>
              <a:buChar char="•"/>
              <a:defRPr sz="1800" kern="1200">
                <a:solidFill>
                  <a:srgbClr val="FFFFFF"/>
                </a:solidFill>
                <a:latin typeface="+mn-lt"/>
                <a:ea typeface="ＭＳ Ｐゴシック" charset="0"/>
                <a:cs typeface="+mn-cs"/>
              </a:defRPr>
            </a:lvl3pPr>
            <a:lvl4pPr marL="1600200" indent="-228600" algn="l" rtl="0" eaLnBrk="1" fontAlgn="base" hangingPunct="1">
              <a:lnSpc>
                <a:spcPct val="150000"/>
              </a:lnSpc>
              <a:spcBef>
                <a:spcPct val="20000"/>
              </a:spcBef>
              <a:spcAft>
                <a:spcPct val="0"/>
              </a:spcAft>
              <a:buFont typeface="Arial" charset="0"/>
              <a:buChar char="–"/>
              <a:defRPr sz="1600" kern="1200">
                <a:solidFill>
                  <a:srgbClr val="FFFFFF"/>
                </a:solidFill>
                <a:latin typeface="+mn-lt"/>
                <a:ea typeface="ＭＳ Ｐゴシック" charset="0"/>
                <a:cs typeface="+mn-cs"/>
              </a:defRPr>
            </a:lvl4pPr>
            <a:lvl5pPr marL="2057400" indent="-228600" algn="l" rtl="0" eaLnBrk="1" fontAlgn="base" hangingPunct="1">
              <a:lnSpc>
                <a:spcPct val="150000"/>
              </a:lnSpc>
              <a:spcBef>
                <a:spcPct val="20000"/>
              </a:spcBef>
              <a:spcAft>
                <a:spcPct val="0"/>
              </a:spcAft>
              <a:buFont typeface="Arial" charset="0"/>
              <a:buChar char="»"/>
              <a:defRPr sz="1600" kern="1200">
                <a:solidFill>
                  <a:srgbClr val="FFFFFF"/>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Thrombus in system</a:t>
            </a:r>
          </a:p>
          <a:p>
            <a:pPr lvl="1"/>
            <a:r>
              <a:rPr lang="en-US" dirty="0" smtClean="0"/>
              <a:t>Filter</a:t>
            </a:r>
          </a:p>
          <a:p>
            <a:pPr lvl="1"/>
            <a:r>
              <a:rPr lang="en-US" dirty="0" smtClean="0"/>
              <a:t>Oxygenator</a:t>
            </a:r>
          </a:p>
          <a:p>
            <a:pPr lvl="1"/>
            <a:r>
              <a:rPr lang="en-US" dirty="0" smtClean="0"/>
              <a:t>Between Reservoirs</a:t>
            </a:r>
          </a:p>
        </p:txBody>
      </p:sp>
    </p:spTree>
    <p:extLst>
      <p:ext uri="{BB962C8B-B14F-4D97-AF65-F5344CB8AC3E}">
        <p14:creationId xmlns:p14="http://schemas.microsoft.com/office/powerpoint/2010/main" val="161859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4"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Part 3</a:t>
            </a:r>
            <a:br>
              <a:rPr lang="en-US" dirty="0" smtClean="0"/>
            </a:br>
            <a:r>
              <a:rPr lang="en-US" sz="2400" dirty="0" smtClean="0"/>
              <a:t>(this is pretty common…)</a:t>
            </a:r>
            <a:endParaRPr lang="en-US" dirty="0"/>
          </a:p>
        </p:txBody>
      </p:sp>
      <p:sp>
        <p:nvSpPr>
          <p:cNvPr id="6" name="Content Placeholder 5"/>
          <p:cNvSpPr>
            <a:spLocks noGrp="1"/>
          </p:cNvSpPr>
          <p:nvPr>
            <p:ph idx="1"/>
          </p:nvPr>
        </p:nvSpPr>
        <p:spPr>
          <a:xfrm>
            <a:off x="457200" y="1600200"/>
            <a:ext cx="8229600" cy="4525963"/>
          </a:xfrm>
        </p:spPr>
        <p:txBody>
          <a:bodyPr/>
          <a:lstStyle/>
          <a:p>
            <a:r>
              <a:rPr lang="en-US" dirty="0" smtClean="0"/>
              <a:t>The </a:t>
            </a:r>
            <a:r>
              <a:rPr lang="en-US" dirty="0" err="1" smtClean="0"/>
              <a:t>perfusionist</a:t>
            </a:r>
            <a:r>
              <a:rPr lang="en-US" dirty="0" smtClean="0"/>
              <a:t> now tells you that she can start bypass, but is only able to achieve 2 liter per minute of flow…you examine the heart and note that it is relatively full of blood.</a:t>
            </a:r>
            <a:endParaRPr lang="en-US" dirty="0"/>
          </a:p>
        </p:txBody>
      </p:sp>
    </p:spTree>
    <p:extLst>
      <p:ext uri="{BB962C8B-B14F-4D97-AF65-F5344CB8AC3E}">
        <p14:creationId xmlns:p14="http://schemas.microsoft.com/office/powerpoint/2010/main" val="2876109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 Can Only Flow 2 Liters”</a:t>
            </a:r>
            <a:br>
              <a:rPr lang="en-US" sz="4000" dirty="0" smtClean="0"/>
            </a:br>
            <a:r>
              <a:rPr lang="en-US" sz="4000" dirty="0" smtClean="0"/>
              <a:t>(Heart is Full)</a:t>
            </a:r>
            <a:endParaRPr lang="en-US" sz="4000" dirty="0"/>
          </a:p>
        </p:txBody>
      </p:sp>
      <p:sp>
        <p:nvSpPr>
          <p:cNvPr id="3" name="Content Placeholder 2"/>
          <p:cNvSpPr>
            <a:spLocks noGrp="1"/>
          </p:cNvSpPr>
          <p:nvPr>
            <p:ph sz="half" idx="1"/>
          </p:nvPr>
        </p:nvSpPr>
        <p:spPr/>
        <p:txBody>
          <a:bodyPr/>
          <a:lstStyle/>
          <a:p>
            <a:r>
              <a:rPr lang="en-US" dirty="0" smtClean="0"/>
              <a:t>Venous cannula mal-positioned</a:t>
            </a:r>
          </a:p>
          <a:p>
            <a:pPr lvl="1"/>
            <a:r>
              <a:rPr lang="en-US" dirty="0" smtClean="0"/>
              <a:t>Right ventricle</a:t>
            </a:r>
          </a:p>
          <a:p>
            <a:pPr lvl="1"/>
            <a:r>
              <a:rPr lang="en-US" dirty="0" smtClean="0"/>
              <a:t>Coronary Sinus</a:t>
            </a:r>
          </a:p>
          <a:p>
            <a:pPr lvl="1"/>
            <a:r>
              <a:rPr lang="en-US" dirty="0" smtClean="0"/>
              <a:t>Hepatic Vein</a:t>
            </a:r>
          </a:p>
          <a:p>
            <a:r>
              <a:rPr lang="en-US" dirty="0"/>
              <a:t>Venous cannula too </a:t>
            </a:r>
            <a:r>
              <a:rPr lang="en-US" dirty="0" smtClean="0"/>
              <a:t>small</a:t>
            </a:r>
            <a:endParaRPr lang="en-US" dirty="0"/>
          </a:p>
        </p:txBody>
      </p:sp>
      <p:sp>
        <p:nvSpPr>
          <p:cNvPr id="4" name="Content Placeholder 3"/>
          <p:cNvSpPr>
            <a:spLocks noGrp="1"/>
          </p:cNvSpPr>
          <p:nvPr>
            <p:ph sz="half" idx="2"/>
          </p:nvPr>
        </p:nvSpPr>
        <p:spPr/>
        <p:txBody>
          <a:bodyPr/>
          <a:lstStyle/>
          <a:p>
            <a:r>
              <a:rPr lang="en-US" dirty="0" smtClean="0"/>
              <a:t>Venous </a:t>
            </a:r>
            <a:r>
              <a:rPr lang="en-US" dirty="0"/>
              <a:t>line kink</a:t>
            </a:r>
          </a:p>
          <a:p>
            <a:r>
              <a:rPr lang="en-US" dirty="0" smtClean="0"/>
              <a:t>Partial Airlock</a:t>
            </a:r>
            <a:endParaRPr lang="en-US" dirty="0"/>
          </a:p>
          <a:p>
            <a:r>
              <a:rPr lang="en-US" dirty="0" smtClean="0"/>
              <a:t>Inadequate gravity drainage</a:t>
            </a:r>
          </a:p>
          <a:p>
            <a:r>
              <a:rPr lang="en-US" dirty="0" smtClean="0"/>
              <a:t>Anomalous venous return (LSVC) with </a:t>
            </a:r>
            <a:r>
              <a:rPr lang="en-US" dirty="0" err="1" smtClean="0"/>
              <a:t>bicaval</a:t>
            </a:r>
            <a:r>
              <a:rPr lang="en-US" dirty="0" smtClean="0"/>
              <a:t> </a:t>
            </a:r>
            <a:r>
              <a:rPr lang="en-US" dirty="0" err="1" smtClean="0"/>
              <a:t>cannulation</a:t>
            </a:r>
            <a:endParaRPr lang="en-US" dirty="0" smtClean="0"/>
          </a:p>
        </p:txBody>
      </p:sp>
    </p:spTree>
    <p:extLst>
      <p:ext uri="{BB962C8B-B14F-4D97-AF65-F5344CB8AC3E}">
        <p14:creationId xmlns:p14="http://schemas.microsoft.com/office/powerpoint/2010/main" val="207483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Part 4</a:t>
            </a:r>
            <a:br>
              <a:rPr lang="en-US" dirty="0" smtClean="0"/>
            </a:br>
            <a:r>
              <a:rPr lang="en-US" sz="2400" dirty="0" smtClean="0"/>
              <a:t>(this happens all the time…)</a:t>
            </a:r>
            <a:endParaRPr lang="en-US" sz="2400" dirty="0"/>
          </a:p>
        </p:txBody>
      </p:sp>
      <p:sp>
        <p:nvSpPr>
          <p:cNvPr id="6" name="Content Placeholder 5"/>
          <p:cNvSpPr>
            <a:spLocks noGrp="1"/>
          </p:cNvSpPr>
          <p:nvPr>
            <p:ph idx="1"/>
          </p:nvPr>
        </p:nvSpPr>
        <p:spPr>
          <a:xfrm>
            <a:off x="457200" y="1600200"/>
            <a:ext cx="8229600" cy="4525963"/>
          </a:xfrm>
        </p:spPr>
        <p:txBody>
          <a:bodyPr/>
          <a:lstStyle/>
          <a:p>
            <a:r>
              <a:rPr lang="en-US" dirty="0" smtClean="0"/>
              <a:t>You have finally achieved full flow with a cardiac index of &gt; 2.4 l/m</a:t>
            </a:r>
            <a:r>
              <a:rPr lang="en-US" baseline="30000" dirty="0" smtClean="0"/>
              <a:t>2</a:t>
            </a:r>
            <a:r>
              <a:rPr lang="en-US" dirty="0" smtClean="0"/>
              <a:t>.  You </a:t>
            </a:r>
            <a:r>
              <a:rPr lang="en-US" dirty="0"/>
              <a:t>look at the arterial line and notice BP 110/56.  What is the cause?</a:t>
            </a:r>
          </a:p>
        </p:txBody>
      </p:sp>
    </p:spTree>
    <p:extLst>
      <p:ext uri="{BB962C8B-B14F-4D97-AF65-F5344CB8AC3E}">
        <p14:creationId xmlns:p14="http://schemas.microsoft.com/office/powerpoint/2010/main" val="902245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“I’m at Full Flow (CI &gt; 2.4 l/m</a:t>
            </a:r>
            <a:r>
              <a:rPr lang="en-US" sz="4000" baseline="30000" dirty="0" smtClean="0"/>
              <a:t>2</a:t>
            </a:r>
            <a:r>
              <a:rPr lang="en-US" sz="4000" dirty="0" smtClean="0"/>
              <a:t>)”</a:t>
            </a:r>
            <a:br>
              <a:rPr lang="en-US" sz="4000" dirty="0" smtClean="0"/>
            </a:br>
            <a:r>
              <a:rPr lang="en-US" sz="4000" dirty="0" smtClean="0"/>
              <a:t>(Heart is Full)</a:t>
            </a:r>
            <a:endParaRPr lang="en-US" sz="4000" dirty="0"/>
          </a:p>
        </p:txBody>
      </p:sp>
      <p:sp>
        <p:nvSpPr>
          <p:cNvPr id="3" name="Content Placeholder 2"/>
          <p:cNvSpPr>
            <a:spLocks noGrp="1"/>
          </p:cNvSpPr>
          <p:nvPr>
            <p:ph sz="half" idx="1"/>
          </p:nvPr>
        </p:nvSpPr>
        <p:spPr/>
        <p:txBody>
          <a:bodyPr/>
          <a:lstStyle/>
          <a:p>
            <a:r>
              <a:rPr lang="en-US" dirty="0" smtClean="0"/>
              <a:t>Aortic insufficiency</a:t>
            </a:r>
          </a:p>
          <a:p>
            <a:r>
              <a:rPr lang="en-US" dirty="0" smtClean="0"/>
              <a:t>PDA</a:t>
            </a:r>
          </a:p>
          <a:p>
            <a:r>
              <a:rPr lang="en-US" dirty="0" err="1" smtClean="0"/>
              <a:t>Aortopulmonary</a:t>
            </a:r>
            <a:r>
              <a:rPr lang="en-US" dirty="0" smtClean="0"/>
              <a:t> Window</a:t>
            </a:r>
          </a:p>
          <a:p>
            <a:r>
              <a:rPr lang="en-US" dirty="0" smtClean="0"/>
              <a:t>Anomalous venous return (LSVC) with </a:t>
            </a:r>
            <a:r>
              <a:rPr lang="en-US" dirty="0" err="1" smtClean="0"/>
              <a:t>bicaval</a:t>
            </a:r>
            <a:r>
              <a:rPr lang="en-US" dirty="0" smtClean="0"/>
              <a:t> </a:t>
            </a:r>
            <a:r>
              <a:rPr lang="en-US" dirty="0" err="1" smtClean="0"/>
              <a:t>cannulation</a:t>
            </a:r>
            <a:endParaRPr lang="en-US" dirty="0" smtClean="0"/>
          </a:p>
        </p:txBody>
      </p:sp>
      <p:sp>
        <p:nvSpPr>
          <p:cNvPr id="4" name="Content Placeholder 3"/>
          <p:cNvSpPr>
            <a:spLocks noGrp="1"/>
          </p:cNvSpPr>
          <p:nvPr>
            <p:ph sz="half" idx="2"/>
          </p:nvPr>
        </p:nvSpPr>
        <p:spPr/>
        <p:txBody>
          <a:bodyPr/>
          <a:lstStyle/>
          <a:p>
            <a:r>
              <a:rPr lang="en-US" dirty="0"/>
              <a:t>Large VSD</a:t>
            </a:r>
          </a:p>
          <a:p>
            <a:r>
              <a:rPr lang="en-US" dirty="0" err="1" smtClean="0"/>
              <a:t>Aortopulmonary</a:t>
            </a:r>
            <a:r>
              <a:rPr lang="en-US" dirty="0" smtClean="0"/>
              <a:t> Collaterals</a:t>
            </a:r>
          </a:p>
          <a:p>
            <a:pPr lvl="1"/>
            <a:r>
              <a:rPr lang="en-US" dirty="0" smtClean="0"/>
              <a:t>Bronchial Sequestration</a:t>
            </a:r>
          </a:p>
          <a:p>
            <a:pPr lvl="1"/>
            <a:r>
              <a:rPr lang="en-US" dirty="0" err="1" smtClean="0"/>
              <a:t>Thebesian</a:t>
            </a:r>
            <a:r>
              <a:rPr lang="en-US" dirty="0" smtClean="0"/>
              <a:t> Blood Flow</a:t>
            </a:r>
          </a:p>
          <a:p>
            <a:pPr lvl="1"/>
            <a:r>
              <a:rPr lang="en-US" dirty="0" smtClean="0"/>
              <a:t>Bronchial Arterial Circulation</a:t>
            </a:r>
            <a:endParaRPr lang="en-US" dirty="0"/>
          </a:p>
        </p:txBody>
      </p:sp>
    </p:spTree>
    <p:extLst>
      <p:ext uri="{BB962C8B-B14F-4D97-AF65-F5344CB8AC3E}">
        <p14:creationId xmlns:p14="http://schemas.microsoft.com/office/powerpoint/2010/main" val="337813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Part 5</a:t>
            </a:r>
            <a:br>
              <a:rPr lang="en-US" dirty="0" smtClean="0"/>
            </a:br>
            <a:r>
              <a:rPr lang="en-US" sz="2400" dirty="0" smtClean="0"/>
              <a:t>(remember not to panic…)</a:t>
            </a:r>
            <a:endParaRPr lang="en-US" dirty="0"/>
          </a:p>
        </p:txBody>
      </p:sp>
      <p:sp>
        <p:nvSpPr>
          <p:cNvPr id="5" name="Content Placeholder 4"/>
          <p:cNvSpPr>
            <a:spLocks noGrp="1"/>
          </p:cNvSpPr>
          <p:nvPr>
            <p:ph idx="1"/>
          </p:nvPr>
        </p:nvSpPr>
        <p:spPr/>
        <p:txBody>
          <a:bodyPr/>
          <a:lstStyle/>
          <a:p>
            <a:r>
              <a:rPr lang="en-US" dirty="0" smtClean="0"/>
              <a:t>You place the aortic </a:t>
            </a:r>
            <a:r>
              <a:rPr lang="en-US" dirty="0" err="1" smtClean="0"/>
              <a:t>crossclamp</a:t>
            </a:r>
            <a:r>
              <a:rPr lang="en-US" dirty="0" smtClean="0"/>
              <a:t> on a low flow state. After starting standard </a:t>
            </a:r>
            <a:r>
              <a:rPr lang="en-US" dirty="0" err="1" smtClean="0"/>
              <a:t>antegrade</a:t>
            </a:r>
            <a:r>
              <a:rPr lang="en-US" dirty="0" smtClean="0"/>
              <a:t> </a:t>
            </a:r>
            <a:r>
              <a:rPr lang="en-US" dirty="0" err="1" smtClean="0"/>
              <a:t>cardioplegia</a:t>
            </a:r>
            <a:r>
              <a:rPr lang="en-US" dirty="0" smtClean="0"/>
              <a:t>,  </a:t>
            </a:r>
            <a:r>
              <a:rPr lang="en-US" dirty="0"/>
              <a:t>y</a:t>
            </a:r>
            <a:r>
              <a:rPr lang="en-US" dirty="0" smtClean="0"/>
              <a:t>ou notice that there is no change in the ECG, and the heart does not arrest in a timely fashion…</a:t>
            </a:r>
            <a:endParaRPr lang="en-US" dirty="0"/>
          </a:p>
        </p:txBody>
      </p:sp>
    </p:spTree>
    <p:extLst>
      <p:ext uri="{BB962C8B-B14F-4D97-AF65-F5344CB8AC3E}">
        <p14:creationId xmlns:p14="http://schemas.microsoft.com/office/powerpoint/2010/main" val="3330989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Heart Won’t Arrest”</a:t>
            </a:r>
            <a:endParaRPr lang="en-US" dirty="0"/>
          </a:p>
        </p:txBody>
      </p:sp>
      <p:sp>
        <p:nvSpPr>
          <p:cNvPr id="5" name="Content Placeholder 4"/>
          <p:cNvSpPr>
            <a:spLocks noGrp="1"/>
          </p:cNvSpPr>
          <p:nvPr>
            <p:ph sz="half" idx="1"/>
          </p:nvPr>
        </p:nvSpPr>
        <p:spPr/>
        <p:txBody>
          <a:bodyPr/>
          <a:lstStyle/>
          <a:p>
            <a:r>
              <a:rPr lang="en-US" sz="2000" dirty="0" smtClean="0"/>
              <a:t>Is your </a:t>
            </a:r>
            <a:r>
              <a:rPr lang="en-US" sz="2000" dirty="0" err="1" smtClean="0"/>
              <a:t>cardioplegia</a:t>
            </a:r>
            <a:r>
              <a:rPr lang="en-US" sz="2000" dirty="0" smtClean="0"/>
              <a:t> clamped?</a:t>
            </a:r>
          </a:p>
          <a:p>
            <a:pPr lvl="1"/>
            <a:r>
              <a:rPr lang="en-US" sz="1800" dirty="0" smtClean="0"/>
              <a:t>By its clip or kinked?</a:t>
            </a:r>
          </a:p>
          <a:p>
            <a:pPr lvl="1"/>
            <a:r>
              <a:rPr lang="en-US" sz="1800" dirty="0" smtClean="0"/>
              <a:t>By the </a:t>
            </a:r>
            <a:r>
              <a:rPr lang="en-US" sz="1800" dirty="0" err="1" smtClean="0"/>
              <a:t>crossclamp</a:t>
            </a:r>
            <a:r>
              <a:rPr lang="en-US" sz="1800" dirty="0" smtClean="0"/>
              <a:t>?</a:t>
            </a:r>
            <a:endParaRPr lang="en-US" sz="1400" dirty="0" smtClean="0"/>
          </a:p>
          <a:p>
            <a:r>
              <a:rPr lang="en-US" sz="2000" dirty="0" smtClean="0"/>
              <a:t>Is your </a:t>
            </a:r>
            <a:r>
              <a:rPr lang="en-US" sz="2000" dirty="0" err="1" smtClean="0"/>
              <a:t>crossclamp</a:t>
            </a:r>
            <a:r>
              <a:rPr lang="en-US" sz="2000" dirty="0" smtClean="0"/>
              <a:t> entirely across the aorta?</a:t>
            </a:r>
          </a:p>
          <a:p>
            <a:r>
              <a:rPr lang="en-US" sz="2000" dirty="0" smtClean="0"/>
              <a:t>Is there too much aortic insufficiency to deliver </a:t>
            </a:r>
            <a:r>
              <a:rPr lang="en-US" sz="2000" dirty="0" err="1" smtClean="0"/>
              <a:t>antegrade</a:t>
            </a:r>
            <a:r>
              <a:rPr lang="en-US" sz="2000" dirty="0" smtClean="0"/>
              <a:t>?</a:t>
            </a:r>
          </a:p>
          <a:p>
            <a:r>
              <a:rPr lang="en-US" sz="2000" dirty="0" smtClean="0"/>
              <a:t>Is there K+ in </a:t>
            </a:r>
            <a:r>
              <a:rPr lang="en-US" sz="2000" dirty="0" err="1" smtClean="0"/>
              <a:t>cardioplegia</a:t>
            </a:r>
            <a:r>
              <a:rPr lang="en-US" sz="2000" dirty="0" smtClean="0"/>
              <a:t>?</a:t>
            </a:r>
          </a:p>
        </p:txBody>
      </p:sp>
      <p:sp>
        <p:nvSpPr>
          <p:cNvPr id="6" name="Content Placeholder 5"/>
          <p:cNvSpPr>
            <a:spLocks noGrp="1"/>
          </p:cNvSpPr>
          <p:nvPr>
            <p:ph sz="half" idx="2"/>
          </p:nvPr>
        </p:nvSpPr>
        <p:spPr/>
        <p:txBody>
          <a:bodyPr/>
          <a:lstStyle/>
          <a:p>
            <a:r>
              <a:rPr lang="en-US" sz="2000" dirty="0" smtClean="0"/>
              <a:t>Is the coronary sinus catheter in the right position</a:t>
            </a:r>
          </a:p>
          <a:p>
            <a:r>
              <a:rPr lang="en-US" sz="2000" dirty="0" smtClean="0"/>
              <a:t>If there is an IMA graft, did you occlude it?</a:t>
            </a:r>
          </a:p>
          <a:p>
            <a:r>
              <a:rPr lang="en-US" sz="2000" dirty="0" smtClean="0"/>
              <a:t>Is there severe CAD (need retrograde)?</a:t>
            </a:r>
          </a:p>
          <a:p>
            <a:r>
              <a:rPr lang="en-US" sz="2000" dirty="0" smtClean="0"/>
              <a:t>Is the heart being warmed by something (PDA, LSVC, </a:t>
            </a:r>
            <a:r>
              <a:rPr lang="en-US" sz="2000" dirty="0" err="1" smtClean="0"/>
              <a:t>etc</a:t>
            </a:r>
            <a:r>
              <a:rPr lang="en-US" sz="2000" dirty="0" smtClean="0"/>
              <a:t>)?</a:t>
            </a:r>
            <a:endParaRPr lang="en-US" sz="2000" dirty="0"/>
          </a:p>
        </p:txBody>
      </p:sp>
      <p:sp>
        <p:nvSpPr>
          <p:cNvPr id="7" name="TextBox 6"/>
          <p:cNvSpPr txBox="1"/>
          <p:nvPr/>
        </p:nvSpPr>
        <p:spPr>
          <a:xfrm>
            <a:off x="701972" y="6271479"/>
            <a:ext cx="7892455" cy="461665"/>
          </a:xfrm>
          <a:prstGeom prst="rect">
            <a:avLst/>
          </a:prstGeom>
          <a:noFill/>
        </p:spPr>
        <p:txBody>
          <a:bodyPr wrap="none" rtlCol="0">
            <a:spAutoFit/>
          </a:bodyPr>
          <a:lstStyle/>
          <a:p>
            <a:r>
              <a:rPr lang="en-US" sz="2400" i="1" dirty="0" smtClean="0">
                <a:solidFill>
                  <a:schemeClr val="accent1"/>
                </a:solidFill>
              </a:rPr>
              <a:t>All of these apply to a heart that won’t stay arrested as well…</a:t>
            </a:r>
            <a:endParaRPr lang="en-US" sz="2400" i="1" dirty="0">
              <a:solidFill>
                <a:schemeClr val="accent1"/>
              </a:solidFill>
            </a:endParaRPr>
          </a:p>
        </p:txBody>
      </p:sp>
    </p:spTree>
    <p:extLst>
      <p:ext uri="{BB962C8B-B14F-4D97-AF65-F5344CB8AC3E}">
        <p14:creationId xmlns:p14="http://schemas.microsoft.com/office/powerpoint/2010/main" val="316747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 During </a:t>
            </a:r>
            <a:r>
              <a:rPr lang="en-US" dirty="0" err="1" smtClean="0"/>
              <a:t>Crossclamp</a:t>
            </a:r>
            <a:endParaRPr lang="en-US" dirty="0"/>
          </a:p>
        </p:txBody>
      </p:sp>
      <p:sp>
        <p:nvSpPr>
          <p:cNvPr id="5" name="Content Placeholder 4"/>
          <p:cNvSpPr>
            <a:spLocks noGrp="1"/>
          </p:cNvSpPr>
          <p:nvPr>
            <p:ph idx="1"/>
          </p:nvPr>
        </p:nvSpPr>
        <p:spPr/>
        <p:txBody>
          <a:bodyPr/>
          <a:lstStyle/>
          <a:p>
            <a:r>
              <a:rPr lang="en-US" dirty="0" smtClean="0"/>
              <a:t>Aortic dissection</a:t>
            </a:r>
          </a:p>
          <a:p>
            <a:r>
              <a:rPr lang="en-US" dirty="0" smtClean="0"/>
              <a:t>Partial </a:t>
            </a:r>
            <a:r>
              <a:rPr lang="en-US" dirty="0" err="1" smtClean="0"/>
              <a:t>crossclamp</a:t>
            </a:r>
            <a:r>
              <a:rPr lang="en-US" dirty="0" smtClean="0"/>
              <a:t> of arterial line</a:t>
            </a:r>
          </a:p>
          <a:p>
            <a:r>
              <a:rPr lang="en-US" dirty="0" smtClean="0"/>
              <a:t>Injury to pulmonary artery</a:t>
            </a:r>
          </a:p>
        </p:txBody>
      </p:sp>
    </p:spTree>
    <p:extLst>
      <p:ext uri="{BB962C8B-B14F-4D97-AF65-F5344CB8AC3E}">
        <p14:creationId xmlns:p14="http://schemas.microsoft.com/office/powerpoint/2010/main" val="420078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Cardiopulmonary Bypass</a:t>
            </a:r>
            <a:endParaRPr lang="en-US" dirty="0"/>
          </a:p>
        </p:txBody>
      </p:sp>
      <p:sp>
        <p:nvSpPr>
          <p:cNvPr id="3" name="Content Placeholder 2"/>
          <p:cNvSpPr>
            <a:spLocks noGrp="1"/>
          </p:cNvSpPr>
          <p:nvPr>
            <p:ph idx="1"/>
          </p:nvPr>
        </p:nvSpPr>
        <p:spPr/>
        <p:txBody>
          <a:bodyPr/>
          <a:lstStyle/>
          <a:p>
            <a:r>
              <a:rPr lang="en-US" dirty="0" smtClean="0"/>
              <a:t>One of the few procedures we perform during which we have the opportunity to have a fatal event at every step…</a:t>
            </a:r>
            <a:endParaRPr lang="en-US" dirty="0"/>
          </a:p>
        </p:txBody>
      </p:sp>
    </p:spTree>
    <p:extLst>
      <p:ext uri="{BB962C8B-B14F-4D97-AF65-F5344CB8AC3E}">
        <p14:creationId xmlns:p14="http://schemas.microsoft.com/office/powerpoint/2010/main" val="275588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Part 6</a:t>
            </a:r>
            <a:br>
              <a:rPr lang="en-US" dirty="0" smtClean="0"/>
            </a:br>
            <a:r>
              <a:rPr lang="en-US" sz="2400" dirty="0" smtClean="0"/>
              <a:t>(this is really quite rare but disastrous…)</a:t>
            </a:r>
            <a:endParaRPr lang="en-US" dirty="0"/>
          </a:p>
        </p:txBody>
      </p:sp>
      <p:sp>
        <p:nvSpPr>
          <p:cNvPr id="3" name="Content Placeholder 2"/>
          <p:cNvSpPr>
            <a:spLocks noGrp="1"/>
          </p:cNvSpPr>
          <p:nvPr>
            <p:ph idx="1"/>
          </p:nvPr>
        </p:nvSpPr>
        <p:spPr/>
        <p:txBody>
          <a:bodyPr/>
          <a:lstStyle/>
          <a:p>
            <a:r>
              <a:rPr lang="en-US" dirty="0"/>
              <a:t>The </a:t>
            </a:r>
            <a:r>
              <a:rPr lang="en-US" dirty="0" err="1"/>
              <a:t>perfusionist</a:t>
            </a:r>
            <a:r>
              <a:rPr lang="en-US" dirty="0"/>
              <a:t> tells you </a:t>
            </a:r>
            <a:r>
              <a:rPr lang="en-US" dirty="0" smtClean="0"/>
              <a:t>that she saw an unexplained bolus of air in </a:t>
            </a:r>
            <a:r>
              <a:rPr lang="en-US" dirty="0"/>
              <a:t>the arterial line and she is concerned air was pumped to the patient before it was recognized…</a:t>
            </a:r>
            <a:r>
              <a:rPr lang="en-US" dirty="0" smtClean="0"/>
              <a:t>.</a:t>
            </a:r>
            <a:endParaRPr lang="en-US" dirty="0"/>
          </a:p>
        </p:txBody>
      </p:sp>
    </p:spTree>
    <p:extLst>
      <p:ext uri="{BB962C8B-B14F-4D97-AF65-F5344CB8AC3E}">
        <p14:creationId xmlns:p14="http://schemas.microsoft.com/office/powerpoint/2010/main" val="1882479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of Massive Air Embolism</a:t>
            </a:r>
            <a:endParaRPr lang="en-US" dirty="0"/>
          </a:p>
        </p:txBody>
      </p:sp>
      <p:sp>
        <p:nvSpPr>
          <p:cNvPr id="4" name="Content Placeholder 3"/>
          <p:cNvSpPr>
            <a:spLocks noGrp="1"/>
          </p:cNvSpPr>
          <p:nvPr>
            <p:ph sz="half" idx="1"/>
          </p:nvPr>
        </p:nvSpPr>
        <p:spPr/>
        <p:txBody>
          <a:bodyPr/>
          <a:lstStyle/>
          <a:p>
            <a:r>
              <a:rPr lang="en-US" dirty="0" smtClean="0"/>
              <a:t>Empty venous reservoir</a:t>
            </a:r>
          </a:p>
          <a:p>
            <a:r>
              <a:rPr lang="en-US" dirty="0" smtClean="0"/>
              <a:t>Bridge clamp came off</a:t>
            </a:r>
          </a:p>
          <a:p>
            <a:r>
              <a:rPr lang="en-US" dirty="0" smtClean="0"/>
              <a:t>Excessive </a:t>
            </a:r>
            <a:r>
              <a:rPr lang="en-US" dirty="0" err="1" smtClean="0"/>
              <a:t>vaccuum</a:t>
            </a:r>
            <a:r>
              <a:rPr lang="en-US" dirty="0" smtClean="0"/>
              <a:t> assisted drainage</a:t>
            </a:r>
            <a:endParaRPr lang="en-US" dirty="0"/>
          </a:p>
        </p:txBody>
      </p:sp>
      <p:sp>
        <p:nvSpPr>
          <p:cNvPr id="5" name="Content Placeholder 4"/>
          <p:cNvSpPr>
            <a:spLocks noGrp="1"/>
          </p:cNvSpPr>
          <p:nvPr>
            <p:ph sz="half" idx="2"/>
          </p:nvPr>
        </p:nvSpPr>
        <p:spPr/>
        <p:txBody>
          <a:bodyPr/>
          <a:lstStyle/>
          <a:p>
            <a:r>
              <a:rPr lang="en-US" dirty="0"/>
              <a:t>Air in </a:t>
            </a:r>
            <a:r>
              <a:rPr lang="en-US" dirty="0" err="1"/>
              <a:t>cardioplegia</a:t>
            </a:r>
            <a:r>
              <a:rPr lang="en-US" dirty="0"/>
              <a:t> cannula</a:t>
            </a:r>
          </a:p>
          <a:p>
            <a:r>
              <a:rPr lang="en-US" dirty="0" smtClean="0"/>
              <a:t>Detachment of critical component (oxygenator)</a:t>
            </a:r>
          </a:p>
        </p:txBody>
      </p:sp>
    </p:spTree>
    <p:extLst>
      <p:ext uri="{BB962C8B-B14F-4D97-AF65-F5344CB8AC3E}">
        <p14:creationId xmlns:p14="http://schemas.microsoft.com/office/powerpoint/2010/main" val="109765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49"/>
            <a:ext cx="8229600" cy="1143000"/>
          </a:xfrm>
        </p:spPr>
        <p:txBody>
          <a:bodyPr/>
          <a:lstStyle/>
          <a:p>
            <a:r>
              <a:rPr lang="en-US" dirty="0" smtClean="0"/>
              <a:t>“There is Air in the Line!”</a:t>
            </a:r>
            <a:br>
              <a:rPr lang="en-US" dirty="0" smtClean="0"/>
            </a:br>
            <a:r>
              <a:rPr lang="en-US" sz="2800" dirty="0" smtClean="0"/>
              <a:t>Team Approach</a:t>
            </a:r>
            <a:endParaRPr lang="en-US" dirty="0"/>
          </a:p>
        </p:txBody>
      </p:sp>
      <p:sp>
        <p:nvSpPr>
          <p:cNvPr id="3" name="Content Placeholder 2"/>
          <p:cNvSpPr>
            <a:spLocks noGrp="1"/>
          </p:cNvSpPr>
          <p:nvPr>
            <p:ph sz="half" idx="1"/>
          </p:nvPr>
        </p:nvSpPr>
        <p:spPr/>
        <p:txBody>
          <a:bodyPr/>
          <a:lstStyle/>
          <a:p>
            <a:r>
              <a:rPr lang="en-US" sz="2400" dirty="0" smtClean="0"/>
              <a:t>PUMP OFF and CLAMP THE LINES</a:t>
            </a:r>
          </a:p>
          <a:p>
            <a:pPr lvl="1"/>
            <a:r>
              <a:rPr lang="en-US" sz="2000" dirty="0" smtClean="0"/>
              <a:t>Arterial line proximal to </a:t>
            </a:r>
            <a:r>
              <a:rPr lang="en-US" sz="2000" dirty="0" err="1" smtClean="0"/>
              <a:t>luer</a:t>
            </a:r>
            <a:r>
              <a:rPr lang="en-US" sz="2000" dirty="0" smtClean="0"/>
              <a:t> lock</a:t>
            </a:r>
          </a:p>
          <a:p>
            <a:pPr lvl="1"/>
            <a:r>
              <a:rPr lang="en-US" sz="2000" dirty="0" smtClean="0"/>
              <a:t>Open </a:t>
            </a:r>
            <a:r>
              <a:rPr lang="en-US" sz="2000" dirty="0" err="1" smtClean="0"/>
              <a:t>luer</a:t>
            </a:r>
            <a:r>
              <a:rPr lang="en-US" sz="2000" dirty="0" smtClean="0"/>
              <a:t> lock to passively de-air</a:t>
            </a:r>
          </a:p>
          <a:p>
            <a:r>
              <a:rPr lang="en-US" sz="2400" dirty="0" smtClean="0"/>
              <a:t>Head down, right side up</a:t>
            </a:r>
          </a:p>
          <a:p>
            <a:r>
              <a:rPr lang="en-US" sz="2400" dirty="0" smtClean="0"/>
              <a:t>Call for help</a:t>
            </a:r>
            <a:endParaRPr lang="en-US" sz="2400" dirty="0"/>
          </a:p>
        </p:txBody>
      </p:sp>
      <p:sp>
        <p:nvSpPr>
          <p:cNvPr id="4" name="Content Placeholder 3"/>
          <p:cNvSpPr>
            <a:spLocks noGrp="1"/>
          </p:cNvSpPr>
          <p:nvPr>
            <p:ph sz="half" idx="2"/>
          </p:nvPr>
        </p:nvSpPr>
        <p:spPr/>
        <p:txBody>
          <a:bodyPr/>
          <a:lstStyle/>
          <a:p>
            <a:r>
              <a:rPr lang="en-US" sz="2400" dirty="0" smtClean="0"/>
              <a:t>Retrograde cerebral perfusion</a:t>
            </a:r>
          </a:p>
          <a:p>
            <a:pPr lvl="1"/>
            <a:r>
              <a:rPr lang="en-US" sz="2000" dirty="0" smtClean="0"/>
              <a:t>Via SVC cannula or place separate SVC cannula</a:t>
            </a:r>
          </a:p>
          <a:p>
            <a:pPr lvl="1"/>
            <a:r>
              <a:rPr lang="en-US" sz="2000" dirty="0" smtClean="0"/>
              <a:t>1-2 </a:t>
            </a:r>
            <a:r>
              <a:rPr lang="en-US" sz="2000" dirty="0" err="1" smtClean="0"/>
              <a:t>lpm</a:t>
            </a:r>
            <a:r>
              <a:rPr lang="en-US" sz="2000" dirty="0" smtClean="0"/>
              <a:t> for 1 min</a:t>
            </a:r>
          </a:p>
          <a:p>
            <a:pPr lvl="1"/>
            <a:r>
              <a:rPr lang="en-US" sz="2000" dirty="0" smtClean="0"/>
              <a:t>Monitor CVP</a:t>
            </a:r>
          </a:p>
          <a:p>
            <a:r>
              <a:rPr lang="en-US" sz="2400" dirty="0" smtClean="0"/>
              <a:t>Resume Full CPB, Cool, Rewarm</a:t>
            </a:r>
          </a:p>
          <a:p>
            <a:r>
              <a:rPr lang="en-US" sz="2400" dirty="0" smtClean="0"/>
              <a:t>Permissive HTN</a:t>
            </a:r>
            <a:endParaRPr lang="en-US" sz="2400" dirty="0"/>
          </a:p>
        </p:txBody>
      </p:sp>
    </p:spTree>
    <p:extLst>
      <p:ext uri="{BB962C8B-B14F-4D97-AF65-F5344CB8AC3E}">
        <p14:creationId xmlns:p14="http://schemas.microsoft.com/office/powerpoint/2010/main" val="138370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Part 7</a:t>
            </a:r>
            <a:br>
              <a:rPr lang="en-US" dirty="0" smtClean="0"/>
            </a:br>
            <a:r>
              <a:rPr lang="en-US" sz="2000" dirty="0" smtClean="0"/>
              <a:t>(this just really happened…)</a:t>
            </a:r>
            <a:endParaRPr lang="en-US" sz="2000" dirty="0"/>
          </a:p>
        </p:txBody>
      </p:sp>
      <p:sp>
        <p:nvSpPr>
          <p:cNvPr id="5" name="Content Placeholder 4"/>
          <p:cNvSpPr>
            <a:spLocks noGrp="1"/>
          </p:cNvSpPr>
          <p:nvPr>
            <p:ph idx="1"/>
          </p:nvPr>
        </p:nvSpPr>
        <p:spPr/>
        <p:txBody>
          <a:bodyPr/>
          <a:lstStyle/>
          <a:p>
            <a:r>
              <a:rPr lang="en-US" dirty="0" smtClean="0"/>
              <a:t>60 minutes into the operation, the heart is arrested and you are making progress.  </a:t>
            </a:r>
            <a:r>
              <a:rPr lang="en-US" dirty="0"/>
              <a:t>T</a:t>
            </a:r>
            <a:r>
              <a:rPr lang="en-US" dirty="0" smtClean="0"/>
              <a:t>he </a:t>
            </a:r>
            <a:r>
              <a:rPr lang="en-US" dirty="0" err="1" smtClean="0"/>
              <a:t>perfusionist</a:t>
            </a:r>
            <a:r>
              <a:rPr lang="en-US" dirty="0" smtClean="0"/>
              <a:t> says, “I can’t flow forward!” “My venous reservoir is empty!” “My </a:t>
            </a:r>
            <a:r>
              <a:rPr lang="en-US" dirty="0" err="1" smtClean="0"/>
              <a:t>cardiotomy</a:t>
            </a:r>
            <a:r>
              <a:rPr lang="en-US" dirty="0" smtClean="0"/>
              <a:t> reservoir is overflowing!” “I CAN’T FLOW FORWARD!!!!”</a:t>
            </a:r>
            <a:endParaRPr lang="en-US" dirty="0"/>
          </a:p>
        </p:txBody>
      </p:sp>
    </p:spTree>
    <p:extLst>
      <p:ext uri="{BB962C8B-B14F-4D97-AF65-F5344CB8AC3E}">
        <p14:creationId xmlns:p14="http://schemas.microsoft.com/office/powerpoint/2010/main" val="3319581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24375" t="19000" r="22500" b="8000"/>
          <a:stretch>
            <a:fillRect/>
          </a:stretch>
        </p:blipFill>
        <p:spPr bwMode="auto">
          <a:xfrm>
            <a:off x="1496991" y="1361749"/>
            <a:ext cx="6281195" cy="5394438"/>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Find the Problem…</a:t>
            </a:r>
            <a:endParaRPr lang="en-US" dirty="0"/>
          </a:p>
        </p:txBody>
      </p:sp>
    </p:spTree>
    <p:extLst>
      <p:ext uri="{BB962C8B-B14F-4D97-AF65-F5344CB8AC3E}">
        <p14:creationId xmlns:p14="http://schemas.microsoft.com/office/powerpoint/2010/main" val="1658479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rPr>
              <a:t>Intraoperative Management</a:t>
            </a:r>
            <a:endParaRPr lang="en-US" sz="4400" dirty="0">
              <a:solidFill>
                <a:srgbClr val="FFFF00"/>
              </a:solidFill>
            </a:endParaRPr>
          </a:p>
        </p:txBody>
      </p:sp>
      <p:sp>
        <p:nvSpPr>
          <p:cNvPr id="3" name="Content Placeholder 2"/>
          <p:cNvSpPr>
            <a:spLocks noGrp="1"/>
          </p:cNvSpPr>
          <p:nvPr>
            <p:ph sz="half" idx="1"/>
          </p:nvPr>
        </p:nvSpPr>
        <p:spPr/>
        <p:txBody>
          <a:bodyPr>
            <a:noAutofit/>
          </a:bodyPr>
          <a:lstStyle/>
          <a:p>
            <a:r>
              <a:rPr lang="en-US" sz="2000" dirty="0" smtClean="0">
                <a:solidFill>
                  <a:srgbClr val="FFFFFF"/>
                </a:solidFill>
              </a:rPr>
              <a:t>Thrombus located between </a:t>
            </a:r>
            <a:r>
              <a:rPr lang="en-US" sz="2000" dirty="0" err="1" smtClean="0">
                <a:solidFill>
                  <a:srgbClr val="FFFFFF"/>
                </a:solidFill>
              </a:rPr>
              <a:t>cardiotomy</a:t>
            </a:r>
            <a:r>
              <a:rPr lang="en-US" sz="2000" dirty="0" smtClean="0">
                <a:solidFill>
                  <a:srgbClr val="FFFFFF"/>
                </a:solidFill>
              </a:rPr>
              <a:t> reservoir and venous </a:t>
            </a:r>
            <a:r>
              <a:rPr lang="en-US" sz="2000" dirty="0" err="1" smtClean="0">
                <a:solidFill>
                  <a:srgbClr val="FFFFFF"/>
                </a:solidFill>
              </a:rPr>
              <a:t>reservior</a:t>
            </a:r>
            <a:endParaRPr lang="en-US" sz="2000" dirty="0" smtClean="0">
              <a:solidFill>
                <a:srgbClr val="FFFFFF"/>
              </a:solidFill>
            </a:endParaRPr>
          </a:p>
          <a:p>
            <a:r>
              <a:rPr lang="en-US" sz="2000" dirty="0" smtClean="0">
                <a:solidFill>
                  <a:srgbClr val="FFFFFF"/>
                </a:solidFill>
              </a:rPr>
              <a:t>Unable to manually remove clot from reservoir</a:t>
            </a:r>
          </a:p>
          <a:p>
            <a:r>
              <a:rPr lang="en-US" sz="2000" dirty="0" smtClean="0">
                <a:solidFill>
                  <a:srgbClr val="FFFFFF"/>
                </a:solidFill>
              </a:rPr>
              <a:t>Exchanged reservoir, transferred contents from clotted </a:t>
            </a:r>
            <a:r>
              <a:rPr lang="en-US" sz="2000" dirty="0" err="1" smtClean="0">
                <a:solidFill>
                  <a:srgbClr val="FFFFFF"/>
                </a:solidFill>
              </a:rPr>
              <a:t>cardiotomy</a:t>
            </a:r>
            <a:r>
              <a:rPr lang="en-US" sz="2000" dirty="0" smtClean="0">
                <a:solidFill>
                  <a:srgbClr val="FFFFFF"/>
                </a:solidFill>
              </a:rPr>
              <a:t> reservoir to new reservoir</a:t>
            </a:r>
          </a:p>
          <a:p>
            <a:r>
              <a:rPr lang="en-US" sz="2000" dirty="0" smtClean="0">
                <a:solidFill>
                  <a:srgbClr val="FFFFFF"/>
                </a:solidFill>
              </a:rPr>
              <a:t>Resumed flow</a:t>
            </a:r>
          </a:p>
        </p:txBody>
      </p:sp>
      <p:sp>
        <p:nvSpPr>
          <p:cNvPr id="4" name="Content Placeholder 3"/>
          <p:cNvSpPr>
            <a:spLocks noGrp="1"/>
          </p:cNvSpPr>
          <p:nvPr>
            <p:ph sz="half" idx="2"/>
          </p:nvPr>
        </p:nvSpPr>
        <p:spPr/>
        <p:txBody>
          <a:bodyPr/>
          <a:lstStyle/>
          <a:p>
            <a:r>
              <a:rPr lang="en-US" dirty="0">
                <a:solidFill>
                  <a:srgbClr val="FFFFFF"/>
                </a:solidFill>
              </a:rPr>
              <a:t>Low flow – 9 minutes</a:t>
            </a:r>
          </a:p>
          <a:p>
            <a:r>
              <a:rPr lang="en-US" dirty="0">
                <a:solidFill>
                  <a:srgbClr val="FFFFFF"/>
                </a:solidFill>
              </a:rPr>
              <a:t>Warm circulatory arrest time – 4 </a:t>
            </a:r>
            <a:r>
              <a:rPr lang="en-US" dirty="0" smtClean="0">
                <a:solidFill>
                  <a:srgbClr val="FFFFFF"/>
                </a:solidFill>
              </a:rPr>
              <a:t>minutes</a:t>
            </a:r>
            <a:endParaRPr lang="en-US" dirty="0">
              <a:solidFill>
                <a:srgbClr val="FFFFFF"/>
              </a:solidFill>
            </a:endParaRPr>
          </a:p>
        </p:txBody>
      </p:sp>
    </p:spTree>
    <p:extLst>
      <p:ext uri="{BB962C8B-B14F-4D97-AF65-F5344CB8AC3E}">
        <p14:creationId xmlns:p14="http://schemas.microsoft.com/office/powerpoint/2010/main" val="215764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Part 8</a:t>
            </a:r>
            <a:br>
              <a:rPr lang="en-US" dirty="0" smtClean="0"/>
            </a:br>
            <a:r>
              <a:rPr lang="en-US" sz="2400" dirty="0" smtClean="0"/>
              <a:t>(this really happened too…)</a:t>
            </a:r>
            <a:endParaRPr lang="en-US" sz="2400" dirty="0"/>
          </a:p>
        </p:txBody>
      </p:sp>
      <p:sp>
        <p:nvSpPr>
          <p:cNvPr id="6" name="Content Placeholder 5"/>
          <p:cNvSpPr>
            <a:spLocks noGrp="1"/>
          </p:cNvSpPr>
          <p:nvPr>
            <p:ph idx="1"/>
          </p:nvPr>
        </p:nvSpPr>
        <p:spPr/>
        <p:txBody>
          <a:bodyPr/>
          <a:lstStyle/>
          <a:p>
            <a:r>
              <a:rPr lang="en-US" dirty="0" smtClean="0"/>
              <a:t>60 minutes into the operation, the heart is arrested and you are working on the annular sutures.  There is (constant) construction going on, and power in the operating room goes out.  The only remaining power is miraculously attached to your headlight…</a:t>
            </a:r>
            <a:endParaRPr lang="en-US" dirty="0"/>
          </a:p>
        </p:txBody>
      </p:sp>
    </p:spTree>
    <p:extLst>
      <p:ext uri="{BB962C8B-B14F-4D97-AF65-F5344CB8AC3E}">
        <p14:creationId xmlns:p14="http://schemas.microsoft.com/office/powerpoint/2010/main" val="889360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Outage on CPB</a:t>
            </a:r>
            <a:endParaRPr lang="en-US" dirty="0"/>
          </a:p>
        </p:txBody>
      </p:sp>
      <p:sp>
        <p:nvSpPr>
          <p:cNvPr id="3" name="Content Placeholder 2"/>
          <p:cNvSpPr>
            <a:spLocks noGrp="1"/>
          </p:cNvSpPr>
          <p:nvPr>
            <p:ph idx="1"/>
          </p:nvPr>
        </p:nvSpPr>
        <p:spPr/>
        <p:txBody>
          <a:bodyPr/>
          <a:lstStyle/>
          <a:p>
            <a:r>
              <a:rPr lang="en-US" dirty="0" smtClean="0"/>
              <a:t>Internal Battery for CPB</a:t>
            </a:r>
          </a:p>
          <a:p>
            <a:r>
              <a:rPr lang="en-US" dirty="0" smtClean="0"/>
              <a:t>Hand Crank</a:t>
            </a:r>
          </a:p>
          <a:p>
            <a:r>
              <a:rPr lang="en-US" dirty="0" smtClean="0"/>
              <a:t>Extension Cords</a:t>
            </a:r>
          </a:p>
          <a:p>
            <a:r>
              <a:rPr lang="en-US" i="1" dirty="0" smtClean="0"/>
              <a:t>This is largely an analogue system </a:t>
            </a:r>
            <a:r>
              <a:rPr lang="en-US" i="1" dirty="0" smtClean="0">
                <a:sym typeface="Wingdings"/>
              </a:rPr>
              <a:t></a:t>
            </a:r>
          </a:p>
          <a:p>
            <a:r>
              <a:rPr lang="en-US" u="sng" dirty="0" smtClean="0">
                <a:sym typeface="Wingdings"/>
              </a:rPr>
              <a:t>JUST KEEP OPERATING</a:t>
            </a:r>
            <a:endParaRPr lang="en-US" u="sng" dirty="0" smtClean="0"/>
          </a:p>
        </p:txBody>
      </p:sp>
    </p:spTree>
    <p:extLst>
      <p:ext uri="{BB962C8B-B14F-4D97-AF65-F5344CB8AC3E}">
        <p14:creationId xmlns:p14="http://schemas.microsoft.com/office/powerpoint/2010/main" val="358583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of CPB</a:t>
            </a:r>
            <a:endParaRPr lang="en-US" dirty="0"/>
          </a:p>
        </p:txBody>
      </p:sp>
      <p:sp>
        <p:nvSpPr>
          <p:cNvPr id="5" name="Content Placeholder 4"/>
          <p:cNvSpPr>
            <a:spLocks noGrp="1"/>
          </p:cNvSpPr>
          <p:nvPr>
            <p:ph idx="1"/>
          </p:nvPr>
        </p:nvSpPr>
        <p:spPr/>
        <p:txBody>
          <a:bodyPr/>
          <a:lstStyle/>
          <a:p>
            <a:r>
              <a:rPr lang="en-US" dirty="0" smtClean="0"/>
              <a:t>Heart won’t stay arrested</a:t>
            </a:r>
          </a:p>
          <a:p>
            <a:r>
              <a:rPr lang="en-US" dirty="0" smtClean="0"/>
              <a:t>Heart keeps filling</a:t>
            </a:r>
          </a:p>
          <a:p>
            <a:r>
              <a:rPr lang="en-US" dirty="0" smtClean="0"/>
              <a:t>Hypo or Hypertension</a:t>
            </a:r>
          </a:p>
        </p:txBody>
      </p:sp>
    </p:spTree>
    <p:extLst>
      <p:ext uri="{BB962C8B-B14F-4D97-AF65-F5344CB8AC3E}">
        <p14:creationId xmlns:p14="http://schemas.microsoft.com/office/powerpoint/2010/main" val="3664626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Part 9</a:t>
            </a:r>
            <a:br>
              <a:rPr lang="en-US" dirty="0" smtClean="0"/>
            </a:br>
            <a:r>
              <a:rPr lang="en-US" sz="2400" dirty="0" smtClean="0"/>
              <a:t>(this has </a:t>
            </a:r>
            <a:r>
              <a:rPr lang="en-US" sz="2400" i="1" dirty="0" smtClean="0"/>
              <a:t>never</a:t>
            </a:r>
            <a:r>
              <a:rPr lang="en-US" sz="2400" dirty="0" smtClean="0"/>
              <a:t> happened to me…)</a:t>
            </a:r>
            <a:endParaRPr lang="en-US" dirty="0"/>
          </a:p>
        </p:txBody>
      </p:sp>
      <p:sp>
        <p:nvSpPr>
          <p:cNvPr id="9" name="Content Placeholder 8"/>
          <p:cNvSpPr>
            <a:spLocks noGrp="1"/>
          </p:cNvSpPr>
          <p:nvPr>
            <p:ph idx="1"/>
          </p:nvPr>
        </p:nvSpPr>
        <p:spPr/>
        <p:txBody>
          <a:bodyPr/>
          <a:lstStyle/>
          <a:p>
            <a:r>
              <a:rPr lang="en-US" sz="2800" dirty="0" smtClean="0"/>
              <a:t>You’ve completed your operation.  After appropriate de-airing maneuvers, the aortic </a:t>
            </a:r>
            <a:r>
              <a:rPr lang="en-US" sz="2800" dirty="0" err="1" smtClean="0"/>
              <a:t>crossclamp</a:t>
            </a:r>
            <a:r>
              <a:rPr lang="en-US" sz="2800" dirty="0" smtClean="0"/>
              <a:t> is removed.  The heart beats twice, then goes into ventricular fibrillation.  You defibrillate with internal paddles up to 30J and after several attempts, the heart remains in VF…</a:t>
            </a:r>
            <a:endParaRPr lang="en-US" sz="2800" dirty="0"/>
          </a:p>
        </p:txBody>
      </p:sp>
    </p:spTree>
    <p:extLst>
      <p:ext uri="{BB962C8B-B14F-4D97-AF65-F5344CB8AC3E}">
        <p14:creationId xmlns:p14="http://schemas.microsoft.com/office/powerpoint/2010/main" val="257691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t="-3797" b="2431"/>
          <a:stretch/>
        </p:blipFill>
        <p:spPr>
          <a:xfrm>
            <a:off x="423302" y="198448"/>
            <a:ext cx="8229600" cy="6381726"/>
          </a:xfrm>
        </p:spPr>
      </p:pic>
    </p:spTree>
    <p:extLst>
      <p:ext uri="{BB962C8B-B14F-4D97-AF65-F5344CB8AC3E}">
        <p14:creationId xmlns:p14="http://schemas.microsoft.com/office/powerpoint/2010/main" val="1725919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Etiology and Treatment of Ventricular Fibrillation</a:t>
            </a:r>
            <a:endParaRPr lang="en-US" sz="4400" dirty="0"/>
          </a:p>
        </p:txBody>
      </p:sp>
      <p:sp>
        <p:nvSpPr>
          <p:cNvPr id="3" name="Content Placeholder 2"/>
          <p:cNvSpPr>
            <a:spLocks noGrp="1"/>
          </p:cNvSpPr>
          <p:nvPr>
            <p:ph sz="half" idx="1"/>
          </p:nvPr>
        </p:nvSpPr>
        <p:spPr/>
        <p:txBody>
          <a:bodyPr/>
          <a:lstStyle/>
          <a:p>
            <a:r>
              <a:rPr lang="en-US" sz="2400" dirty="0" smtClean="0">
                <a:solidFill>
                  <a:srgbClr val="FFFFFF"/>
                </a:solidFill>
              </a:rPr>
              <a:t>Air</a:t>
            </a:r>
          </a:p>
          <a:p>
            <a:r>
              <a:rPr lang="en-US" sz="2400" dirty="0" smtClean="0">
                <a:solidFill>
                  <a:srgbClr val="FFFFFF"/>
                </a:solidFill>
              </a:rPr>
              <a:t>Air</a:t>
            </a:r>
          </a:p>
          <a:p>
            <a:r>
              <a:rPr lang="en-US" sz="2400" dirty="0" smtClean="0">
                <a:solidFill>
                  <a:srgbClr val="FFFFFF"/>
                </a:solidFill>
              </a:rPr>
              <a:t>Air</a:t>
            </a:r>
          </a:p>
          <a:p>
            <a:r>
              <a:rPr lang="en-US" sz="2400" dirty="0" smtClean="0">
                <a:solidFill>
                  <a:srgbClr val="FFFFFF"/>
                </a:solidFill>
              </a:rPr>
              <a:t>Change your </a:t>
            </a:r>
            <a:r>
              <a:rPr lang="en-US" sz="2400" dirty="0" err="1" smtClean="0">
                <a:solidFill>
                  <a:srgbClr val="FFFFFF"/>
                </a:solidFill>
              </a:rPr>
              <a:t>defib</a:t>
            </a:r>
            <a:r>
              <a:rPr lang="en-US" sz="2400" dirty="0" smtClean="0">
                <a:solidFill>
                  <a:srgbClr val="FFFFFF"/>
                </a:solidFill>
              </a:rPr>
              <a:t> axis</a:t>
            </a:r>
          </a:p>
          <a:p>
            <a:r>
              <a:rPr lang="en-US" sz="2400" dirty="0" smtClean="0">
                <a:solidFill>
                  <a:srgbClr val="FFFFFF"/>
                </a:solidFill>
              </a:rPr>
              <a:t>Forgot to remove  retrograde</a:t>
            </a:r>
          </a:p>
          <a:p>
            <a:r>
              <a:rPr lang="en-US" sz="2400" dirty="0" smtClean="0">
                <a:solidFill>
                  <a:srgbClr val="FFFFFF"/>
                </a:solidFill>
              </a:rPr>
              <a:t>Needs more reperfusion time</a:t>
            </a:r>
          </a:p>
        </p:txBody>
      </p:sp>
      <p:sp>
        <p:nvSpPr>
          <p:cNvPr id="4" name="Content Placeholder 3"/>
          <p:cNvSpPr>
            <a:spLocks noGrp="1"/>
          </p:cNvSpPr>
          <p:nvPr>
            <p:ph sz="half" idx="2"/>
          </p:nvPr>
        </p:nvSpPr>
        <p:spPr/>
        <p:txBody>
          <a:bodyPr/>
          <a:lstStyle/>
          <a:p>
            <a:r>
              <a:rPr lang="en-US" sz="2400" dirty="0" smtClean="0">
                <a:solidFill>
                  <a:srgbClr val="FFFFFF"/>
                </a:solidFill>
              </a:rPr>
              <a:t>Problem with coronary </a:t>
            </a:r>
            <a:r>
              <a:rPr lang="en-US" sz="2400" dirty="0" err="1" smtClean="0">
                <a:solidFill>
                  <a:srgbClr val="FFFFFF"/>
                </a:solidFill>
              </a:rPr>
              <a:t>ostium</a:t>
            </a:r>
            <a:endParaRPr lang="en-US" sz="2400" dirty="0" smtClean="0">
              <a:solidFill>
                <a:srgbClr val="FFFFFF"/>
              </a:solidFill>
            </a:endParaRPr>
          </a:p>
          <a:p>
            <a:r>
              <a:rPr lang="en-US" sz="2400" dirty="0" smtClean="0">
                <a:solidFill>
                  <a:srgbClr val="FFFFFF"/>
                </a:solidFill>
              </a:rPr>
              <a:t>Problem with graft</a:t>
            </a:r>
          </a:p>
          <a:p>
            <a:r>
              <a:rPr lang="en-US" sz="2400" dirty="0" smtClean="0">
                <a:solidFill>
                  <a:srgbClr val="FFFFFF"/>
                </a:solidFill>
              </a:rPr>
              <a:t>Circumflex caught in MV sutures</a:t>
            </a:r>
          </a:p>
          <a:p>
            <a:r>
              <a:rPr lang="en-US" sz="2400" dirty="0" smtClean="0">
                <a:solidFill>
                  <a:srgbClr val="FFFFFF"/>
                </a:solidFill>
              </a:rPr>
              <a:t>RCA caught in TV sutures</a:t>
            </a:r>
          </a:p>
          <a:p>
            <a:r>
              <a:rPr lang="en-US" sz="2400" dirty="0" smtClean="0">
                <a:solidFill>
                  <a:srgbClr val="FFFFFF"/>
                </a:solidFill>
              </a:rPr>
              <a:t>Myocardial protection </a:t>
            </a:r>
            <a:endParaRPr lang="en-US" sz="2400" dirty="0">
              <a:solidFill>
                <a:srgbClr val="FFFFFF"/>
              </a:solidFill>
            </a:endParaRPr>
          </a:p>
        </p:txBody>
      </p:sp>
    </p:spTree>
    <p:extLst>
      <p:ext uri="{BB962C8B-B14F-4D97-AF65-F5344CB8AC3E}">
        <p14:creationId xmlns:p14="http://schemas.microsoft.com/office/powerpoint/2010/main" val="143396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Part 10</a:t>
            </a:r>
            <a:br>
              <a:rPr lang="en-US" dirty="0" smtClean="0"/>
            </a:br>
            <a:r>
              <a:rPr lang="en-US" sz="2400" dirty="0" smtClean="0"/>
              <a:t>(just this week…)</a:t>
            </a:r>
            <a:endParaRPr lang="en-US" sz="2400" dirty="0"/>
          </a:p>
        </p:txBody>
      </p:sp>
      <p:sp>
        <p:nvSpPr>
          <p:cNvPr id="5" name="Content Placeholder 4"/>
          <p:cNvSpPr>
            <a:spLocks noGrp="1"/>
          </p:cNvSpPr>
          <p:nvPr>
            <p:ph idx="1"/>
          </p:nvPr>
        </p:nvSpPr>
        <p:spPr/>
        <p:txBody>
          <a:bodyPr/>
          <a:lstStyle/>
          <a:p>
            <a:r>
              <a:rPr lang="en-US" dirty="0" smtClean="0"/>
              <a:t>So you’ve defibrillated, and begin weaning bypass.  You notice that the right ventricle is hypokinetic and distended.  Every time you wean bypass less than 2 </a:t>
            </a:r>
            <a:r>
              <a:rPr lang="en-US" dirty="0" err="1" smtClean="0"/>
              <a:t>lpm</a:t>
            </a:r>
            <a:r>
              <a:rPr lang="en-US" dirty="0" smtClean="0"/>
              <a:t>, the mean pressure drops to 40mmHg…</a:t>
            </a:r>
            <a:endParaRPr lang="en-US" dirty="0"/>
          </a:p>
        </p:txBody>
      </p:sp>
    </p:spTree>
    <p:extLst>
      <p:ext uri="{BB962C8B-B14F-4D97-AF65-F5344CB8AC3E}">
        <p14:creationId xmlns:p14="http://schemas.microsoft.com/office/powerpoint/2010/main" val="297380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and Treatment of Right Ventricular Failure</a:t>
            </a:r>
            <a:endParaRPr lang="en-US" dirty="0"/>
          </a:p>
        </p:txBody>
      </p:sp>
      <p:sp>
        <p:nvSpPr>
          <p:cNvPr id="3" name="Content Placeholder 2"/>
          <p:cNvSpPr>
            <a:spLocks noGrp="1"/>
          </p:cNvSpPr>
          <p:nvPr>
            <p:ph sz="half" idx="1"/>
          </p:nvPr>
        </p:nvSpPr>
        <p:spPr/>
        <p:txBody>
          <a:bodyPr/>
          <a:lstStyle/>
          <a:p>
            <a:r>
              <a:rPr lang="en-US" sz="2400" dirty="0" smtClean="0"/>
              <a:t>Ventilating?</a:t>
            </a:r>
          </a:p>
          <a:p>
            <a:r>
              <a:rPr lang="en-US" sz="2400" dirty="0" smtClean="0"/>
              <a:t>Volume Overloaded?</a:t>
            </a:r>
          </a:p>
          <a:p>
            <a:r>
              <a:rPr lang="en-US" sz="2400" dirty="0" smtClean="0"/>
              <a:t>RCA occlusion by AVR?</a:t>
            </a:r>
          </a:p>
          <a:p>
            <a:r>
              <a:rPr lang="en-US" sz="2400" dirty="0" err="1" smtClean="0"/>
              <a:t>Cx</a:t>
            </a:r>
            <a:r>
              <a:rPr lang="en-US" sz="2400" dirty="0" smtClean="0"/>
              <a:t> injury during MVR?</a:t>
            </a:r>
          </a:p>
          <a:p>
            <a:r>
              <a:rPr lang="en-US" sz="2400" dirty="0" smtClean="0"/>
              <a:t>Myocardial Protection?</a:t>
            </a:r>
          </a:p>
          <a:p>
            <a:r>
              <a:rPr lang="en-US" sz="2400" dirty="0" smtClean="0"/>
              <a:t>RCA graft issue?</a:t>
            </a:r>
            <a:endParaRPr lang="en-US" sz="2400" dirty="0"/>
          </a:p>
        </p:txBody>
      </p:sp>
      <p:sp>
        <p:nvSpPr>
          <p:cNvPr id="4" name="Content Placeholder 3"/>
          <p:cNvSpPr>
            <a:spLocks noGrp="1"/>
          </p:cNvSpPr>
          <p:nvPr>
            <p:ph sz="half" idx="2"/>
          </p:nvPr>
        </p:nvSpPr>
        <p:spPr/>
        <p:txBody>
          <a:bodyPr/>
          <a:lstStyle/>
          <a:p>
            <a:r>
              <a:rPr lang="en-US" sz="2400" dirty="0" smtClean="0"/>
              <a:t>Optimize metabolic state</a:t>
            </a:r>
          </a:p>
          <a:p>
            <a:pPr lvl="1"/>
            <a:r>
              <a:rPr lang="en-US" sz="2000" dirty="0" smtClean="0"/>
              <a:t>Acidosis</a:t>
            </a:r>
          </a:p>
          <a:p>
            <a:pPr lvl="1"/>
            <a:r>
              <a:rPr lang="en-US" sz="2000" dirty="0" smtClean="0"/>
              <a:t>Hyperglycemia</a:t>
            </a:r>
          </a:p>
          <a:p>
            <a:r>
              <a:rPr lang="en-US" sz="2400" dirty="0" smtClean="0"/>
              <a:t>Consider IABP</a:t>
            </a:r>
          </a:p>
          <a:p>
            <a:r>
              <a:rPr lang="en-US" sz="2400" dirty="0" smtClean="0"/>
              <a:t>Treat LV failure</a:t>
            </a:r>
          </a:p>
          <a:p>
            <a:r>
              <a:rPr lang="en-US" sz="2400" dirty="0" smtClean="0"/>
              <a:t>Nitric Oxide</a:t>
            </a:r>
          </a:p>
          <a:p>
            <a:r>
              <a:rPr lang="en-US" sz="2400" dirty="0" smtClean="0"/>
              <a:t>Go back on!</a:t>
            </a:r>
          </a:p>
        </p:txBody>
      </p:sp>
      <p:sp>
        <p:nvSpPr>
          <p:cNvPr id="5" name="TextBox 4"/>
          <p:cNvSpPr txBox="1"/>
          <p:nvPr/>
        </p:nvSpPr>
        <p:spPr>
          <a:xfrm>
            <a:off x="3930470" y="6298490"/>
            <a:ext cx="1340606" cy="523220"/>
          </a:xfrm>
          <a:prstGeom prst="rect">
            <a:avLst/>
          </a:prstGeom>
          <a:noFill/>
        </p:spPr>
        <p:txBody>
          <a:bodyPr wrap="none" rtlCol="0">
            <a:spAutoFit/>
          </a:bodyPr>
          <a:lstStyle/>
          <a:p>
            <a:r>
              <a:rPr lang="en-US" sz="2800" dirty="0" smtClean="0">
                <a:solidFill>
                  <a:schemeClr val="accent1"/>
                </a:solidFill>
              </a:rPr>
              <a:t>RVAD...</a:t>
            </a:r>
            <a:endParaRPr lang="en-US" sz="2800" dirty="0">
              <a:solidFill>
                <a:schemeClr val="accent1"/>
              </a:solidFill>
            </a:endParaRPr>
          </a:p>
        </p:txBody>
      </p:sp>
    </p:spTree>
    <p:extLst>
      <p:ext uri="{BB962C8B-B14F-4D97-AF65-F5344CB8AC3E}">
        <p14:creationId xmlns:p14="http://schemas.microsoft.com/office/powerpoint/2010/main" val="774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5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500"/>
                                        <p:tgtEl>
                                          <p:spTgt spid="4">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fade">
                                      <p:cBhvr>
                                        <p:cTn id="58" dur="5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500"/>
                                        <p:tgtEl>
                                          <p:spTgt spid="4">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Part 11</a:t>
            </a:r>
            <a:br>
              <a:rPr lang="en-US" dirty="0" smtClean="0"/>
            </a:br>
            <a:r>
              <a:rPr lang="en-US" sz="2400" dirty="0" smtClean="0"/>
              <a:t>(seriously, #%^*&amp;@!!)</a:t>
            </a:r>
            <a:endParaRPr lang="en-US" sz="2400" dirty="0"/>
          </a:p>
        </p:txBody>
      </p:sp>
      <p:sp>
        <p:nvSpPr>
          <p:cNvPr id="6" name="Content Placeholder 5"/>
          <p:cNvSpPr>
            <a:spLocks noGrp="1"/>
          </p:cNvSpPr>
          <p:nvPr>
            <p:ph idx="1"/>
          </p:nvPr>
        </p:nvSpPr>
        <p:spPr/>
        <p:txBody>
          <a:bodyPr/>
          <a:lstStyle/>
          <a:p>
            <a:r>
              <a:rPr lang="en-US" dirty="0" smtClean="0"/>
              <a:t>The RV looks great!  You are able to wean successfully from bypass.  After about 10 minutes, the blood pressure drops to 60s, the LV appears distended on echo, and the patient begins to develop ventricular </a:t>
            </a:r>
            <a:r>
              <a:rPr lang="en-US" dirty="0" err="1" smtClean="0"/>
              <a:t>ectopy</a:t>
            </a:r>
            <a:r>
              <a:rPr lang="en-US" dirty="0" smtClean="0"/>
              <a:t>…</a:t>
            </a:r>
            <a:endParaRPr lang="en-US" dirty="0"/>
          </a:p>
        </p:txBody>
      </p:sp>
    </p:spTree>
    <p:extLst>
      <p:ext uri="{BB962C8B-B14F-4D97-AF65-F5344CB8AC3E}">
        <p14:creationId xmlns:p14="http://schemas.microsoft.com/office/powerpoint/2010/main" val="861673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and Treatment of </a:t>
            </a:r>
            <a:br>
              <a:rPr lang="en-US" dirty="0" smtClean="0"/>
            </a:br>
            <a:r>
              <a:rPr lang="en-US" dirty="0" smtClean="0"/>
              <a:t>Left Ventricular Failure</a:t>
            </a:r>
            <a:endParaRPr lang="en-US" dirty="0"/>
          </a:p>
        </p:txBody>
      </p:sp>
      <p:sp>
        <p:nvSpPr>
          <p:cNvPr id="3" name="Content Placeholder 2"/>
          <p:cNvSpPr>
            <a:spLocks noGrp="1"/>
          </p:cNvSpPr>
          <p:nvPr>
            <p:ph sz="half" idx="1"/>
          </p:nvPr>
        </p:nvSpPr>
        <p:spPr/>
        <p:txBody>
          <a:bodyPr/>
          <a:lstStyle/>
          <a:p>
            <a:r>
              <a:rPr lang="en-US" sz="2400" dirty="0" smtClean="0"/>
              <a:t>Myocardial Protection</a:t>
            </a:r>
          </a:p>
          <a:p>
            <a:r>
              <a:rPr lang="en-US" sz="2400" dirty="0" smtClean="0"/>
              <a:t>Graft issue</a:t>
            </a:r>
          </a:p>
          <a:p>
            <a:r>
              <a:rPr lang="en-US" sz="2400" dirty="0" err="1" smtClean="0"/>
              <a:t>Paravalvular</a:t>
            </a:r>
            <a:r>
              <a:rPr lang="en-US" sz="2400" dirty="0" smtClean="0"/>
              <a:t> Leak</a:t>
            </a:r>
          </a:p>
          <a:p>
            <a:r>
              <a:rPr lang="en-US" sz="2400" dirty="0" smtClean="0"/>
              <a:t>AI after MVR</a:t>
            </a:r>
          </a:p>
          <a:p>
            <a:r>
              <a:rPr lang="en-US" sz="2400" dirty="0" smtClean="0"/>
              <a:t>SAM</a:t>
            </a:r>
          </a:p>
          <a:p>
            <a:r>
              <a:rPr lang="en-US" sz="2400" dirty="0" smtClean="0"/>
              <a:t>MR</a:t>
            </a:r>
            <a:endParaRPr lang="en-US" sz="2400" dirty="0"/>
          </a:p>
        </p:txBody>
      </p:sp>
      <p:sp>
        <p:nvSpPr>
          <p:cNvPr id="4" name="Content Placeholder 3"/>
          <p:cNvSpPr>
            <a:spLocks noGrp="1"/>
          </p:cNvSpPr>
          <p:nvPr>
            <p:ph sz="half" idx="2"/>
          </p:nvPr>
        </p:nvSpPr>
        <p:spPr/>
        <p:txBody>
          <a:bodyPr/>
          <a:lstStyle/>
          <a:p>
            <a:r>
              <a:rPr lang="en-US" sz="2400" dirty="0" smtClean="0"/>
              <a:t>Optimize metabolic state</a:t>
            </a:r>
          </a:p>
          <a:p>
            <a:pPr lvl="1"/>
            <a:r>
              <a:rPr lang="en-US" sz="2000" dirty="0" smtClean="0"/>
              <a:t>Acidosis</a:t>
            </a:r>
          </a:p>
          <a:p>
            <a:pPr lvl="1"/>
            <a:r>
              <a:rPr lang="en-US" sz="2000" dirty="0" smtClean="0"/>
              <a:t>Hyperglycemia</a:t>
            </a:r>
          </a:p>
          <a:p>
            <a:r>
              <a:rPr lang="en-US" sz="2400" dirty="0" smtClean="0"/>
              <a:t>Consider IABP</a:t>
            </a:r>
          </a:p>
          <a:p>
            <a:r>
              <a:rPr lang="en-US" sz="2400" dirty="0" smtClean="0"/>
              <a:t>Treat LV failure</a:t>
            </a:r>
          </a:p>
          <a:p>
            <a:r>
              <a:rPr lang="en-US" sz="2400" dirty="0" smtClean="0"/>
              <a:t>Address valves and grafts</a:t>
            </a:r>
          </a:p>
          <a:p>
            <a:r>
              <a:rPr lang="en-US" sz="2400" dirty="0" smtClean="0"/>
              <a:t>Go back on!</a:t>
            </a:r>
          </a:p>
        </p:txBody>
      </p:sp>
      <p:sp>
        <p:nvSpPr>
          <p:cNvPr id="5" name="TextBox 4"/>
          <p:cNvSpPr txBox="1"/>
          <p:nvPr/>
        </p:nvSpPr>
        <p:spPr>
          <a:xfrm>
            <a:off x="3930470" y="6298490"/>
            <a:ext cx="1279943" cy="523220"/>
          </a:xfrm>
          <a:prstGeom prst="rect">
            <a:avLst/>
          </a:prstGeom>
          <a:noFill/>
        </p:spPr>
        <p:txBody>
          <a:bodyPr wrap="none" rtlCol="0">
            <a:spAutoFit/>
          </a:bodyPr>
          <a:lstStyle/>
          <a:p>
            <a:r>
              <a:rPr lang="en-US" sz="2800" dirty="0">
                <a:solidFill>
                  <a:schemeClr val="accent1"/>
                </a:solidFill>
              </a:rPr>
              <a:t>L</a:t>
            </a:r>
            <a:r>
              <a:rPr lang="en-US" sz="2800" dirty="0" smtClean="0">
                <a:solidFill>
                  <a:schemeClr val="accent1"/>
                </a:solidFill>
              </a:rPr>
              <a:t>VAD…</a:t>
            </a:r>
            <a:endParaRPr lang="en-US" sz="2800" dirty="0">
              <a:solidFill>
                <a:schemeClr val="accent1"/>
              </a:solidFill>
            </a:endParaRPr>
          </a:p>
        </p:txBody>
      </p:sp>
    </p:spTree>
    <p:extLst>
      <p:ext uri="{BB962C8B-B14F-4D97-AF65-F5344CB8AC3E}">
        <p14:creationId xmlns:p14="http://schemas.microsoft.com/office/powerpoint/2010/main" val="1949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5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500"/>
                                        <p:tgtEl>
                                          <p:spTgt spid="4">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fade">
                                      <p:cBhvr>
                                        <p:cTn id="58" dur="5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500"/>
                                        <p:tgtEl>
                                          <p:spTgt spid="4">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Part 12</a:t>
            </a:r>
            <a:br>
              <a:rPr lang="en-US" dirty="0" smtClean="0"/>
            </a:br>
            <a:r>
              <a:rPr lang="en-US" sz="2400" dirty="0" smtClean="0"/>
              <a:t>(all bleeding stops eventually…)</a:t>
            </a:r>
            <a:endParaRPr lang="en-US" dirty="0"/>
          </a:p>
        </p:txBody>
      </p:sp>
      <p:sp>
        <p:nvSpPr>
          <p:cNvPr id="5" name="Content Placeholder 4"/>
          <p:cNvSpPr>
            <a:spLocks noGrp="1"/>
          </p:cNvSpPr>
          <p:nvPr>
            <p:ph idx="1"/>
          </p:nvPr>
        </p:nvSpPr>
        <p:spPr/>
        <p:txBody>
          <a:bodyPr/>
          <a:lstStyle/>
          <a:p>
            <a:r>
              <a:rPr lang="en-US" dirty="0" smtClean="0"/>
              <a:t>You’re off!  Biventricular function is excellent.  Surgical sites are intact.  You are getting ready for protamine, and notice dark blood welling up from the field…</a:t>
            </a:r>
            <a:endParaRPr lang="en-US" dirty="0"/>
          </a:p>
        </p:txBody>
      </p:sp>
    </p:spTree>
    <p:extLst>
      <p:ext uri="{BB962C8B-B14F-4D97-AF65-F5344CB8AC3E}">
        <p14:creationId xmlns:p14="http://schemas.microsoft.com/office/powerpoint/2010/main" val="3436083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Injuries</a:t>
            </a:r>
            <a:endParaRPr lang="en-US" dirty="0"/>
          </a:p>
        </p:txBody>
      </p:sp>
      <p:pic>
        <p:nvPicPr>
          <p:cNvPr id="5" name="Content Placeholder 4"/>
          <p:cNvPicPr>
            <a:picLocks noGrp="1" noChangeAspect="1"/>
          </p:cNvPicPr>
          <p:nvPr>
            <p:ph sz="half" idx="1"/>
          </p:nvPr>
        </p:nvPicPr>
        <p:blipFill rotWithShape="1">
          <a:blip r:embed="rId2"/>
          <a:srcRect l="1527" r="-1247"/>
          <a:stretch/>
        </p:blipFill>
        <p:spPr>
          <a:xfrm>
            <a:off x="457200" y="2579206"/>
            <a:ext cx="4001226" cy="2805325"/>
          </a:xfrm>
        </p:spPr>
      </p:pic>
      <p:sp>
        <p:nvSpPr>
          <p:cNvPr id="4" name="Content Placeholder 3"/>
          <p:cNvSpPr>
            <a:spLocks noGrp="1"/>
          </p:cNvSpPr>
          <p:nvPr>
            <p:ph sz="half" idx="2"/>
          </p:nvPr>
        </p:nvSpPr>
        <p:spPr/>
        <p:txBody>
          <a:bodyPr/>
          <a:lstStyle/>
          <a:p>
            <a:r>
              <a:rPr lang="en-US" dirty="0" smtClean="0"/>
              <a:t>Pulmonary artery from </a:t>
            </a:r>
            <a:r>
              <a:rPr lang="en-US" dirty="0" err="1" smtClean="0"/>
              <a:t>crossclamp</a:t>
            </a:r>
            <a:endParaRPr lang="en-US" dirty="0" smtClean="0"/>
          </a:p>
          <a:p>
            <a:r>
              <a:rPr lang="en-US" dirty="0" smtClean="0"/>
              <a:t>Coronary sinus from catheter</a:t>
            </a:r>
          </a:p>
          <a:p>
            <a:r>
              <a:rPr lang="en-US" dirty="0" smtClean="0"/>
              <a:t>IVC at RA junction</a:t>
            </a:r>
          </a:p>
          <a:p>
            <a:r>
              <a:rPr lang="en-US" dirty="0" err="1" smtClean="0"/>
              <a:t>Atrioventricular</a:t>
            </a:r>
            <a:r>
              <a:rPr lang="en-US" dirty="0" smtClean="0"/>
              <a:t> disruption</a:t>
            </a:r>
            <a:endParaRPr lang="en-US" dirty="0"/>
          </a:p>
        </p:txBody>
      </p:sp>
      <p:sp>
        <p:nvSpPr>
          <p:cNvPr id="6" name="TextBox 5"/>
          <p:cNvSpPr txBox="1"/>
          <p:nvPr/>
        </p:nvSpPr>
        <p:spPr>
          <a:xfrm>
            <a:off x="2024738" y="6284157"/>
            <a:ext cx="5246924" cy="523220"/>
          </a:xfrm>
          <a:prstGeom prst="rect">
            <a:avLst/>
          </a:prstGeom>
          <a:noFill/>
        </p:spPr>
        <p:txBody>
          <a:bodyPr wrap="none" rtlCol="0">
            <a:spAutoFit/>
          </a:bodyPr>
          <a:lstStyle/>
          <a:p>
            <a:r>
              <a:rPr lang="en-US" sz="2800" dirty="0" smtClean="0">
                <a:solidFill>
                  <a:srgbClr val="E8BC4A"/>
                </a:solidFill>
              </a:rPr>
              <a:t>Go back on CPB and repair them…</a:t>
            </a:r>
            <a:endParaRPr lang="en-US" sz="2800" dirty="0">
              <a:solidFill>
                <a:srgbClr val="E8BC4A"/>
              </a:solidFill>
            </a:endParaRPr>
          </a:p>
        </p:txBody>
      </p:sp>
    </p:spTree>
    <p:extLst>
      <p:ext uri="{BB962C8B-B14F-4D97-AF65-F5344CB8AC3E}">
        <p14:creationId xmlns:p14="http://schemas.microsoft.com/office/powerpoint/2010/main" val="37147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Part 13</a:t>
            </a:r>
            <a:br>
              <a:rPr lang="en-US" dirty="0" smtClean="0"/>
            </a:br>
            <a:r>
              <a:rPr lang="en-US" sz="2400" dirty="0" smtClean="0"/>
              <a:t>(We All Breathe the Same Air…)</a:t>
            </a:r>
            <a:endParaRPr lang="en-US" dirty="0"/>
          </a:p>
        </p:txBody>
      </p:sp>
      <p:sp>
        <p:nvSpPr>
          <p:cNvPr id="6" name="Content Placeholder 5"/>
          <p:cNvSpPr>
            <a:spLocks noGrp="1"/>
          </p:cNvSpPr>
          <p:nvPr>
            <p:ph idx="1"/>
          </p:nvPr>
        </p:nvSpPr>
        <p:spPr/>
        <p:txBody>
          <a:bodyPr/>
          <a:lstStyle/>
          <a:p>
            <a:r>
              <a:rPr lang="en-US" dirty="0" smtClean="0"/>
              <a:t>You’ve completed your operation and all is generally well.  After 2-3 minutes off CPB, you hear the sound of a declining pulse </a:t>
            </a:r>
            <a:r>
              <a:rPr lang="en-US" dirty="0" err="1" smtClean="0"/>
              <a:t>oximeter</a:t>
            </a:r>
            <a:r>
              <a:rPr lang="en-US" dirty="0" smtClean="0"/>
              <a:t>…</a:t>
            </a:r>
            <a:endParaRPr lang="en-US" dirty="0"/>
          </a:p>
        </p:txBody>
      </p:sp>
    </p:spTree>
    <p:extLst>
      <p:ext uri="{BB962C8B-B14F-4D97-AF65-F5344CB8AC3E}">
        <p14:creationId xmlns:p14="http://schemas.microsoft.com/office/powerpoint/2010/main" val="2856711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and Treatment of</a:t>
            </a:r>
            <a:br>
              <a:rPr lang="en-US" dirty="0" smtClean="0"/>
            </a:br>
            <a:r>
              <a:rPr lang="en-US" dirty="0" smtClean="0"/>
              <a:t>Hypoxia/Lung Injury</a:t>
            </a:r>
            <a:endParaRPr lang="en-US" dirty="0"/>
          </a:p>
        </p:txBody>
      </p:sp>
      <p:sp>
        <p:nvSpPr>
          <p:cNvPr id="4" name="Content Placeholder 3"/>
          <p:cNvSpPr>
            <a:spLocks noGrp="1"/>
          </p:cNvSpPr>
          <p:nvPr>
            <p:ph sz="half" idx="1"/>
          </p:nvPr>
        </p:nvSpPr>
        <p:spPr>
          <a:xfrm>
            <a:off x="457200" y="1970640"/>
            <a:ext cx="4038600" cy="4525963"/>
          </a:xfrm>
        </p:spPr>
        <p:txBody>
          <a:bodyPr/>
          <a:lstStyle/>
          <a:p>
            <a:r>
              <a:rPr lang="en-US" dirty="0" smtClean="0"/>
              <a:t>Ventilator on?</a:t>
            </a:r>
          </a:p>
          <a:p>
            <a:r>
              <a:rPr lang="en-US" dirty="0" smtClean="0"/>
              <a:t>PEEP?</a:t>
            </a:r>
          </a:p>
          <a:p>
            <a:r>
              <a:rPr lang="en-US" dirty="0" smtClean="0"/>
              <a:t>New findings on Echo?</a:t>
            </a:r>
          </a:p>
          <a:p>
            <a:pPr lvl="1"/>
            <a:r>
              <a:rPr lang="en-US" dirty="0" smtClean="0"/>
              <a:t>MR?</a:t>
            </a:r>
          </a:p>
          <a:p>
            <a:pPr lvl="1"/>
            <a:r>
              <a:rPr lang="en-US" dirty="0" smtClean="0"/>
              <a:t>Right to Left Shunt?</a:t>
            </a:r>
          </a:p>
          <a:p>
            <a:r>
              <a:rPr lang="en-US" dirty="0" smtClean="0"/>
              <a:t>Lungs coming up?</a:t>
            </a:r>
          </a:p>
          <a:p>
            <a:r>
              <a:rPr lang="en-US" dirty="0" smtClean="0"/>
              <a:t>Pneumothorax?</a:t>
            </a:r>
          </a:p>
        </p:txBody>
      </p:sp>
      <p:sp>
        <p:nvSpPr>
          <p:cNvPr id="5" name="Content Placeholder 4"/>
          <p:cNvSpPr>
            <a:spLocks noGrp="1"/>
          </p:cNvSpPr>
          <p:nvPr>
            <p:ph sz="half" idx="2"/>
          </p:nvPr>
        </p:nvSpPr>
        <p:spPr>
          <a:xfrm>
            <a:off x="4648200" y="1970640"/>
            <a:ext cx="4038600" cy="4525963"/>
          </a:xfrm>
        </p:spPr>
        <p:txBody>
          <a:bodyPr/>
          <a:lstStyle/>
          <a:p>
            <a:r>
              <a:rPr lang="en-US" dirty="0" smtClean="0"/>
              <a:t>Optimize Ventilator</a:t>
            </a:r>
          </a:p>
          <a:p>
            <a:r>
              <a:rPr lang="en-US" dirty="0" smtClean="0"/>
              <a:t>Nitric Oxide for V/Q matching</a:t>
            </a:r>
          </a:p>
          <a:p>
            <a:r>
              <a:rPr lang="en-US" dirty="0" smtClean="0"/>
              <a:t>Repair Echo findings</a:t>
            </a:r>
          </a:p>
          <a:p>
            <a:r>
              <a:rPr lang="en-US" dirty="0" smtClean="0"/>
              <a:t>Bronchoscopy</a:t>
            </a:r>
          </a:p>
          <a:p>
            <a:r>
              <a:rPr lang="en-US" dirty="0" smtClean="0"/>
              <a:t>Go back on!</a:t>
            </a:r>
          </a:p>
        </p:txBody>
      </p:sp>
      <p:sp>
        <p:nvSpPr>
          <p:cNvPr id="6" name="TextBox 5"/>
          <p:cNvSpPr txBox="1"/>
          <p:nvPr/>
        </p:nvSpPr>
        <p:spPr>
          <a:xfrm>
            <a:off x="3782103" y="6334780"/>
            <a:ext cx="1427394" cy="523220"/>
          </a:xfrm>
          <a:prstGeom prst="rect">
            <a:avLst/>
          </a:prstGeom>
          <a:noFill/>
        </p:spPr>
        <p:txBody>
          <a:bodyPr wrap="none" rtlCol="0">
            <a:spAutoFit/>
          </a:bodyPr>
          <a:lstStyle/>
          <a:p>
            <a:r>
              <a:rPr lang="en-US" sz="2800" dirty="0" smtClean="0">
                <a:solidFill>
                  <a:srgbClr val="E8BC4A"/>
                </a:solidFill>
              </a:rPr>
              <a:t>ECMO…</a:t>
            </a:r>
            <a:endParaRPr lang="en-US" sz="2800" dirty="0">
              <a:solidFill>
                <a:srgbClr val="E8BC4A"/>
              </a:solidFill>
            </a:endParaRPr>
          </a:p>
        </p:txBody>
      </p:sp>
    </p:spTree>
    <p:extLst>
      <p:ext uri="{BB962C8B-B14F-4D97-AF65-F5344CB8AC3E}">
        <p14:creationId xmlns:p14="http://schemas.microsoft.com/office/powerpoint/2010/main" val="38161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fade">
                                      <p:cBhvr>
                                        <p:cTn id="53" dur="500"/>
                                        <p:tgtEl>
                                          <p:spTgt spid="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500"/>
                                        <p:tgtEl>
                                          <p:spTgt spid="5">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Part 14</a:t>
            </a:r>
            <a:br>
              <a:rPr lang="en-US" dirty="0" smtClean="0"/>
            </a:br>
            <a:r>
              <a:rPr lang="en-US" sz="2400" dirty="0" smtClean="0"/>
              <a:t>(It’s a fish story…)</a:t>
            </a:r>
            <a:endParaRPr lang="en-US" dirty="0"/>
          </a:p>
        </p:txBody>
      </p:sp>
      <p:sp>
        <p:nvSpPr>
          <p:cNvPr id="3" name="Content Placeholder 2"/>
          <p:cNvSpPr>
            <a:spLocks noGrp="1"/>
          </p:cNvSpPr>
          <p:nvPr>
            <p:ph idx="1"/>
          </p:nvPr>
        </p:nvSpPr>
        <p:spPr/>
        <p:txBody>
          <a:bodyPr/>
          <a:lstStyle/>
          <a:p>
            <a:r>
              <a:rPr lang="en-US" dirty="0" smtClean="0"/>
              <a:t>The case is done.  The ventricles are working.  Oxygenation is adequate.  Your surgical reconstruction is complete.  You’ve asked for the standard dose of protamine (BTW, what is that?).  At ¼ dose, you note dropping blood pressure…</a:t>
            </a:r>
            <a:endParaRPr lang="en-US" dirty="0"/>
          </a:p>
        </p:txBody>
      </p:sp>
    </p:spTree>
    <p:extLst>
      <p:ext uri="{BB962C8B-B14F-4D97-AF65-F5344CB8AC3E}">
        <p14:creationId xmlns:p14="http://schemas.microsoft.com/office/powerpoint/2010/main" val="624409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79" b="114"/>
          <a:stretch/>
        </p:blipFill>
        <p:spPr>
          <a:xfrm>
            <a:off x="457200" y="1150994"/>
            <a:ext cx="8229600" cy="5397760"/>
          </a:xfrm>
        </p:spPr>
      </p:pic>
      <p:pic>
        <p:nvPicPr>
          <p:cNvPr id="5" name="Picture 4"/>
          <p:cNvPicPr>
            <a:picLocks noChangeAspect="1"/>
          </p:cNvPicPr>
          <p:nvPr/>
        </p:nvPicPr>
        <p:blipFill>
          <a:blip r:embed="rId3"/>
          <a:stretch>
            <a:fillRect/>
          </a:stretch>
        </p:blipFill>
        <p:spPr>
          <a:xfrm>
            <a:off x="-925976" y="736771"/>
            <a:ext cx="6058521" cy="5360534"/>
          </a:xfrm>
          <a:prstGeom prst="rect">
            <a:avLst/>
          </a:prstGeom>
        </p:spPr>
      </p:pic>
    </p:spTree>
    <p:extLst>
      <p:ext uri="{BB962C8B-B14F-4D97-AF65-F5344CB8AC3E}">
        <p14:creationId xmlns:p14="http://schemas.microsoft.com/office/powerpoint/2010/main" val="3831900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Protamine Reaction</a:t>
            </a:r>
            <a:br>
              <a:rPr lang="en-US" dirty="0" smtClean="0"/>
            </a:br>
            <a:r>
              <a:rPr lang="en-US" sz="2400" dirty="0" smtClean="0"/>
              <a:t>Team Approach</a:t>
            </a:r>
            <a:endParaRPr lang="en-US" dirty="0"/>
          </a:p>
        </p:txBody>
      </p:sp>
      <p:sp>
        <p:nvSpPr>
          <p:cNvPr id="3" name="Content Placeholder 2"/>
          <p:cNvSpPr>
            <a:spLocks noGrp="1"/>
          </p:cNvSpPr>
          <p:nvPr>
            <p:ph idx="1"/>
          </p:nvPr>
        </p:nvSpPr>
        <p:spPr/>
        <p:txBody>
          <a:bodyPr/>
          <a:lstStyle/>
          <a:p>
            <a:r>
              <a:rPr lang="en-US" sz="2400" dirty="0" smtClean="0"/>
              <a:t>Moderate Systemic Hypotension</a:t>
            </a:r>
          </a:p>
          <a:p>
            <a:pPr lvl="1"/>
            <a:r>
              <a:rPr lang="en-US" sz="2000" dirty="0" smtClean="0"/>
              <a:t>Slow rate of protamine infusion, give peripherally, or direct aortic</a:t>
            </a:r>
          </a:p>
          <a:p>
            <a:pPr lvl="1"/>
            <a:r>
              <a:rPr lang="en-US" sz="2000" dirty="0" smtClean="0"/>
              <a:t>Volume responsive</a:t>
            </a:r>
          </a:p>
          <a:p>
            <a:r>
              <a:rPr lang="en-US" sz="2400" dirty="0" err="1" smtClean="0"/>
              <a:t>Anaphyllaxis</a:t>
            </a:r>
            <a:endParaRPr lang="en-US" sz="2400" dirty="0" smtClean="0"/>
          </a:p>
          <a:p>
            <a:pPr lvl="1"/>
            <a:r>
              <a:rPr lang="en-US" sz="2000" dirty="0" smtClean="0"/>
              <a:t>Volume, Epinephrine, Steroids</a:t>
            </a:r>
          </a:p>
          <a:p>
            <a:r>
              <a:rPr lang="en-US" sz="2400" dirty="0" smtClean="0"/>
              <a:t>Pulmonary Hypertension, RV Failure</a:t>
            </a:r>
          </a:p>
          <a:p>
            <a:pPr lvl="1"/>
            <a:r>
              <a:rPr lang="en-US" sz="2000" dirty="0" smtClean="0"/>
              <a:t>GIVE HEPARIN</a:t>
            </a:r>
          </a:p>
          <a:p>
            <a:pPr lvl="1"/>
            <a:r>
              <a:rPr lang="en-US" sz="2000" dirty="0" smtClean="0"/>
              <a:t>GO BACK ON!</a:t>
            </a:r>
            <a:endParaRPr lang="en-US" sz="2000" dirty="0"/>
          </a:p>
        </p:txBody>
      </p:sp>
    </p:spTree>
    <p:extLst>
      <p:ext uri="{BB962C8B-B14F-4D97-AF65-F5344CB8AC3E}">
        <p14:creationId xmlns:p14="http://schemas.microsoft.com/office/powerpoint/2010/main" val="335701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31668" b="31668"/>
          <a:stretch>
            <a:fillRect/>
          </a:stretch>
        </p:blipFill>
        <p:spPr/>
      </p:pic>
      <p:pic>
        <p:nvPicPr>
          <p:cNvPr id="4" name="Content Placeholder 3"/>
          <p:cNvPicPr>
            <a:picLocks noChangeAspect="1"/>
          </p:cNvPicPr>
          <p:nvPr/>
        </p:nvPicPr>
        <p:blipFill rotWithShape="1">
          <a:blip r:embed="rId3"/>
          <a:srcRect t="-379" b="114"/>
          <a:stretch/>
        </p:blipFill>
        <p:spPr bwMode="auto">
          <a:xfrm>
            <a:off x="457200" y="1150994"/>
            <a:ext cx="8229600" cy="539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6" name="Picture 5"/>
          <p:cNvPicPr>
            <a:picLocks noChangeAspect="1"/>
          </p:cNvPicPr>
          <p:nvPr/>
        </p:nvPicPr>
        <p:blipFill rotWithShape="1">
          <a:blip r:embed="rId2"/>
          <a:srcRect t="16217"/>
          <a:stretch/>
        </p:blipFill>
        <p:spPr>
          <a:xfrm>
            <a:off x="4391767" y="1150993"/>
            <a:ext cx="4295034" cy="5397761"/>
          </a:xfrm>
          <a:prstGeom prst="rect">
            <a:avLst/>
          </a:prstGeom>
        </p:spPr>
      </p:pic>
    </p:spTree>
    <p:extLst>
      <p:ext uri="{BB962C8B-B14F-4D97-AF65-F5344CB8AC3E}">
        <p14:creationId xmlns:p14="http://schemas.microsoft.com/office/powerpoint/2010/main" val="574030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706"/>
            <a:ext cx="8229600" cy="1143000"/>
          </a:xfrm>
        </p:spPr>
        <p:txBody>
          <a:bodyPr/>
          <a:lstStyle/>
          <a:p>
            <a:r>
              <a:rPr lang="en-US" dirty="0" smtClean="0"/>
              <a:t>Learning Points</a:t>
            </a:r>
            <a:endParaRPr lang="en-US" dirty="0"/>
          </a:p>
        </p:txBody>
      </p:sp>
      <p:sp>
        <p:nvSpPr>
          <p:cNvPr id="3" name="Content Placeholder 2"/>
          <p:cNvSpPr>
            <a:spLocks noGrp="1"/>
          </p:cNvSpPr>
          <p:nvPr>
            <p:ph idx="1"/>
          </p:nvPr>
        </p:nvSpPr>
        <p:spPr/>
        <p:txBody>
          <a:bodyPr/>
          <a:lstStyle/>
          <a:p>
            <a:r>
              <a:rPr lang="en-US" sz="2800" dirty="0" smtClean="0"/>
              <a:t>Cardiopulmonary Bypass is has many potential 		</a:t>
            </a:r>
            <a:r>
              <a:rPr lang="en-US" sz="2800" dirty="0" err="1" smtClean="0"/>
              <a:t>opportunites</a:t>
            </a:r>
            <a:r>
              <a:rPr lang="en-US" sz="2800" dirty="0" smtClean="0"/>
              <a:t> for success</a:t>
            </a:r>
          </a:p>
          <a:p>
            <a:r>
              <a:rPr lang="en-US" sz="2800" dirty="0"/>
              <a:t>Don’t Panic – Everyone is looking to you for </a:t>
            </a:r>
            <a:r>
              <a:rPr lang="en-US" sz="2800" dirty="0" smtClean="0"/>
              <a:t>	leadership</a:t>
            </a:r>
            <a:endParaRPr lang="en-US" sz="2800" dirty="0"/>
          </a:p>
          <a:p>
            <a:r>
              <a:rPr lang="en-US" sz="2800" dirty="0" smtClean="0"/>
              <a:t>Developing a  systematic approach to common 	problems is valuable</a:t>
            </a:r>
          </a:p>
          <a:p>
            <a:r>
              <a:rPr lang="en-US" sz="2800" dirty="0" smtClean="0"/>
              <a:t>Developing a practiced team approach may align 	expectations to </a:t>
            </a:r>
            <a:r>
              <a:rPr lang="en-US" sz="2800" dirty="0"/>
              <a:t>rare </a:t>
            </a:r>
            <a:r>
              <a:rPr lang="en-US" sz="2800" dirty="0" smtClean="0"/>
              <a:t>disasters</a:t>
            </a:r>
          </a:p>
        </p:txBody>
      </p:sp>
    </p:spTree>
    <p:extLst>
      <p:ext uri="{BB962C8B-B14F-4D97-AF65-F5344CB8AC3E}">
        <p14:creationId xmlns:p14="http://schemas.microsoft.com/office/powerpoint/2010/main" val="394298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Success…</a:t>
            </a:r>
            <a:endParaRPr lang="en-US" dirty="0"/>
          </a:p>
        </p:txBody>
      </p:sp>
      <p:sp>
        <p:nvSpPr>
          <p:cNvPr id="3" name="Content Placeholder 2"/>
          <p:cNvSpPr>
            <a:spLocks noGrp="1"/>
          </p:cNvSpPr>
          <p:nvPr>
            <p:ph idx="1"/>
          </p:nvPr>
        </p:nvSpPr>
        <p:spPr/>
        <p:txBody>
          <a:bodyPr/>
          <a:lstStyle/>
          <a:p>
            <a:r>
              <a:rPr lang="en-US" dirty="0" err="1" smtClean="0"/>
              <a:t>Cannulation</a:t>
            </a:r>
            <a:endParaRPr lang="en-US" dirty="0" smtClean="0"/>
          </a:p>
          <a:p>
            <a:r>
              <a:rPr lang="en-US" dirty="0" smtClean="0"/>
              <a:t>Commencement of Cardiopulmonary Bypass</a:t>
            </a:r>
          </a:p>
          <a:p>
            <a:r>
              <a:rPr lang="en-US" dirty="0" err="1" smtClean="0"/>
              <a:t>Crossclamp</a:t>
            </a:r>
            <a:r>
              <a:rPr lang="en-US" dirty="0" smtClean="0"/>
              <a:t> </a:t>
            </a:r>
          </a:p>
          <a:p>
            <a:r>
              <a:rPr lang="en-US" dirty="0" smtClean="0"/>
              <a:t>Maintenance of Cardiopulmonary Bypass</a:t>
            </a:r>
            <a:endParaRPr lang="en-US" dirty="0"/>
          </a:p>
          <a:p>
            <a:r>
              <a:rPr lang="en-US" dirty="0" smtClean="0"/>
              <a:t>Weaning Cardiopulmonary Bypass</a:t>
            </a:r>
          </a:p>
          <a:p>
            <a:r>
              <a:rPr lang="en-US" dirty="0" smtClean="0"/>
              <a:t>Finishing Up</a:t>
            </a:r>
            <a:endParaRPr lang="en-US" dirty="0"/>
          </a:p>
        </p:txBody>
      </p:sp>
    </p:spTree>
    <p:extLst>
      <p:ext uri="{BB962C8B-B14F-4D97-AF65-F5344CB8AC3E}">
        <p14:creationId xmlns:p14="http://schemas.microsoft.com/office/powerpoint/2010/main" val="27619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24375" t="19000" r="22500" b="8000"/>
          <a:stretch>
            <a:fillRect/>
          </a:stretch>
        </p:blipFill>
        <p:spPr bwMode="auto">
          <a:xfrm>
            <a:off x="1721872" y="1573423"/>
            <a:ext cx="5738838" cy="4928649"/>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Know Your Pump</a:t>
            </a:r>
            <a:endParaRPr lang="en-US" dirty="0"/>
          </a:p>
        </p:txBody>
      </p:sp>
    </p:spTree>
    <p:extLst>
      <p:ext uri="{BB962C8B-B14F-4D97-AF65-F5344CB8AC3E}">
        <p14:creationId xmlns:p14="http://schemas.microsoft.com/office/powerpoint/2010/main" val="2138283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Part 1</a:t>
            </a:r>
            <a:br>
              <a:rPr lang="en-US" dirty="0" smtClean="0"/>
            </a:br>
            <a:r>
              <a:rPr lang="en-US" sz="2400" dirty="0" smtClean="0"/>
              <a:t>(I’ve heard of this happening at </a:t>
            </a:r>
            <a:r>
              <a:rPr lang="en-US" sz="2400" i="1" dirty="0" smtClean="0"/>
              <a:t>other</a:t>
            </a:r>
            <a:r>
              <a:rPr lang="en-US" sz="2400" dirty="0" smtClean="0"/>
              <a:t> centers…)</a:t>
            </a:r>
            <a:endParaRPr lang="en-US" dirty="0"/>
          </a:p>
        </p:txBody>
      </p:sp>
      <p:sp>
        <p:nvSpPr>
          <p:cNvPr id="5" name="Content Placeholder 4"/>
          <p:cNvSpPr>
            <a:spLocks noGrp="1"/>
          </p:cNvSpPr>
          <p:nvPr>
            <p:ph idx="1"/>
          </p:nvPr>
        </p:nvSpPr>
        <p:spPr/>
        <p:txBody>
          <a:bodyPr/>
          <a:lstStyle/>
          <a:p>
            <a:r>
              <a:rPr lang="en-US" sz="2800" dirty="0"/>
              <a:t>40 y/o male with </a:t>
            </a:r>
            <a:r>
              <a:rPr lang="en-US" sz="2800" dirty="0" err="1"/>
              <a:t>Marfan’s</a:t>
            </a:r>
            <a:r>
              <a:rPr lang="en-US" sz="2800" dirty="0"/>
              <a:t>, aortic root aneurysm, </a:t>
            </a:r>
            <a:r>
              <a:rPr lang="en-US" sz="2400" dirty="0"/>
              <a:t>and</a:t>
            </a:r>
            <a:r>
              <a:rPr lang="en-US" sz="2800" dirty="0"/>
              <a:t> trace aortic insufficiency for planned David procedure. </a:t>
            </a:r>
            <a:r>
              <a:rPr lang="en-US" sz="2800" dirty="0" smtClean="0"/>
              <a:t> The patient undergoes aortic </a:t>
            </a:r>
            <a:r>
              <a:rPr lang="en-US" sz="2800" dirty="0" err="1" smtClean="0"/>
              <a:t>cannulation</a:t>
            </a:r>
            <a:r>
              <a:rPr lang="en-US" sz="2800" dirty="0" smtClean="0"/>
              <a:t> in the proximal aortic arch.  When you ask the </a:t>
            </a:r>
            <a:r>
              <a:rPr lang="en-US" sz="2800" dirty="0" err="1" smtClean="0"/>
              <a:t>perfusionist</a:t>
            </a:r>
            <a:r>
              <a:rPr lang="en-US" sz="2800" dirty="0" smtClean="0"/>
              <a:t> to test the line, she reports that the line pressure is 350 mmHg and the aorta looks like this:</a:t>
            </a:r>
            <a:endParaRPr lang="en-US" sz="2800" dirty="0"/>
          </a:p>
        </p:txBody>
      </p:sp>
    </p:spTree>
    <p:extLst>
      <p:ext uri="{BB962C8B-B14F-4D97-AF65-F5344CB8AC3E}">
        <p14:creationId xmlns:p14="http://schemas.microsoft.com/office/powerpoint/2010/main" val="3093358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Part 1</a:t>
            </a:r>
            <a:endParaRPr lang="en-US" dirty="0"/>
          </a:p>
        </p:txBody>
      </p:sp>
      <p:pic>
        <p:nvPicPr>
          <p:cNvPr id="5" name="Content Placeholder 4"/>
          <p:cNvPicPr>
            <a:picLocks noGrp="1" noChangeAspect="1"/>
          </p:cNvPicPr>
          <p:nvPr>
            <p:ph sz="half" idx="1"/>
          </p:nvPr>
        </p:nvPicPr>
        <p:blipFill rotWithShape="1">
          <a:blip r:embed="rId2"/>
          <a:srcRect l="-138" r="-84"/>
          <a:stretch/>
        </p:blipFill>
        <p:spPr>
          <a:xfrm>
            <a:off x="1219201" y="1481666"/>
            <a:ext cx="6683022" cy="5001173"/>
          </a:xfrm>
        </p:spPr>
      </p:pic>
    </p:spTree>
    <p:extLst>
      <p:ext uri="{BB962C8B-B14F-4D97-AF65-F5344CB8AC3E}">
        <p14:creationId xmlns:p14="http://schemas.microsoft.com/office/powerpoint/2010/main" val="2642983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Intra-operative Aortic Dissection</a:t>
            </a:r>
            <a:endParaRPr lang="en-US" sz="4400" dirty="0"/>
          </a:p>
        </p:txBody>
      </p:sp>
      <p:sp>
        <p:nvSpPr>
          <p:cNvPr id="5" name="Text Placeholder 4"/>
          <p:cNvSpPr>
            <a:spLocks noGrp="1"/>
          </p:cNvSpPr>
          <p:nvPr>
            <p:ph type="body" idx="1"/>
          </p:nvPr>
        </p:nvSpPr>
        <p:spPr/>
        <p:txBody>
          <a:bodyPr/>
          <a:lstStyle/>
          <a:p>
            <a:r>
              <a:rPr lang="en-US" dirty="0" smtClean="0"/>
              <a:t>Etiology</a:t>
            </a:r>
            <a:endParaRPr lang="en-US" dirty="0"/>
          </a:p>
        </p:txBody>
      </p:sp>
      <p:sp>
        <p:nvSpPr>
          <p:cNvPr id="3" name="Content Placeholder 2"/>
          <p:cNvSpPr>
            <a:spLocks noGrp="1"/>
          </p:cNvSpPr>
          <p:nvPr>
            <p:ph sz="half" idx="2"/>
          </p:nvPr>
        </p:nvSpPr>
        <p:spPr/>
        <p:txBody>
          <a:bodyPr/>
          <a:lstStyle/>
          <a:p>
            <a:r>
              <a:rPr lang="en-US" sz="2000" dirty="0" smtClean="0"/>
              <a:t>Hypertension</a:t>
            </a:r>
          </a:p>
          <a:p>
            <a:r>
              <a:rPr lang="en-US" sz="2000" dirty="0" smtClean="0"/>
              <a:t>Connective tissue disorder</a:t>
            </a:r>
          </a:p>
          <a:p>
            <a:r>
              <a:rPr lang="en-US" sz="2000" dirty="0" smtClean="0"/>
              <a:t>Calcification</a:t>
            </a:r>
          </a:p>
          <a:p>
            <a:r>
              <a:rPr lang="en-US" sz="2000" dirty="0" smtClean="0"/>
              <a:t>Iatrogenic</a:t>
            </a:r>
          </a:p>
          <a:p>
            <a:pPr lvl="1"/>
            <a:r>
              <a:rPr lang="en-US" sz="1800" dirty="0" err="1" smtClean="0"/>
              <a:t>Cannulation</a:t>
            </a:r>
            <a:endParaRPr lang="en-US" sz="1800" dirty="0" smtClean="0"/>
          </a:p>
          <a:p>
            <a:pPr lvl="1"/>
            <a:r>
              <a:rPr lang="en-US" sz="1800" dirty="0" err="1" smtClean="0"/>
              <a:t>Crossclamp</a:t>
            </a:r>
            <a:endParaRPr lang="en-US" sz="1800" dirty="0" smtClean="0"/>
          </a:p>
          <a:p>
            <a:pPr lvl="1"/>
            <a:r>
              <a:rPr lang="en-US" sz="1800" dirty="0" err="1" smtClean="0"/>
              <a:t>Proximals</a:t>
            </a:r>
            <a:endParaRPr lang="en-US" sz="1800" dirty="0" smtClean="0"/>
          </a:p>
          <a:p>
            <a:pPr lvl="1"/>
            <a:r>
              <a:rPr lang="en-US" sz="1800" dirty="0" err="1" smtClean="0"/>
              <a:t>Aortotomy</a:t>
            </a:r>
            <a:endParaRPr lang="en-US" sz="1800" dirty="0" smtClean="0"/>
          </a:p>
          <a:p>
            <a:pPr lvl="1"/>
            <a:r>
              <a:rPr lang="en-US" sz="1800" dirty="0" smtClean="0"/>
              <a:t>Vent</a:t>
            </a:r>
          </a:p>
        </p:txBody>
      </p:sp>
      <p:sp>
        <p:nvSpPr>
          <p:cNvPr id="6" name="Text Placeholder 5"/>
          <p:cNvSpPr>
            <a:spLocks noGrp="1"/>
          </p:cNvSpPr>
          <p:nvPr>
            <p:ph type="body" sz="quarter" idx="3"/>
          </p:nvPr>
        </p:nvSpPr>
        <p:spPr/>
        <p:txBody>
          <a:bodyPr/>
          <a:lstStyle/>
          <a:p>
            <a:r>
              <a:rPr lang="en-US" dirty="0" smtClean="0"/>
              <a:t>Diagnosis</a:t>
            </a:r>
            <a:endParaRPr lang="en-US" dirty="0"/>
          </a:p>
        </p:txBody>
      </p:sp>
      <p:sp>
        <p:nvSpPr>
          <p:cNvPr id="4" name="Content Placeholder 3"/>
          <p:cNvSpPr>
            <a:spLocks noGrp="1"/>
          </p:cNvSpPr>
          <p:nvPr>
            <p:ph sz="quarter" idx="4"/>
          </p:nvPr>
        </p:nvSpPr>
        <p:spPr/>
        <p:txBody>
          <a:bodyPr/>
          <a:lstStyle/>
          <a:p>
            <a:r>
              <a:rPr lang="en-US" sz="2000" dirty="0" smtClean="0"/>
              <a:t>Color change</a:t>
            </a:r>
          </a:p>
          <a:p>
            <a:r>
              <a:rPr lang="en-US" sz="2000" dirty="0" smtClean="0"/>
              <a:t>Decrease in MAP</a:t>
            </a:r>
          </a:p>
          <a:p>
            <a:r>
              <a:rPr lang="en-US" sz="2000" dirty="0" smtClean="0"/>
              <a:t>Decrease in venous return</a:t>
            </a:r>
          </a:p>
          <a:p>
            <a:r>
              <a:rPr lang="en-US" sz="2000" dirty="0" smtClean="0"/>
              <a:t>Increase in arterial line pressure</a:t>
            </a:r>
          </a:p>
          <a:p>
            <a:r>
              <a:rPr lang="en-US" sz="2000" dirty="0" smtClean="0"/>
              <a:t>Flap on TEE</a:t>
            </a:r>
          </a:p>
          <a:p>
            <a:r>
              <a:rPr lang="en-US" sz="2000" dirty="0" smtClean="0"/>
              <a:t>Change in cerebral perfusion</a:t>
            </a:r>
          </a:p>
          <a:p>
            <a:r>
              <a:rPr lang="en-US" sz="2000" dirty="0" smtClean="0"/>
              <a:t>Discordant A-line pressures</a:t>
            </a:r>
            <a:endParaRPr lang="en-US" sz="2000" dirty="0"/>
          </a:p>
        </p:txBody>
      </p:sp>
    </p:spTree>
    <p:extLst>
      <p:ext uri="{BB962C8B-B14F-4D97-AF65-F5344CB8AC3E}">
        <p14:creationId xmlns:p14="http://schemas.microsoft.com/office/powerpoint/2010/main" val="338858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fade">
                                      <p:cBhvr>
                                        <p:cTn id="62" dur="500"/>
                                        <p:tgtEl>
                                          <p:spTgt spid="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500"/>
                                        <p:tgtEl>
                                          <p:spTgt spid="4">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Effect transition="in" filter="fade">
                                      <p:cBhvr>
                                        <p:cTn id="72" dur="500"/>
                                        <p:tgtEl>
                                          <p:spTgt spid="4">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Effect transition="in" filter="fade">
                                      <p:cBhvr>
                                        <p:cTn id="7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4" grpId="0" build="p"/>
    </p:bldLst>
  </p:timing>
</p:sld>
</file>

<file path=ppt/theme/theme1.xml><?xml version="1.0" encoding="utf-8"?>
<a:theme xmlns:a="http://schemas.openxmlformats.org/drawingml/2006/main" name="UW Standard">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 Standard.thmx</Template>
  <TotalTime>17688</TotalTime>
  <Words>1370</Words>
  <Application>Microsoft Office PowerPoint</Application>
  <PresentationFormat>On-screen Show (4:3)</PresentationFormat>
  <Paragraphs>241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UW Standard</vt:lpstr>
      <vt:lpstr>Cardiopulmonary Bypass  Crisis Scenarios:  Thinking Yourself Out of a Box</vt:lpstr>
      <vt:lpstr>Cardiopulmonary Bypass</vt:lpstr>
      <vt:lpstr>PowerPoint Presentation</vt:lpstr>
      <vt:lpstr>PowerPoint Presentation</vt:lpstr>
      <vt:lpstr>Opportunities for Success…</vt:lpstr>
      <vt:lpstr>Know Your Pump</vt:lpstr>
      <vt:lpstr>Case Study Part 1 (I’ve heard of this happening at other centers…)</vt:lpstr>
      <vt:lpstr>Case Study Part 1</vt:lpstr>
      <vt:lpstr>Intra-operative Aortic Dissection</vt:lpstr>
      <vt:lpstr>Intra-op Aortic Dissection Management  Team Approach</vt:lpstr>
      <vt:lpstr>Case Study Part 2 (this may have happened to one of my partners once…)</vt:lpstr>
      <vt:lpstr>“I Can’t Flow” Work Your Way Through It</vt:lpstr>
      <vt:lpstr>Case Study Part 3 (this is pretty common…)</vt:lpstr>
      <vt:lpstr>“I Can Only Flow 2 Liters” (Heart is Full)</vt:lpstr>
      <vt:lpstr>Case Study Part 4 (this happens all the time…)</vt:lpstr>
      <vt:lpstr>“I’m at Full Flow (CI &gt; 2.4 l/m2)” (Heart is Full)</vt:lpstr>
      <vt:lpstr>Case Study Part 5 (remember not to panic…)</vt:lpstr>
      <vt:lpstr>“The Heart Won’t Arrest”</vt:lpstr>
      <vt:lpstr>Other Issues During Crossclamp</vt:lpstr>
      <vt:lpstr>Case Study Part 6 (this is really quite rare but disastrous…)</vt:lpstr>
      <vt:lpstr>Etiology of Massive Air Embolism</vt:lpstr>
      <vt:lpstr>“There is Air in the Line!” Team Approach</vt:lpstr>
      <vt:lpstr>Case Study Part 7 (this just really happened…)</vt:lpstr>
      <vt:lpstr>Find the Problem…</vt:lpstr>
      <vt:lpstr>Intraoperative Management</vt:lpstr>
      <vt:lpstr>Case Study Part 8 (this really happened too…)</vt:lpstr>
      <vt:lpstr>Power Outage on CPB</vt:lpstr>
      <vt:lpstr>Maintenance of CPB</vt:lpstr>
      <vt:lpstr>Case Study Part 9 (this has never happened to me…)</vt:lpstr>
      <vt:lpstr>Etiology and Treatment of Ventricular Fibrillation</vt:lpstr>
      <vt:lpstr>Case Study Part 10 (just this week…)</vt:lpstr>
      <vt:lpstr>Etiology and Treatment of Right Ventricular Failure</vt:lpstr>
      <vt:lpstr>Case Study Part 11 (seriously, #%^*&amp;@!!)</vt:lpstr>
      <vt:lpstr>Etiology and Treatment of  Left Ventricular Failure</vt:lpstr>
      <vt:lpstr>Case Study Part 12 (all bleeding stops eventually…)</vt:lpstr>
      <vt:lpstr>Common Injuries</vt:lpstr>
      <vt:lpstr>Case Study Part 13 (We All Breathe the Same Air…)</vt:lpstr>
      <vt:lpstr>Etiology and Treatment of Hypoxia/Lung Injury</vt:lpstr>
      <vt:lpstr>Case Study Part 14 (It’s a fish story…)</vt:lpstr>
      <vt:lpstr>Protamine Reaction Team Approach</vt:lpstr>
      <vt:lpstr>PowerPoint Presentation</vt:lpstr>
      <vt:lpstr>Learning Points</vt:lpstr>
    </vt:vector>
  </TitlesOfParts>
  <Company>UW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Cardiopulmonary Bypass Crisis Scenarios:  Thinking Yourself Out of a Box</dc:title>
  <dc:creator>Nahush Mokadam</dc:creator>
  <cp:lastModifiedBy>Aloia, Lauren</cp:lastModifiedBy>
  <cp:revision>44</cp:revision>
  <cp:lastPrinted>2014-10-07T20:28:20Z</cp:lastPrinted>
  <dcterms:created xsi:type="dcterms:W3CDTF">2014-09-18T19:58:52Z</dcterms:created>
  <dcterms:modified xsi:type="dcterms:W3CDTF">2015-09-23T18:51:36Z</dcterms:modified>
</cp:coreProperties>
</file>