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sldIdLst>
    <p:sldId id="257" r:id="rId5"/>
    <p:sldId id="339" r:id="rId6"/>
    <p:sldId id="361" r:id="rId7"/>
    <p:sldId id="340" r:id="rId8"/>
    <p:sldId id="341" r:id="rId9"/>
    <p:sldId id="342" r:id="rId10"/>
    <p:sldId id="343" r:id="rId11"/>
    <p:sldId id="364" r:id="rId12"/>
    <p:sldId id="344" r:id="rId13"/>
    <p:sldId id="363" r:id="rId14"/>
    <p:sldId id="346" r:id="rId15"/>
    <p:sldId id="371" r:id="rId16"/>
    <p:sldId id="373" r:id="rId17"/>
    <p:sldId id="372" r:id="rId18"/>
    <p:sldId id="365" r:id="rId19"/>
    <p:sldId id="349" r:id="rId20"/>
    <p:sldId id="358" r:id="rId21"/>
    <p:sldId id="359" r:id="rId22"/>
    <p:sldId id="369" r:id="rId23"/>
    <p:sldId id="353" r:id="rId24"/>
    <p:sldId id="354" r:id="rId25"/>
    <p:sldId id="355" r:id="rId26"/>
    <p:sldId id="366" r:id="rId27"/>
    <p:sldId id="367" r:id="rId28"/>
    <p:sldId id="370" r:id="rId29"/>
    <p:sldId id="368" r:id="rId30"/>
    <p:sldId id="326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2" autoAdjust="0"/>
    <p:restoredTop sz="97289" autoAdjust="0"/>
  </p:normalViewPr>
  <p:slideViewPr>
    <p:cSldViewPr snapToGrid="0" snapToObjects="1">
      <p:cViewPr>
        <p:scale>
          <a:sx n="80" d="100"/>
          <a:sy n="80" d="100"/>
        </p:scale>
        <p:origin x="-264" y="-8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9AB4C-920D-489A-ACAA-B2F91D85A31D}" type="datetimeFigureOut">
              <a:rPr lang="en-US" smtClean="0"/>
              <a:t>8/4/2014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20847-11AF-4463-BED6-10C955ADBF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46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FFF25A-F5D5-48EE-8418-9F165D2D61F0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391D2C-11CD-4A45-AF7F-219E93E99EE9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B776E7-7CC1-430B-A4B5-BF0ADC512935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8564F4-8928-4EEC-9037-EA700CAEABDB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SA node ( SA nodal artery RCA) </a:t>
            </a:r>
          </a:p>
          <a:p>
            <a:r>
              <a:rPr lang="en-US" altLang="en-US"/>
              <a:t>Anterior, middle, posterior internodal tracts in the R and L atrium- bachmann’s bundle </a:t>
            </a:r>
          </a:p>
          <a:p>
            <a:r>
              <a:rPr lang="en-US" altLang="en-US"/>
              <a:t>AV node - Triangle of Koch, Tendon of todaro, Coronary sinus, septal leaflet of tricuspid valve</a:t>
            </a:r>
          </a:p>
          <a:p>
            <a:r>
              <a:rPr lang="en-US" altLang="en-US"/>
              <a:t>Bundle of His- penetrates the membranous septum just underneath the R and non-coronary cusps of the Aortic valve </a:t>
            </a:r>
          </a:p>
          <a:p>
            <a:r>
              <a:rPr lang="en-US" altLang="en-US"/>
              <a:t>Bundle Branches- </a:t>
            </a:r>
          </a:p>
          <a:p>
            <a:r>
              <a:rPr lang="en-US" altLang="en-US"/>
              <a:t>Purkinje fibres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93E2A3-C3F9-44EE-95D0-FC60EA3DA19E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2AA0A2-09B7-4A3E-80C5-77FE06B028AB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7E85FC-71CB-47B5-AE25-8DA2595D66FA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Right dominante 80-85% </a:t>
            </a:r>
          </a:p>
          <a:p>
            <a:r>
              <a:rPr lang="en-US" altLang="en-US"/>
              <a:t>Left dominant 10-15%</a:t>
            </a:r>
          </a:p>
          <a:p>
            <a:r>
              <a:rPr lang="en-US" altLang="en-US"/>
              <a:t>Codominant 5%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D3F3CA-4E2D-4721-83A1-EA06A3B83F7A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20847-11AF-4463-BED6-10C955ADBFE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2476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D38305-256D-4AE1-B435-54DA5375BC7E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2C186B-853B-4F09-BBEB-1F25415B9ADD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D5A22B-AA14-4365-BCE2-F75A8191C219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24D47F-DF6A-4888-A00B-E1885E589D01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F6C7F6-977B-4C6B-8572-48594D70C34D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Located in the mediastinum – anatomical region extending from the sternum to the vertebral column, the first rib and between the lungs</a:t>
            </a:r>
          </a:p>
          <a:p>
            <a:r>
              <a:rPr lang="en-US" altLang="en-US"/>
              <a:t>Apex at tip of left ventricle</a:t>
            </a:r>
          </a:p>
          <a:p>
            <a:r>
              <a:rPr lang="en-US" altLang="en-US"/>
              <a:t>Base is posterior surface</a:t>
            </a:r>
          </a:p>
          <a:p>
            <a:r>
              <a:rPr lang="en-US" altLang="en-US"/>
              <a:t>Anterior surface deep to sternum and ribs</a:t>
            </a:r>
          </a:p>
          <a:p>
            <a:r>
              <a:rPr lang="en-US" altLang="en-US"/>
              <a:t>Inferior surface between apex and right border</a:t>
            </a:r>
          </a:p>
          <a:p>
            <a:r>
              <a:rPr lang="en-US" altLang="en-US"/>
              <a:t>Right border faces right lung</a:t>
            </a:r>
          </a:p>
          <a:p>
            <a:r>
              <a:rPr lang="en-US" altLang="en-US"/>
              <a:t>Left border (pulmonary border) faces left lung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EC0E81-C558-419D-B46A-7220B2EE3B52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569D75-5FDE-4A6A-B262-0846F1D19B10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altLang="en-US" dirty="0"/>
              <a:t>Membrane surrounding and protecting the heart</a:t>
            </a:r>
          </a:p>
          <a:p>
            <a:pPr lvl="1"/>
            <a:r>
              <a:rPr lang="en-US" altLang="en-US" dirty="0"/>
              <a:t>Confines while still allowing free movement</a:t>
            </a:r>
          </a:p>
          <a:p>
            <a:pPr lvl="1"/>
            <a:r>
              <a:rPr lang="en-US" altLang="en-US" dirty="0"/>
              <a:t>2 main parts</a:t>
            </a:r>
          </a:p>
          <a:p>
            <a:pPr lvl="2"/>
            <a:r>
              <a:rPr lang="en-US" altLang="en-US" dirty="0"/>
              <a:t>Fibrous pericardium – tough, inelastic, dense irregular connective tissue – prevents overstretching, protection, anchorage</a:t>
            </a:r>
          </a:p>
          <a:p>
            <a:pPr lvl="2"/>
            <a:r>
              <a:rPr lang="en-US" altLang="en-US" dirty="0"/>
              <a:t>Serous pericardium – thinner, more delicate membrane – double layer (parietal layer fused to fibrous pericardium, visceral layer also called </a:t>
            </a:r>
            <a:r>
              <a:rPr lang="en-US" altLang="en-US" dirty="0" err="1"/>
              <a:t>epicardium</a:t>
            </a:r>
            <a:r>
              <a:rPr lang="en-US" altLang="en-US" dirty="0"/>
              <a:t>)</a:t>
            </a:r>
          </a:p>
          <a:p>
            <a:pPr lvl="2"/>
            <a:r>
              <a:rPr lang="en-US" altLang="en-US" dirty="0"/>
              <a:t>Pericardial fluid reduces friction – secreted into pericardial cavity 15-150cc fluid </a:t>
            </a:r>
          </a:p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EB8FC6-EA3D-4F81-82C4-2FB6BCEB6CCC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0.3-0.5% of normal population </a:t>
            </a:r>
          </a:p>
          <a:p>
            <a:r>
              <a:rPr lang="en-US" altLang="en-US"/>
              <a:t>3-10% of those w congenital heart disease </a:t>
            </a:r>
          </a:p>
          <a:p>
            <a:r>
              <a:rPr lang="en-US" altLang="en-US"/>
              <a:t>Drainge of left head/upper extremity into the subclavian- LSVC- Coronary sinus  </a:t>
            </a:r>
          </a:p>
          <a:p>
            <a:r>
              <a:rPr lang="en-US" altLang="en-US"/>
              <a:t>Enlarged coronary sinus</a:t>
            </a:r>
          </a:p>
          <a:p>
            <a:endParaRPr lang="en-US" altLang="en-US"/>
          </a:p>
          <a:p>
            <a:r>
              <a:rPr lang="en-US" altLang="en-US"/>
              <a:t>Diagnosis: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E624E5-3D70-4119-975C-4BBD282DD7FA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8/4/2014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8/4/2014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8/4/2014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8/4/2014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8/4/2014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8/4/2014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8/4/2014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8/4/2014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8/4/2014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8/4/2014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BEA7-A41E-424A-BBBB-A769DAC5E19C}" type="datetimeFigureOut">
              <a:rPr lang="en-US" smtClean="0"/>
              <a:pPr/>
              <a:t>8/4/2014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ABEA7-A41E-424A-BBBB-A769DAC5E19C}" type="datetimeFigureOut">
              <a:rPr lang="en-US" smtClean="0"/>
              <a:pPr/>
              <a:t>8/4/2014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A1244-836D-C540-80DE-5718873298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19077"/>
            <a:ext cx="8013940" cy="147002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Arial"/>
                <a:cs typeface="Arial"/>
              </a:rPr>
              <a:t>Cardiac Anatomy for the Surgeon</a:t>
            </a:r>
            <a:endParaRPr lang="en-US" sz="36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30592"/>
            <a:ext cx="9524010" cy="2116257"/>
          </a:xfrm>
        </p:spPr>
        <p:txBody>
          <a:bodyPr anchor="t">
            <a:normAutofit fontScale="70000" lnSpcReduction="2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Author: 			</a:t>
            </a: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Kathleen Berfield ,MD; Edward Verrier, M.D. 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Institution:					University of  Washington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Date: 						July  2014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Learning Domain:			Adult Cardiac  Surgery</a:t>
            </a: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Learning Objective: 			Cardiac anatomy 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						Core curriculum 						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5" descr="JCTSE_Logo_CMYK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3" y="5969757"/>
            <a:ext cx="1688124" cy="54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45853" y="5920341"/>
            <a:ext cx="1753887" cy="830997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Case Presentations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Adult Cardiac  Surgery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TSC CV 01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Milestone: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1" y="-14248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Phrenic nerves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24" y="844302"/>
            <a:ext cx="3188525" cy="339518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75" y="905515"/>
            <a:ext cx="4455202" cy="3333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324" y="4772684"/>
            <a:ext cx="7580024" cy="1200329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Relationship of left phrenic nerve and </a:t>
            </a:r>
            <a:r>
              <a:rPr lang="en-US" dirty="0" err="1">
                <a:solidFill>
                  <a:schemeClr val="bg1"/>
                </a:solidFill>
              </a:rPr>
              <a:t>v</a:t>
            </a:r>
            <a:r>
              <a:rPr lang="en-US" dirty="0" err="1" smtClean="0">
                <a:solidFill>
                  <a:schemeClr val="bg1"/>
                </a:solidFill>
              </a:rPr>
              <a:t>agus</a:t>
            </a:r>
            <a:r>
              <a:rPr lang="en-US" dirty="0" smtClean="0">
                <a:solidFill>
                  <a:schemeClr val="bg1"/>
                </a:solidFill>
              </a:rPr>
              <a:t> nerve? Recurrent laryngeal nerve?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Where can phrenic nerve be injured during LIMA takedown?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How to identify left phrenic in redo pulmonary valve replacement?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How far lateral to go in Radial </a:t>
            </a:r>
            <a:r>
              <a:rPr lang="en-US" dirty="0" err="1" smtClean="0">
                <a:solidFill>
                  <a:schemeClr val="bg1"/>
                </a:solidFill>
              </a:rPr>
              <a:t>Pericardiectomy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1540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solidFill>
                  <a:srgbClr val="FFFF00"/>
                </a:solidFill>
              </a:rPr>
              <a:t>Persistent Left sided SVC?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868" y="1331026"/>
            <a:ext cx="4876800" cy="4191000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0.3-0.5% patients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Suspect if…</a:t>
            </a:r>
          </a:p>
          <a:p>
            <a:pPr lvl="1"/>
            <a:r>
              <a:rPr lang="en-US" altLang="en-US" dirty="0">
                <a:solidFill>
                  <a:srgbClr val="FFFFCC"/>
                </a:solidFill>
              </a:rPr>
              <a:t>Small or absent innominate vein</a:t>
            </a:r>
          </a:p>
          <a:p>
            <a:pPr lvl="1"/>
            <a:r>
              <a:rPr lang="en-US" altLang="en-US" dirty="0">
                <a:solidFill>
                  <a:srgbClr val="FFFFCC"/>
                </a:solidFill>
              </a:rPr>
              <a:t>Large coronary sinus </a:t>
            </a:r>
          </a:p>
          <a:p>
            <a:pPr lvl="1"/>
            <a:r>
              <a:rPr lang="en-US" altLang="en-US" dirty="0">
                <a:solidFill>
                  <a:srgbClr val="FFFFCC"/>
                </a:solidFill>
              </a:rPr>
              <a:t>Small or absent right SVC </a:t>
            </a:r>
          </a:p>
        </p:txBody>
      </p:sp>
      <p:pic>
        <p:nvPicPr>
          <p:cNvPr id="18436" name="Picture 4" descr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5"/>
          <a:stretch/>
        </p:blipFill>
        <p:spPr bwMode="auto">
          <a:xfrm>
            <a:off x="4876800" y="1227632"/>
            <a:ext cx="3910940" cy="29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868" y="5060361"/>
            <a:ext cx="4432688" cy="923330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How would you find the left sided vena cava?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Implications for </a:t>
            </a:r>
            <a:r>
              <a:rPr lang="en-US" dirty="0" err="1" smtClean="0">
                <a:solidFill>
                  <a:schemeClr val="bg1"/>
                </a:solidFill>
              </a:rPr>
              <a:t>cannulation</a:t>
            </a:r>
            <a:r>
              <a:rPr lang="en-US" dirty="0" smtClean="0">
                <a:solidFill>
                  <a:schemeClr val="bg1"/>
                </a:solidFill>
              </a:rPr>
              <a:t> strategies?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Implications for </a:t>
            </a:r>
            <a:r>
              <a:rPr lang="en-US" dirty="0" err="1" smtClean="0">
                <a:solidFill>
                  <a:schemeClr val="bg1"/>
                </a:solidFill>
              </a:rPr>
              <a:t>cardioplegia</a:t>
            </a:r>
            <a:r>
              <a:rPr lang="en-US" dirty="0" smtClean="0">
                <a:solidFill>
                  <a:schemeClr val="bg1"/>
                </a:solidFill>
              </a:rPr>
              <a:t> strategies?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43" y="4411683"/>
            <a:ext cx="2220686" cy="22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6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Partial Anomalous Pulmonary Venous Drainage into Mediastinum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47" y="2102041"/>
            <a:ext cx="4879184" cy="3016223"/>
          </a:xfrm>
        </p:spPr>
      </p:pic>
      <p:sp>
        <p:nvSpPr>
          <p:cNvPr id="5" name="TextBox 4"/>
          <p:cNvSpPr txBox="1"/>
          <p:nvPr/>
        </p:nvSpPr>
        <p:spPr>
          <a:xfrm>
            <a:off x="5381408" y="2499239"/>
            <a:ext cx="3305392" cy="1754326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Which PAPVR is associated with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Sinus </a:t>
            </a:r>
            <a:r>
              <a:rPr lang="en-US" dirty="0" err="1" smtClean="0">
                <a:solidFill>
                  <a:schemeClr val="bg1"/>
                </a:solidFill>
              </a:rPr>
              <a:t>Venosus</a:t>
            </a:r>
            <a:r>
              <a:rPr lang="en-US" dirty="0" smtClean="0">
                <a:solidFill>
                  <a:schemeClr val="bg1"/>
                </a:solidFill>
              </a:rPr>
              <a:t> ASD?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Which PAPVR is often called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Scimitar Syndrome? Why?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Which PASPVR is associated with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pulmonary hypoplasia?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9557" y="5343897"/>
            <a:ext cx="5963748" cy="64633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What do you think of when you open pericardium and notice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enlarged right heart and reddish right atrium?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933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2588" y="-16474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Aortic Arch Abnormalities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82588" y="1028948"/>
            <a:ext cx="4040188" cy="639762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Embrology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88" y="1707532"/>
            <a:ext cx="3691224" cy="3951288"/>
          </a:xfrm>
        </p:spPr>
      </p:pic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570413" y="1067770"/>
            <a:ext cx="4041775" cy="6397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Anatomy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637" y="1818615"/>
            <a:ext cx="2746550" cy="3951288"/>
          </a:xfrm>
        </p:spPr>
      </p:pic>
      <p:sp>
        <p:nvSpPr>
          <p:cNvPr id="20" name="TextBox 19"/>
          <p:cNvSpPr txBox="1"/>
          <p:nvPr/>
        </p:nvSpPr>
        <p:spPr>
          <a:xfrm>
            <a:off x="401843" y="4981103"/>
            <a:ext cx="3016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1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18242" y="3716982"/>
            <a:ext cx="3016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3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72126" y="5023269"/>
            <a:ext cx="30168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1220" y="2546659"/>
            <a:ext cx="3931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flipH="1">
            <a:off x="3640547" y="2380409"/>
            <a:ext cx="34084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6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00412" y="6019286"/>
            <a:ext cx="3997569" cy="646331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How common is right sided aortic arch?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Which lesions are commonly obstructing</a:t>
            </a:r>
          </a:p>
        </p:txBody>
      </p:sp>
    </p:spTree>
    <p:extLst>
      <p:ext uri="{BB962C8B-B14F-4D97-AF65-F5344CB8AC3E}">
        <p14:creationId xmlns:p14="http://schemas.microsoft.com/office/powerpoint/2010/main" val="3862376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Patent </a:t>
            </a:r>
            <a:r>
              <a:rPr lang="en-US" sz="3600" dirty="0" err="1" smtClean="0">
                <a:solidFill>
                  <a:srgbClr val="FFFF00"/>
                </a:solidFill>
              </a:rPr>
              <a:t>Ductus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Arteriosus</a:t>
            </a:r>
            <a:r>
              <a:rPr lang="en-US" sz="3600" dirty="0" smtClean="0">
                <a:solidFill>
                  <a:srgbClr val="FFFF00"/>
                </a:solidFill>
              </a:rPr>
              <a:t/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from Front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997" y="2372591"/>
            <a:ext cx="4191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10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Aortic Root Anatomy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8" y="876969"/>
            <a:ext cx="3250906" cy="221061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46" y="881482"/>
            <a:ext cx="2674064" cy="2206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19" y="3503345"/>
            <a:ext cx="3172005" cy="2315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776" y="3492761"/>
            <a:ext cx="2670712" cy="23261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8823" y="6334887"/>
            <a:ext cx="7323864" cy="369332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Anderson RTH: The surgical anatomy of the Aortic </a:t>
            </a:r>
            <a:r>
              <a:rPr lang="en-US" dirty="0">
                <a:solidFill>
                  <a:schemeClr val="bg1"/>
                </a:solidFill>
              </a:rPr>
              <a:t>R</a:t>
            </a:r>
            <a:r>
              <a:rPr lang="en-US" dirty="0" smtClean="0">
                <a:solidFill>
                  <a:schemeClr val="bg1"/>
                </a:solidFill>
              </a:rPr>
              <a:t>oot MMCTS 2007 (0219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17" y="1341788"/>
            <a:ext cx="1905000" cy="1466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17" y="3976687"/>
            <a:ext cx="1905000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95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3600" dirty="0" smtClean="0">
                <a:solidFill>
                  <a:srgbClr val="FFFF00"/>
                </a:solidFill>
              </a:rPr>
              <a:t>Aortic Valve and Aortic </a:t>
            </a:r>
            <a:r>
              <a:rPr lang="en-US" altLang="en-US" sz="3600" dirty="0">
                <a:solidFill>
                  <a:srgbClr val="FFFF00"/>
                </a:solidFill>
              </a:rPr>
              <a:t>R</a:t>
            </a:r>
            <a:r>
              <a:rPr lang="en-US" altLang="en-US" sz="3600" dirty="0" smtClean="0">
                <a:solidFill>
                  <a:srgbClr val="FFFF00"/>
                </a:solidFill>
              </a:rPr>
              <a:t>oot Anatomy</a:t>
            </a:r>
            <a:endParaRPr lang="en-US" altLang="en-US" sz="3600" dirty="0">
              <a:solidFill>
                <a:srgbClr val="FFFF00"/>
              </a:solidFill>
            </a:endParaRPr>
          </a:p>
        </p:txBody>
      </p:sp>
      <p:pic>
        <p:nvPicPr>
          <p:cNvPr id="14341" name="Picture 5" descr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04" y="866596"/>
            <a:ext cx="3268558" cy="41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801" y="846138"/>
            <a:ext cx="2962542" cy="419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38052" y="5321586"/>
            <a:ext cx="6167329" cy="1200329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How to identify right coronary </a:t>
            </a:r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rtery during AVR?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Where would aortic root  incision go for </a:t>
            </a:r>
            <a:r>
              <a:rPr lang="en-US" dirty="0" err="1" smtClean="0">
                <a:solidFill>
                  <a:schemeClr val="bg1"/>
                </a:solidFill>
              </a:rPr>
              <a:t>Manougian</a:t>
            </a:r>
            <a:r>
              <a:rPr lang="en-US" dirty="0" smtClean="0">
                <a:solidFill>
                  <a:schemeClr val="bg1"/>
                </a:solidFill>
              </a:rPr>
              <a:t> operation ?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Where aortic root  would incision go for Konno operation?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How to dissect out aortic root for David operation?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5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89781" y="0"/>
            <a:ext cx="7793037" cy="1143000"/>
          </a:xfrm>
        </p:spPr>
        <p:txBody>
          <a:bodyPr/>
          <a:lstStyle/>
          <a:p>
            <a:r>
              <a:rPr lang="en-US" altLang="en-US" dirty="0" err="1">
                <a:solidFill>
                  <a:srgbClr val="FFFF00"/>
                </a:solidFill>
              </a:rPr>
              <a:t>Manougian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pic>
        <p:nvPicPr>
          <p:cNvPr id="26630" name="Picture 6" descr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75657"/>
            <a:ext cx="4038600" cy="241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0000"/>
            <a:ext cx="33528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3200400" cy="267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080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Konno</a:t>
            </a:r>
          </a:p>
        </p:txBody>
      </p:sp>
      <p:pic>
        <p:nvPicPr>
          <p:cNvPr id="12292" name="Picture 4" descr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72" y="952486"/>
            <a:ext cx="2203883" cy="274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891" y="1038588"/>
            <a:ext cx="2743200" cy="267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756" y="990599"/>
            <a:ext cx="2427236" cy="272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42" y="3993078"/>
            <a:ext cx="2272145" cy="27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669" y="3993077"/>
            <a:ext cx="2371643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93078"/>
            <a:ext cx="28463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466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099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Aortic Valve </a:t>
            </a:r>
            <a:r>
              <a:rPr lang="en-US" sz="3600" dirty="0">
                <a:solidFill>
                  <a:srgbClr val="FFFF00"/>
                </a:solidFill>
              </a:rPr>
              <a:t>A</a:t>
            </a:r>
            <a:r>
              <a:rPr lang="en-US" sz="3600" dirty="0" smtClean="0">
                <a:solidFill>
                  <a:srgbClr val="FFFF00"/>
                </a:solidFill>
              </a:rPr>
              <a:t>natomy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rgbClr val="FFFF00"/>
                </a:solidFill>
              </a:rPr>
              <a:t>Bicuspid Aortic Valve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86" y="1103303"/>
            <a:ext cx="3788229" cy="277803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878" y="1096886"/>
            <a:ext cx="3206338" cy="2784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3" y="4038319"/>
            <a:ext cx="4148996" cy="2738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94" y="4038319"/>
            <a:ext cx="4107506" cy="273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17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Basic cardiothoracic anatomy from case start to </a:t>
            </a:r>
            <a:r>
              <a:rPr lang="en-US" altLang="en-US" dirty="0" smtClean="0">
                <a:solidFill>
                  <a:schemeClr val="bg1"/>
                </a:solidFill>
              </a:rPr>
              <a:t>finish from the cardiac surgeons perspective…</a:t>
            </a:r>
            <a:endParaRPr lang="en-US" altLang="en-US" dirty="0">
              <a:solidFill>
                <a:schemeClr val="bg1"/>
              </a:solidFill>
            </a:endParaRPr>
          </a:p>
          <a:p>
            <a:pPr>
              <a:buFont typeface="Wingdings" pitchFamily="-128" charset="2"/>
              <a:buNone/>
            </a:pPr>
            <a:r>
              <a:rPr lang="en-US" altLang="en-US" dirty="0"/>
              <a:t> 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441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381000" y="2057400"/>
            <a:ext cx="8132376" cy="4569037"/>
            <a:chOff x="0" y="241"/>
            <a:chExt cx="5649" cy="4047"/>
          </a:xfrm>
        </p:grpSpPr>
        <p:pic>
          <p:nvPicPr>
            <p:cNvPr id="3077" name="Picture 5" descr="14_0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1"/>
              <a:ext cx="4848" cy="3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8" name="Line 6"/>
            <p:cNvSpPr>
              <a:spLocks noChangeShapeType="1"/>
            </p:cNvSpPr>
            <p:nvPr/>
          </p:nvSpPr>
          <p:spPr bwMode="auto">
            <a:xfrm>
              <a:off x="1001" y="588"/>
              <a:ext cx="286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9" name="Line 7"/>
            <p:cNvSpPr>
              <a:spLocks noChangeShapeType="1"/>
            </p:cNvSpPr>
            <p:nvPr/>
          </p:nvSpPr>
          <p:spPr bwMode="auto">
            <a:xfrm>
              <a:off x="1992" y="2152"/>
              <a:ext cx="670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0" name="Line 8"/>
            <p:cNvSpPr>
              <a:spLocks noChangeShapeType="1"/>
            </p:cNvSpPr>
            <p:nvPr/>
          </p:nvSpPr>
          <p:spPr bwMode="auto">
            <a:xfrm>
              <a:off x="1851" y="2427"/>
              <a:ext cx="1245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1" name="Line 9"/>
            <p:cNvSpPr>
              <a:spLocks noChangeShapeType="1"/>
            </p:cNvSpPr>
            <p:nvPr/>
          </p:nvSpPr>
          <p:spPr bwMode="auto">
            <a:xfrm>
              <a:off x="2022" y="1826"/>
              <a:ext cx="713" cy="2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2" name="Line 10"/>
            <p:cNvSpPr>
              <a:spLocks noChangeShapeType="1"/>
            </p:cNvSpPr>
            <p:nvPr/>
          </p:nvSpPr>
          <p:spPr bwMode="auto">
            <a:xfrm flipV="1">
              <a:off x="2133" y="3265"/>
              <a:ext cx="1043" cy="2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3" name="Line 11"/>
            <p:cNvSpPr>
              <a:spLocks noChangeShapeType="1"/>
            </p:cNvSpPr>
            <p:nvPr/>
          </p:nvSpPr>
          <p:spPr bwMode="auto">
            <a:xfrm>
              <a:off x="4159" y="1619"/>
              <a:ext cx="771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Line 12"/>
            <p:cNvSpPr>
              <a:spLocks noChangeShapeType="1"/>
            </p:cNvSpPr>
            <p:nvPr/>
          </p:nvSpPr>
          <p:spPr bwMode="auto">
            <a:xfrm flipH="1">
              <a:off x="2119" y="2481"/>
              <a:ext cx="1252" cy="3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Line 13"/>
            <p:cNvSpPr>
              <a:spLocks noChangeShapeType="1"/>
            </p:cNvSpPr>
            <p:nvPr/>
          </p:nvSpPr>
          <p:spPr bwMode="auto">
            <a:xfrm>
              <a:off x="4365" y="3075"/>
              <a:ext cx="565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86" name="Group 14"/>
            <p:cNvGrpSpPr>
              <a:grpSpLocks/>
            </p:cNvGrpSpPr>
            <p:nvPr/>
          </p:nvGrpSpPr>
          <p:grpSpPr bwMode="auto">
            <a:xfrm>
              <a:off x="1635" y="2855"/>
              <a:ext cx="2253" cy="310"/>
              <a:chOff x="1672" y="2855"/>
              <a:chExt cx="2216" cy="322"/>
            </a:xfrm>
          </p:grpSpPr>
          <p:sp>
            <p:nvSpPr>
              <p:cNvPr id="3087" name="Line 15"/>
              <p:cNvSpPr>
                <a:spLocks noChangeShapeType="1"/>
              </p:cNvSpPr>
              <p:nvPr/>
            </p:nvSpPr>
            <p:spPr bwMode="auto">
              <a:xfrm flipH="1">
                <a:off x="1672" y="2855"/>
                <a:ext cx="1952" cy="3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8" name="Line 16"/>
              <p:cNvSpPr>
                <a:spLocks noChangeShapeType="1"/>
              </p:cNvSpPr>
              <p:nvPr/>
            </p:nvSpPr>
            <p:spPr bwMode="auto">
              <a:xfrm flipH="1">
                <a:off x="1676" y="3031"/>
                <a:ext cx="2212" cy="1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89" name="Group 17"/>
            <p:cNvGrpSpPr>
              <a:grpSpLocks/>
            </p:cNvGrpSpPr>
            <p:nvPr/>
          </p:nvGrpSpPr>
          <p:grpSpPr bwMode="auto">
            <a:xfrm>
              <a:off x="1718" y="3625"/>
              <a:ext cx="2698" cy="209"/>
              <a:chOff x="1749" y="3625"/>
              <a:chExt cx="2667" cy="209"/>
            </a:xfrm>
          </p:grpSpPr>
          <p:sp>
            <p:nvSpPr>
              <p:cNvPr id="3090" name="Line 18"/>
              <p:cNvSpPr>
                <a:spLocks noChangeShapeType="1"/>
              </p:cNvSpPr>
              <p:nvPr/>
            </p:nvSpPr>
            <p:spPr bwMode="auto">
              <a:xfrm flipH="1">
                <a:off x="1749" y="3625"/>
                <a:ext cx="2040" cy="20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1" name="Line 19"/>
              <p:cNvSpPr>
                <a:spLocks noChangeShapeType="1"/>
              </p:cNvSpPr>
              <p:nvPr/>
            </p:nvSpPr>
            <p:spPr bwMode="auto">
              <a:xfrm flipH="1">
                <a:off x="1753" y="3676"/>
                <a:ext cx="2663" cy="1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92" name="Rectangle 20"/>
            <p:cNvSpPr>
              <a:spLocks noChangeArrowheads="1"/>
            </p:cNvSpPr>
            <p:nvPr/>
          </p:nvSpPr>
          <p:spPr bwMode="auto">
            <a:xfrm>
              <a:off x="1332" y="531"/>
              <a:ext cx="77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>
                  <a:solidFill>
                    <a:srgbClr val="000000"/>
                  </a:solidFill>
                </a:rPr>
                <a:t>Frontal plane</a:t>
              </a:r>
              <a:endParaRPr lang="en-US" altLang="en-US" sz="1400" b="1"/>
            </a:p>
          </p:txBody>
        </p:sp>
        <p:sp>
          <p:nvSpPr>
            <p:cNvPr id="3093" name="Rectangle 21"/>
            <p:cNvSpPr>
              <a:spLocks noChangeArrowheads="1"/>
            </p:cNvSpPr>
            <p:nvPr/>
          </p:nvSpPr>
          <p:spPr bwMode="auto">
            <a:xfrm>
              <a:off x="669" y="2091"/>
              <a:ext cx="1434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>
                  <a:solidFill>
                    <a:srgbClr val="000000"/>
                  </a:solidFill>
                </a:rPr>
                <a:t>SINOATRIAL (SA) NODE</a:t>
              </a:r>
              <a:endParaRPr lang="en-US" altLang="en-US" sz="1400" b="1"/>
            </a:p>
          </p:txBody>
        </p:sp>
        <p:sp>
          <p:nvSpPr>
            <p:cNvPr id="3094" name="Rectangle 22"/>
            <p:cNvSpPr>
              <a:spLocks noChangeArrowheads="1"/>
            </p:cNvSpPr>
            <p:nvPr/>
          </p:nvSpPr>
          <p:spPr bwMode="auto">
            <a:xfrm>
              <a:off x="669" y="2352"/>
              <a:ext cx="1270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 dirty="0">
                  <a:solidFill>
                    <a:srgbClr val="000000"/>
                  </a:solidFill>
                </a:rPr>
                <a:t>ATRIOVENTRICULAR</a:t>
              </a:r>
            </a:p>
            <a:p>
              <a:r>
                <a:rPr lang="en-US" altLang="en-US" sz="1400" b="1" dirty="0">
                  <a:solidFill>
                    <a:srgbClr val="000000"/>
                  </a:solidFill>
                </a:rPr>
                <a:t>(AV) NODE</a:t>
              </a:r>
              <a:endParaRPr lang="en-US" altLang="en-US" sz="1400" b="1" dirty="0"/>
            </a:p>
          </p:txBody>
        </p:sp>
        <p:sp>
          <p:nvSpPr>
            <p:cNvPr id="3095" name="Rectangle 23"/>
            <p:cNvSpPr>
              <a:spLocks noChangeArrowheads="1"/>
            </p:cNvSpPr>
            <p:nvPr/>
          </p:nvSpPr>
          <p:spPr bwMode="auto">
            <a:xfrm>
              <a:off x="4974" y="1554"/>
              <a:ext cx="571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 dirty="0">
                  <a:solidFill>
                    <a:schemeClr val="bg1"/>
                  </a:solidFill>
                </a:rPr>
                <a:t>Left atrium</a:t>
              </a:r>
            </a:p>
          </p:txBody>
        </p:sp>
        <p:sp>
          <p:nvSpPr>
            <p:cNvPr id="3096" name="Rectangle 24"/>
            <p:cNvSpPr>
              <a:spLocks noChangeArrowheads="1"/>
            </p:cNvSpPr>
            <p:nvPr/>
          </p:nvSpPr>
          <p:spPr bwMode="auto">
            <a:xfrm>
              <a:off x="4974" y="3007"/>
              <a:ext cx="675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 dirty="0">
                  <a:solidFill>
                    <a:schemeClr val="bg1"/>
                  </a:solidFill>
                </a:rPr>
                <a:t>Left ventricle</a:t>
              </a:r>
            </a:p>
          </p:txBody>
        </p:sp>
        <p:sp>
          <p:nvSpPr>
            <p:cNvPr id="3097" name="Rectangle 25"/>
            <p:cNvSpPr>
              <a:spLocks noChangeArrowheads="1"/>
            </p:cNvSpPr>
            <p:nvPr/>
          </p:nvSpPr>
          <p:spPr bwMode="auto">
            <a:xfrm>
              <a:off x="2977" y="4097"/>
              <a:ext cx="1616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 dirty="0">
                  <a:solidFill>
                    <a:schemeClr val="bg1"/>
                  </a:solidFill>
                </a:rPr>
                <a:t>Anterior view of frontal section</a:t>
              </a:r>
            </a:p>
          </p:txBody>
        </p:sp>
        <p:sp>
          <p:nvSpPr>
            <p:cNvPr id="3098" name="Rectangle 26"/>
            <p:cNvSpPr>
              <a:spLocks noChangeArrowheads="1"/>
            </p:cNvSpPr>
            <p:nvPr/>
          </p:nvSpPr>
          <p:spPr bwMode="auto">
            <a:xfrm>
              <a:off x="672" y="2718"/>
              <a:ext cx="1591" cy="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>
                  <a:solidFill>
                    <a:srgbClr val="000000"/>
                  </a:solidFill>
                </a:rPr>
                <a:t>ATRIOVENTRICULAR (AV)</a:t>
              </a:r>
            </a:p>
            <a:p>
              <a:r>
                <a:rPr lang="en-US" altLang="en-US" sz="1400" b="1">
                  <a:solidFill>
                    <a:srgbClr val="000000"/>
                  </a:solidFill>
                </a:rPr>
                <a:t>BUNDLE (BUNDLE OF HIS)</a:t>
              </a:r>
              <a:endParaRPr lang="en-US" altLang="en-US" sz="1400" b="1"/>
            </a:p>
          </p:txBody>
        </p:sp>
        <p:sp>
          <p:nvSpPr>
            <p:cNvPr id="3099" name="Rectangle 27"/>
            <p:cNvSpPr>
              <a:spLocks noChangeArrowheads="1"/>
            </p:cNvSpPr>
            <p:nvPr/>
          </p:nvSpPr>
          <p:spPr bwMode="auto">
            <a:xfrm>
              <a:off x="672" y="3095"/>
              <a:ext cx="1248" cy="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>
                  <a:solidFill>
                    <a:srgbClr val="000000"/>
                  </a:solidFill>
                </a:rPr>
                <a:t>RIGHT AND LEFT</a:t>
              </a:r>
            </a:p>
            <a:p>
              <a:r>
                <a:rPr lang="en-US" altLang="en-US" sz="1400" b="1">
                  <a:solidFill>
                    <a:srgbClr val="000000"/>
                  </a:solidFill>
                </a:rPr>
                <a:t>BUNDLE BRANCHES</a:t>
              </a:r>
              <a:endParaRPr lang="en-US" altLang="en-US" sz="1400" b="1"/>
            </a:p>
          </p:txBody>
        </p:sp>
        <p:sp>
          <p:nvSpPr>
            <p:cNvPr id="3100" name="Rectangle 28"/>
            <p:cNvSpPr>
              <a:spLocks noChangeArrowheads="1"/>
            </p:cNvSpPr>
            <p:nvPr/>
          </p:nvSpPr>
          <p:spPr bwMode="auto">
            <a:xfrm>
              <a:off x="672" y="3756"/>
              <a:ext cx="1111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>
                  <a:solidFill>
                    <a:srgbClr val="000000"/>
                  </a:solidFill>
                </a:rPr>
                <a:t>PURKINJE FIBERS</a:t>
              </a:r>
              <a:endParaRPr lang="en-US" altLang="en-US" sz="1400" b="1"/>
            </a:p>
          </p:txBody>
        </p:sp>
        <p:sp>
          <p:nvSpPr>
            <p:cNvPr id="3101" name="Oval 29"/>
            <p:cNvSpPr>
              <a:spLocks noChangeArrowheads="1"/>
            </p:cNvSpPr>
            <p:nvPr/>
          </p:nvSpPr>
          <p:spPr bwMode="auto">
            <a:xfrm>
              <a:off x="461" y="2073"/>
              <a:ext cx="160" cy="160"/>
            </a:xfrm>
            <a:prstGeom prst="ellipse">
              <a:avLst/>
            </a:prstGeom>
            <a:solidFill>
              <a:srgbClr val="0380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4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102" name="Oval 30"/>
            <p:cNvSpPr>
              <a:spLocks noChangeArrowheads="1"/>
            </p:cNvSpPr>
            <p:nvPr/>
          </p:nvSpPr>
          <p:spPr bwMode="auto">
            <a:xfrm>
              <a:off x="461" y="2338"/>
              <a:ext cx="160" cy="160"/>
            </a:xfrm>
            <a:prstGeom prst="ellipse">
              <a:avLst/>
            </a:prstGeom>
            <a:solidFill>
              <a:srgbClr val="0380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4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3103" name="Oval 31"/>
            <p:cNvSpPr>
              <a:spLocks noChangeArrowheads="1"/>
            </p:cNvSpPr>
            <p:nvPr/>
          </p:nvSpPr>
          <p:spPr bwMode="auto">
            <a:xfrm>
              <a:off x="461" y="2701"/>
              <a:ext cx="160" cy="160"/>
            </a:xfrm>
            <a:prstGeom prst="ellipse">
              <a:avLst/>
            </a:prstGeom>
            <a:solidFill>
              <a:srgbClr val="0380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400" b="1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104" name="Oval 32"/>
            <p:cNvSpPr>
              <a:spLocks noChangeArrowheads="1"/>
            </p:cNvSpPr>
            <p:nvPr/>
          </p:nvSpPr>
          <p:spPr bwMode="auto">
            <a:xfrm>
              <a:off x="461" y="3083"/>
              <a:ext cx="160" cy="160"/>
            </a:xfrm>
            <a:prstGeom prst="ellipse">
              <a:avLst/>
            </a:prstGeom>
            <a:solidFill>
              <a:srgbClr val="0380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400" b="1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3105" name="Oval 33"/>
            <p:cNvSpPr>
              <a:spLocks noChangeArrowheads="1"/>
            </p:cNvSpPr>
            <p:nvPr/>
          </p:nvSpPr>
          <p:spPr bwMode="auto">
            <a:xfrm>
              <a:off x="461" y="3736"/>
              <a:ext cx="160" cy="160"/>
            </a:xfrm>
            <a:prstGeom prst="ellipse">
              <a:avLst/>
            </a:prstGeom>
            <a:solidFill>
              <a:srgbClr val="0380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1400" b="1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3106" name="Rectangle 34"/>
            <p:cNvSpPr>
              <a:spLocks noChangeArrowheads="1"/>
            </p:cNvSpPr>
            <p:nvPr/>
          </p:nvSpPr>
          <p:spPr bwMode="auto">
            <a:xfrm>
              <a:off x="1341" y="1757"/>
              <a:ext cx="72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>
                  <a:solidFill>
                    <a:srgbClr val="000000"/>
                  </a:solidFill>
                </a:rPr>
                <a:t>Right atrium</a:t>
              </a:r>
              <a:endParaRPr lang="en-US" altLang="en-US" sz="1400" b="1"/>
            </a:p>
          </p:txBody>
        </p:sp>
        <p:sp>
          <p:nvSpPr>
            <p:cNvPr id="3107" name="Rectangle 35"/>
            <p:cNvSpPr>
              <a:spLocks noChangeArrowheads="1"/>
            </p:cNvSpPr>
            <p:nvPr/>
          </p:nvSpPr>
          <p:spPr bwMode="auto">
            <a:xfrm>
              <a:off x="1329" y="3459"/>
              <a:ext cx="858" cy="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 dirty="0">
                  <a:solidFill>
                    <a:srgbClr val="000000"/>
                  </a:solidFill>
                </a:rPr>
                <a:t>Right ventricle</a:t>
              </a:r>
              <a:endParaRPr lang="en-US" altLang="en-US" sz="1400" b="1" dirty="0"/>
            </a:p>
          </p:txBody>
        </p:sp>
      </p:grpSp>
      <p:sp>
        <p:nvSpPr>
          <p:cNvPr id="3108" name="Rectangle 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Conduction system</a:t>
            </a:r>
          </a:p>
        </p:txBody>
      </p:sp>
    </p:spTree>
    <p:extLst>
      <p:ext uri="{BB962C8B-B14F-4D97-AF65-F5344CB8AC3E}">
        <p14:creationId xmlns:p14="http://schemas.microsoft.com/office/powerpoint/2010/main" val="359032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873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3600" dirty="0" smtClean="0">
                <a:solidFill>
                  <a:srgbClr val="FFFF00"/>
                </a:solidFill>
              </a:rPr>
              <a:t>Sino-atrial Node</a:t>
            </a:r>
            <a:endParaRPr lang="en-US" altLang="en-US" sz="3600" dirty="0">
              <a:solidFill>
                <a:srgbClr val="FFFF00"/>
              </a:solidFill>
            </a:endParaRPr>
          </a:p>
        </p:txBody>
      </p:sp>
      <p:pic>
        <p:nvPicPr>
          <p:cNvPr id="29700" name="Picture 4" descr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49" y="822366"/>
            <a:ext cx="5222875" cy="394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3445" y="4955077"/>
            <a:ext cx="3871151" cy="1384995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? </a:t>
            </a:r>
            <a:r>
              <a:rPr lang="en-US" sz="2400" dirty="0" smtClean="0">
                <a:solidFill>
                  <a:schemeClr val="bg1"/>
                </a:solidFill>
              </a:rPr>
              <a:t>Injury to Sino-atrial node: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	- </a:t>
            </a:r>
            <a:r>
              <a:rPr lang="en-US" sz="2000" dirty="0" err="1" smtClean="0">
                <a:solidFill>
                  <a:srgbClr val="FFFFCC"/>
                </a:solidFill>
              </a:rPr>
              <a:t>Cannulation</a:t>
            </a:r>
            <a:r>
              <a:rPr lang="en-US" sz="2000" dirty="0" smtClean="0">
                <a:solidFill>
                  <a:srgbClr val="FFFFCC"/>
                </a:solidFill>
              </a:rPr>
              <a:t> of SVC</a:t>
            </a:r>
          </a:p>
          <a:p>
            <a:r>
              <a:rPr lang="en-US" sz="2000" dirty="0">
                <a:solidFill>
                  <a:srgbClr val="FFFFCC"/>
                </a:solidFill>
              </a:rPr>
              <a:t>	</a:t>
            </a:r>
            <a:r>
              <a:rPr lang="en-US" sz="2000" dirty="0" smtClean="0">
                <a:solidFill>
                  <a:srgbClr val="FFFFCC"/>
                </a:solidFill>
              </a:rPr>
              <a:t>- Repair of PAPVR</a:t>
            </a:r>
          </a:p>
          <a:p>
            <a:r>
              <a:rPr lang="en-US" sz="2000" dirty="0">
                <a:solidFill>
                  <a:srgbClr val="FFFFCC"/>
                </a:solidFill>
              </a:rPr>
              <a:t>	</a:t>
            </a:r>
            <a:r>
              <a:rPr lang="en-US" sz="2000" dirty="0" smtClean="0">
                <a:solidFill>
                  <a:srgbClr val="FFFFCC"/>
                </a:solidFill>
              </a:rPr>
              <a:t>- </a:t>
            </a:r>
            <a:r>
              <a:rPr lang="en-US" sz="2000" dirty="0" err="1" smtClean="0">
                <a:solidFill>
                  <a:srgbClr val="FFFFCC"/>
                </a:solidFill>
              </a:rPr>
              <a:t>Girandon</a:t>
            </a:r>
            <a:r>
              <a:rPr lang="en-US" sz="2000" dirty="0" smtClean="0">
                <a:solidFill>
                  <a:srgbClr val="FFFFCC"/>
                </a:solidFill>
              </a:rPr>
              <a:t> incision for Mitral</a:t>
            </a:r>
            <a:endParaRPr lang="en-US" sz="20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97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 err="1" smtClean="0">
                <a:solidFill>
                  <a:srgbClr val="FFFF00"/>
                </a:solidFill>
              </a:rPr>
              <a:t>Atrio</a:t>
            </a:r>
            <a:r>
              <a:rPr lang="en-US" altLang="en-US" sz="3600" dirty="0" smtClean="0">
                <a:solidFill>
                  <a:srgbClr val="FFFF00"/>
                </a:solidFill>
              </a:rPr>
              <a:t> -ventricular  </a:t>
            </a:r>
            <a:r>
              <a:rPr lang="en-US" altLang="en-US" sz="3600" dirty="0">
                <a:solidFill>
                  <a:srgbClr val="FFFF00"/>
                </a:solidFill>
              </a:rPr>
              <a:t>node</a:t>
            </a:r>
          </a:p>
        </p:txBody>
      </p:sp>
      <p:pic>
        <p:nvPicPr>
          <p:cNvPr id="27652" name="Picture 4" descr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9" y="1417639"/>
            <a:ext cx="5537314" cy="393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0116" y="2208810"/>
            <a:ext cx="3088602" cy="3139321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In jury location?</a:t>
            </a:r>
          </a:p>
          <a:p>
            <a:pPr algn="ctr"/>
            <a:r>
              <a:rPr lang="en-US" sz="2000" dirty="0" err="1" smtClean="0">
                <a:solidFill>
                  <a:srgbClr val="FFFFCC"/>
                </a:solidFill>
              </a:rPr>
              <a:t>Perimembranous</a:t>
            </a:r>
            <a:r>
              <a:rPr lang="en-US" sz="2000" dirty="0" smtClean="0">
                <a:solidFill>
                  <a:srgbClr val="FFFFCC"/>
                </a:solidFill>
              </a:rPr>
              <a:t> VSD</a:t>
            </a:r>
          </a:p>
          <a:p>
            <a:pPr algn="ctr"/>
            <a:r>
              <a:rPr lang="en-US" sz="2000" dirty="0" smtClean="0">
                <a:solidFill>
                  <a:srgbClr val="FFFFCC"/>
                </a:solidFill>
              </a:rPr>
              <a:t>Tricuspid valve replacement</a:t>
            </a:r>
          </a:p>
          <a:p>
            <a:pPr algn="ctr"/>
            <a:r>
              <a:rPr lang="en-US" sz="2000" dirty="0" smtClean="0">
                <a:solidFill>
                  <a:srgbClr val="FFFFCC"/>
                </a:solidFill>
              </a:rPr>
              <a:t>Mitral valve replacement</a:t>
            </a:r>
          </a:p>
          <a:p>
            <a:pPr algn="ctr"/>
            <a:r>
              <a:rPr lang="en-US" sz="2000" dirty="0" smtClean="0">
                <a:solidFill>
                  <a:srgbClr val="FFFFCC"/>
                </a:solidFill>
              </a:rPr>
              <a:t>Aortic valve replacement</a:t>
            </a:r>
          </a:p>
          <a:p>
            <a:pPr algn="ctr"/>
            <a:r>
              <a:rPr lang="en-US" sz="2000" dirty="0" err="1" smtClean="0">
                <a:solidFill>
                  <a:srgbClr val="FFFFCC"/>
                </a:solidFill>
              </a:rPr>
              <a:t>Ostium</a:t>
            </a:r>
            <a:r>
              <a:rPr lang="en-US" sz="2000" dirty="0" smtClean="0">
                <a:solidFill>
                  <a:srgbClr val="FFFFCC"/>
                </a:solidFill>
              </a:rPr>
              <a:t> </a:t>
            </a:r>
            <a:r>
              <a:rPr lang="en-US" sz="2000" dirty="0" err="1" smtClean="0">
                <a:solidFill>
                  <a:srgbClr val="FFFFCC"/>
                </a:solidFill>
              </a:rPr>
              <a:t>primum</a:t>
            </a:r>
            <a:r>
              <a:rPr lang="en-US" sz="2000" dirty="0" smtClean="0">
                <a:solidFill>
                  <a:srgbClr val="FFFFCC"/>
                </a:solidFill>
              </a:rPr>
              <a:t> ASD Repair</a:t>
            </a:r>
          </a:p>
          <a:p>
            <a:pPr algn="ctr"/>
            <a:r>
              <a:rPr lang="en-US" sz="2000" dirty="0">
                <a:solidFill>
                  <a:srgbClr val="FFFFCC"/>
                </a:solidFill>
              </a:rPr>
              <a:t>U</a:t>
            </a:r>
            <a:r>
              <a:rPr lang="en-US" sz="2000" dirty="0" smtClean="0">
                <a:solidFill>
                  <a:srgbClr val="FFFFCC"/>
                </a:solidFill>
              </a:rPr>
              <a:t>nroofed CS AS</a:t>
            </a:r>
            <a:r>
              <a:rPr lang="en-US" dirty="0" smtClean="0">
                <a:solidFill>
                  <a:srgbClr val="FFFFCC"/>
                </a:solidFill>
              </a:rPr>
              <a:t>D</a:t>
            </a:r>
          </a:p>
          <a:p>
            <a:pPr algn="ctr"/>
            <a:r>
              <a:rPr lang="en-US" dirty="0" smtClean="0">
                <a:solidFill>
                  <a:srgbClr val="FFFFCC"/>
                </a:solidFill>
              </a:rPr>
              <a:t>LV Myomectomy</a:t>
            </a:r>
          </a:p>
          <a:p>
            <a:pPr algn="ctr"/>
            <a:r>
              <a:rPr lang="en-US" dirty="0" smtClean="0">
                <a:solidFill>
                  <a:srgbClr val="FFFFCC"/>
                </a:solidFill>
              </a:rPr>
              <a:t>Konno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28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Coronary Artery Anatomy</a:t>
            </a:r>
          </a:p>
        </p:txBody>
      </p:sp>
      <p:pic>
        <p:nvPicPr>
          <p:cNvPr id="30724" name="Picture 4" descr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4600"/>
            <a:ext cx="4252913" cy="377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14600"/>
            <a:ext cx="3810000" cy="376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65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3600" dirty="0" smtClean="0">
                <a:solidFill>
                  <a:srgbClr val="FFFF00"/>
                </a:solidFill>
              </a:rPr>
              <a:t>Coronary Artery Anomalies</a:t>
            </a:r>
            <a:endParaRPr lang="en-US" altLang="en-US" sz="36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16" y="975385"/>
            <a:ext cx="4857843" cy="29672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325400"/>
            <a:ext cx="3842502" cy="3229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316" y="4358246"/>
            <a:ext cx="4439420" cy="646331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Most common congenital coronary anomaly: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Anomalous LCA form Right Sinus </a:t>
            </a:r>
            <a:r>
              <a:rPr lang="en-US" dirty="0" err="1" smtClean="0">
                <a:solidFill>
                  <a:schemeClr val="bg1"/>
                </a:solidFill>
              </a:rPr>
              <a:t>Valsalva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599736" y="4358246"/>
            <a:ext cx="815412" cy="3231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64543" y="1588325"/>
            <a:ext cx="3353162" cy="646331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is most common coronary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anomaly in Tetralogy of </a:t>
            </a:r>
            <a:r>
              <a:rPr lang="en-US" dirty="0" err="1" smtClean="0">
                <a:solidFill>
                  <a:schemeClr val="bg1"/>
                </a:solidFill>
              </a:rPr>
              <a:t>Fallot?</a:t>
            </a:r>
            <a:r>
              <a:rPr lang="en-US" dirty="0" err="1" smtClean="0"/>
              <a:t>llot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72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5" y="719646"/>
            <a:ext cx="3826699" cy="2296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49" y="3548121"/>
            <a:ext cx="3678312" cy="2405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583" y="2029346"/>
            <a:ext cx="4036617" cy="2400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37872" y="95003"/>
            <a:ext cx="3697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CORONARY ANOMALIES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3871" y="733738"/>
            <a:ext cx="2757037" cy="646331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Anomalous Coronary from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Pulmonary Artery (ALCAPA)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41018" y="4739153"/>
            <a:ext cx="1882182" cy="369332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Myocardial Bridge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3881" y="5379522"/>
            <a:ext cx="2348656" cy="369332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Coronary Artery Fistula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135554" y="1380069"/>
            <a:ext cx="751029" cy="223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8407730" y="4322618"/>
            <a:ext cx="130628" cy="4165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1"/>
          </p:cNvCxnSpPr>
          <p:nvPr/>
        </p:nvCxnSpPr>
        <p:spPr>
          <a:xfrm flipH="1" flipV="1">
            <a:off x="3871356" y="5296395"/>
            <a:ext cx="902525" cy="2677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65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>
                <a:solidFill>
                  <a:srgbClr val="FFFF00"/>
                </a:solidFill>
              </a:rPr>
              <a:t>Cardiac Vein Anatomy </a:t>
            </a:r>
          </a:p>
        </p:txBody>
      </p:sp>
      <p:pic>
        <p:nvPicPr>
          <p:cNvPr id="33796" name="Picture 4" descr="coronary_vei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" y="1334511"/>
            <a:ext cx="45212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9028" y="2434441"/>
            <a:ext cx="3887026" cy="2308324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Where does coronary sinus  injury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 commonly occur with </a:t>
            </a:r>
            <a:r>
              <a:rPr lang="en-US" dirty="0" err="1" smtClean="0">
                <a:solidFill>
                  <a:schemeClr val="bg1"/>
                </a:solidFill>
              </a:rPr>
              <a:t>cardioplegia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Anatomy of markedly enlarged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coronary sinus?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Importance of great cardiac vein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during </a:t>
            </a:r>
            <a:r>
              <a:rPr lang="en-US" dirty="0" err="1" smtClean="0">
                <a:solidFill>
                  <a:schemeClr val="bg1"/>
                </a:solidFill>
              </a:rPr>
              <a:t>cardioplegia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How to distinguish coronary artery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from coronary vein during CABG?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4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Learning Points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Understanding normal </a:t>
            </a:r>
            <a:r>
              <a:rPr lang="en-US" dirty="0" err="1" smtClean="0">
                <a:solidFill>
                  <a:schemeClr val="bg1"/>
                </a:solidFill>
              </a:rPr>
              <a:t>Mediastinal</a:t>
            </a:r>
            <a:r>
              <a:rPr lang="en-US" dirty="0" smtClean="0">
                <a:solidFill>
                  <a:schemeClr val="bg1"/>
                </a:solidFill>
              </a:rPr>
              <a:t>  Anatomy </a:t>
            </a: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s essential to …</a:t>
            </a:r>
          </a:p>
          <a:p>
            <a:pPr lvl="1"/>
            <a:r>
              <a:rPr lang="en-US" dirty="0">
                <a:solidFill>
                  <a:srgbClr val="FFFFCC"/>
                </a:solidFill>
              </a:rPr>
              <a:t>D</a:t>
            </a:r>
            <a:r>
              <a:rPr lang="en-US" dirty="0" smtClean="0">
                <a:solidFill>
                  <a:srgbClr val="FFFFCC"/>
                </a:solidFill>
              </a:rPr>
              <a:t>esign and execute  most cardiac operations</a:t>
            </a:r>
          </a:p>
          <a:p>
            <a:pPr lvl="1"/>
            <a:r>
              <a:rPr lang="en-US" dirty="0" smtClean="0">
                <a:solidFill>
                  <a:srgbClr val="FFFFCC"/>
                </a:solidFill>
              </a:rPr>
              <a:t>Avoid complications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Understanding Anomalous </a:t>
            </a:r>
            <a:r>
              <a:rPr lang="en-US" dirty="0" err="1" smtClean="0">
                <a:solidFill>
                  <a:schemeClr val="bg1"/>
                </a:solidFill>
              </a:rPr>
              <a:t>Mediastinal</a:t>
            </a:r>
            <a:r>
              <a:rPr lang="en-US" dirty="0" smtClean="0">
                <a:solidFill>
                  <a:schemeClr val="bg1"/>
                </a:solidFill>
              </a:rPr>
              <a:t>  				Anatomy is the etiology of many cardiac 			operations </a:t>
            </a:r>
          </a:p>
        </p:txBody>
      </p:sp>
    </p:spTree>
    <p:extLst>
      <p:ext uri="{BB962C8B-B14F-4D97-AF65-F5344CB8AC3E}">
        <p14:creationId xmlns:p14="http://schemas.microsoft.com/office/powerpoint/2010/main" val="2528753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600" dirty="0" smtClean="0">
                <a:solidFill>
                  <a:srgbClr val="FFFF00"/>
                </a:solidFill>
              </a:rPr>
              <a:t>Cardiac Anatomy</a:t>
            </a:r>
            <a:endParaRPr lang="en-US" altLang="en-US" sz="3600" dirty="0">
              <a:solidFill>
                <a:srgbClr val="FFFF00"/>
              </a:solidFill>
            </a:endParaRPr>
          </a:p>
        </p:txBody>
      </p:sp>
      <p:pic>
        <p:nvPicPr>
          <p:cNvPr id="4100" name="Picture 4" descr="20_03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752600"/>
            <a:ext cx="6251575" cy="4322763"/>
          </a:xfrm>
        </p:spPr>
      </p:pic>
    </p:spTree>
    <p:extLst>
      <p:ext uri="{BB962C8B-B14F-4D97-AF65-F5344CB8AC3E}">
        <p14:creationId xmlns:p14="http://schemas.microsoft.com/office/powerpoint/2010/main" val="1044050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Case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chemeClr val="bg1"/>
                </a:solidFill>
              </a:rPr>
              <a:t>25 </a:t>
            </a:r>
            <a:r>
              <a:rPr lang="en-US" altLang="en-US" sz="2800" dirty="0" err="1">
                <a:solidFill>
                  <a:schemeClr val="bg1"/>
                </a:solidFill>
              </a:rPr>
              <a:t>yo</a:t>
            </a:r>
            <a:r>
              <a:rPr lang="en-US" altLang="en-US" sz="2800" dirty="0">
                <a:solidFill>
                  <a:schemeClr val="bg1"/>
                </a:solidFill>
              </a:rPr>
              <a:t> F with a bicuspid aortic valve with aortic stenosis and Class III NYHA symptoms.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chemeClr val="bg1"/>
                </a:solidFill>
              </a:rPr>
              <a:t>PMH: none  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chemeClr val="bg1"/>
                </a:solidFill>
              </a:rPr>
              <a:t>PSH: none 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chemeClr val="bg1"/>
                </a:solidFill>
              </a:rPr>
              <a:t>Medications: none 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chemeClr val="bg1"/>
                </a:solidFill>
              </a:rPr>
              <a:t>Family: no CAD, no congenital heart disease</a:t>
            </a:r>
          </a:p>
          <a:p>
            <a:pPr>
              <a:lnSpc>
                <a:spcPct val="90000"/>
              </a:lnSpc>
            </a:pPr>
            <a:r>
              <a:rPr lang="en-US" altLang="en-US" sz="2800" dirty="0">
                <a:solidFill>
                  <a:schemeClr val="bg1"/>
                </a:solidFill>
              </a:rPr>
              <a:t>Social history: No tobacco, moderate </a:t>
            </a:r>
            <a:r>
              <a:rPr lang="en-US" altLang="en-US" sz="2800" dirty="0" err="1">
                <a:solidFill>
                  <a:schemeClr val="bg1"/>
                </a:solidFill>
              </a:rPr>
              <a:t>EtOH</a:t>
            </a:r>
            <a:r>
              <a:rPr lang="en-US" altLang="en-US" sz="2800" dirty="0">
                <a:solidFill>
                  <a:schemeClr val="bg1"/>
                </a:solidFill>
              </a:rPr>
              <a:t>, no illicit drugs.   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6317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Echo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AVA 0.7 cm2, peak gradient 67mm Hg, mean </a:t>
            </a:r>
            <a:r>
              <a:rPr lang="en-US" altLang="en-US" dirty="0" smtClean="0">
                <a:solidFill>
                  <a:schemeClr val="bg1"/>
                </a:solidFill>
              </a:rPr>
              <a:t>		gradient </a:t>
            </a:r>
            <a:r>
              <a:rPr lang="en-US" altLang="en-US" dirty="0">
                <a:solidFill>
                  <a:schemeClr val="bg1"/>
                </a:solidFill>
              </a:rPr>
              <a:t>41 mmHg, Velocity 4.2 m/s2. 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Aorta at the Sinus of </a:t>
            </a:r>
            <a:r>
              <a:rPr lang="en-US" altLang="en-US" dirty="0" err="1">
                <a:solidFill>
                  <a:schemeClr val="bg1"/>
                </a:solidFill>
              </a:rPr>
              <a:t>Valsalva</a:t>
            </a:r>
            <a:r>
              <a:rPr lang="en-US" altLang="en-US" dirty="0">
                <a:solidFill>
                  <a:schemeClr val="bg1"/>
                </a:solidFill>
              </a:rPr>
              <a:t> 25mm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Aorta at the Sino Tubular Junction 21mm</a:t>
            </a:r>
          </a:p>
        </p:txBody>
      </p:sp>
    </p:spTree>
    <p:extLst>
      <p:ext uri="{BB962C8B-B14F-4D97-AF65-F5344CB8AC3E}">
        <p14:creationId xmlns:p14="http://schemas.microsoft.com/office/powerpoint/2010/main" val="323016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62197" y="1338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solidFill>
                  <a:srgbClr val="FFFF00"/>
                </a:solidFill>
              </a:rPr>
              <a:t>External Anterior Chest Wall  Anatomy</a:t>
            </a:r>
            <a:endParaRPr lang="en-US" altLang="en-US" dirty="0">
              <a:solidFill>
                <a:srgbClr val="FFFF00"/>
              </a:solidFill>
            </a:endParaRPr>
          </a:p>
        </p:txBody>
      </p:sp>
      <p:pic>
        <p:nvPicPr>
          <p:cNvPr id="5124" name="Picture 4" descr="21_04Figure-L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9397" y="1013877"/>
            <a:ext cx="7772400" cy="3786188"/>
          </a:xfrm>
        </p:spPr>
      </p:pic>
      <p:sp>
        <p:nvSpPr>
          <p:cNvPr id="2" name="TextBox 1"/>
          <p:cNvSpPr txBox="1"/>
          <p:nvPr/>
        </p:nvSpPr>
        <p:spPr>
          <a:xfrm>
            <a:off x="223494" y="5070764"/>
            <a:ext cx="8666861" cy="1384995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? Incisions for</a:t>
            </a:r>
            <a:r>
              <a:rPr lang="en-US" sz="2400" dirty="0" smtClean="0">
                <a:solidFill>
                  <a:srgbClr val="FFFFCC"/>
                </a:solidFill>
              </a:rPr>
              <a:t>: </a:t>
            </a:r>
            <a:r>
              <a:rPr lang="en-US" sz="2000" dirty="0" smtClean="0">
                <a:solidFill>
                  <a:srgbClr val="FFFFCC"/>
                </a:solidFill>
              </a:rPr>
              <a:t>Median </a:t>
            </a:r>
            <a:r>
              <a:rPr lang="en-US" sz="2000" dirty="0" err="1" smtClean="0">
                <a:solidFill>
                  <a:srgbClr val="FFFFCC"/>
                </a:solidFill>
              </a:rPr>
              <a:t>sternotomy</a:t>
            </a:r>
            <a:r>
              <a:rPr lang="en-US" sz="2000" dirty="0" smtClean="0">
                <a:solidFill>
                  <a:srgbClr val="FFFFCC"/>
                </a:solidFill>
              </a:rPr>
              <a:t>, </a:t>
            </a:r>
          </a:p>
          <a:p>
            <a:pPr algn="ctr"/>
            <a:r>
              <a:rPr lang="en-US" sz="2000" dirty="0" smtClean="0">
                <a:solidFill>
                  <a:srgbClr val="FFFFCC"/>
                </a:solidFill>
              </a:rPr>
              <a:t>Minimally invasive AVR, </a:t>
            </a:r>
            <a:r>
              <a:rPr lang="en-US" sz="2000" dirty="0" err="1" smtClean="0">
                <a:solidFill>
                  <a:srgbClr val="FFFFCC"/>
                </a:solidFill>
              </a:rPr>
              <a:t>Transapical</a:t>
            </a:r>
            <a:r>
              <a:rPr lang="en-US" sz="2000" dirty="0" smtClean="0">
                <a:solidFill>
                  <a:srgbClr val="FFFFCC"/>
                </a:solidFill>
              </a:rPr>
              <a:t> AVR, PDA, </a:t>
            </a:r>
          </a:p>
          <a:p>
            <a:pPr algn="ctr"/>
            <a:r>
              <a:rPr lang="en-US" sz="2000" dirty="0" err="1" smtClean="0">
                <a:solidFill>
                  <a:srgbClr val="FFFFCC"/>
                </a:solidFill>
              </a:rPr>
              <a:t>Coarctation</a:t>
            </a:r>
            <a:r>
              <a:rPr lang="en-US" sz="2000" dirty="0" smtClean="0">
                <a:solidFill>
                  <a:srgbClr val="FFFFCC"/>
                </a:solidFill>
              </a:rPr>
              <a:t> repair, Minimally invasive ASD, Pericardial window, </a:t>
            </a:r>
            <a:r>
              <a:rPr lang="en-US" sz="2000" dirty="0" err="1" smtClean="0">
                <a:solidFill>
                  <a:srgbClr val="FFFFCC"/>
                </a:solidFill>
              </a:rPr>
              <a:t>Pericardiocentesis</a:t>
            </a:r>
            <a:endParaRPr lang="en-US" sz="2000" dirty="0" smtClean="0">
              <a:solidFill>
                <a:srgbClr val="FFFFCC"/>
              </a:solidFill>
            </a:endParaRPr>
          </a:p>
          <a:p>
            <a:pPr algn="ctr"/>
            <a:r>
              <a:rPr lang="en-US" sz="2000" dirty="0" smtClean="0">
                <a:solidFill>
                  <a:srgbClr val="FFFFCC"/>
                </a:solidFill>
              </a:rPr>
              <a:t>Robotic MVR, Right anterolateral thoracotomy for MVR </a:t>
            </a:r>
            <a:endParaRPr lang="en-US" sz="20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55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The Sternum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Manubrium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Body</a:t>
            </a:r>
          </a:p>
          <a:p>
            <a:r>
              <a:rPr lang="en-US" altLang="en-US" dirty="0">
                <a:solidFill>
                  <a:schemeClr val="bg1"/>
                </a:solidFill>
              </a:rPr>
              <a:t>Xiphoid </a:t>
            </a:r>
          </a:p>
          <a:p>
            <a:pPr>
              <a:buFont typeface="Wingdings" pitchFamily="-128" charset="2"/>
              <a:buNone/>
            </a:pPr>
            <a:endParaRPr lang="en-US" altLang="en-US" dirty="0"/>
          </a:p>
        </p:txBody>
      </p:sp>
      <p:pic>
        <p:nvPicPr>
          <p:cNvPr id="19460" name="Picture 4" descr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127" y="1676400"/>
            <a:ext cx="3786187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47" y="4352630"/>
            <a:ext cx="3750194" cy="1015663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How  to  split sternum in midline?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Landmarks for </a:t>
            </a:r>
            <a:r>
              <a:rPr lang="en-US" sz="2000" dirty="0" err="1" smtClean="0">
                <a:solidFill>
                  <a:schemeClr val="bg1"/>
                </a:solidFill>
              </a:rPr>
              <a:t>sternotomy</a:t>
            </a:r>
            <a:r>
              <a:rPr lang="en-US" sz="2000" dirty="0" smtClean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Minimally invasive incisions?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79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73" y="-1885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Anterior Mediastinum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6" y="3780829"/>
            <a:ext cx="3270302" cy="2382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73" y="861536"/>
            <a:ext cx="3531113" cy="2420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1196" y="1099043"/>
            <a:ext cx="4019177" cy="1754326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How to Identify Thymus </a:t>
            </a:r>
            <a:r>
              <a:rPr lang="en-US" dirty="0" err="1" smtClean="0">
                <a:solidFill>
                  <a:schemeClr val="bg1"/>
                </a:solidFill>
              </a:rPr>
              <a:t>vs</a:t>
            </a:r>
            <a:r>
              <a:rPr lang="en-US" dirty="0" smtClean="0">
                <a:solidFill>
                  <a:schemeClr val="bg1"/>
                </a:solidFill>
              </a:rPr>
              <a:t> Fat?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When to remove anterior </a:t>
            </a:r>
            <a:r>
              <a:rPr lang="en-US" dirty="0" err="1" smtClean="0">
                <a:solidFill>
                  <a:schemeClr val="bg1"/>
                </a:solidFill>
              </a:rPr>
              <a:t>mediastinal</a:t>
            </a:r>
            <a:r>
              <a:rPr lang="en-US" dirty="0" smtClean="0">
                <a:solidFill>
                  <a:schemeClr val="bg1"/>
                </a:solidFill>
              </a:rPr>
              <a:t> fat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during routine </a:t>
            </a:r>
            <a:r>
              <a:rPr lang="en-US" dirty="0" err="1" smtClean="0">
                <a:solidFill>
                  <a:schemeClr val="bg1"/>
                </a:solidFill>
              </a:rPr>
              <a:t>sternotomy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Where are phrenic nerves vulnerable to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bovie</a:t>
            </a:r>
            <a:r>
              <a:rPr lang="en-US" dirty="0" smtClean="0">
                <a:solidFill>
                  <a:schemeClr val="bg1"/>
                </a:solidFill>
              </a:rPr>
              <a:t> injury?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How to identify innominate vein?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Mediastinum - Anatomy Tutori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8437" y="3596748"/>
            <a:ext cx="5227781" cy="294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5373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The Pericardium</a:t>
            </a:r>
          </a:p>
        </p:txBody>
      </p:sp>
      <p:pic>
        <p:nvPicPr>
          <p:cNvPr id="9220" name="Picture 4" descr="18-03_PrcardmHrtWall_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t="21176" r="3636" b="15294"/>
          <a:stretch>
            <a:fillRect/>
          </a:stretch>
        </p:blipFill>
        <p:spPr>
          <a:xfrm>
            <a:off x="835437" y="895124"/>
            <a:ext cx="7540625" cy="41148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1935678" y="5326957"/>
            <a:ext cx="5519011" cy="1200329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How much pericardium to excise for pericardial window?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How much to excise for complete </a:t>
            </a:r>
            <a:r>
              <a:rPr lang="en-US" dirty="0" err="1" smtClean="0">
                <a:solidFill>
                  <a:schemeClr val="bg1"/>
                </a:solidFill>
              </a:rPr>
              <a:t>pericardiectomy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Safest spot to open normal pericardium?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How do you identify phrenic nerves from front?</a:t>
            </a:r>
          </a:p>
        </p:txBody>
      </p:sp>
    </p:spTree>
    <p:extLst>
      <p:ext uri="{BB962C8B-B14F-4D97-AF65-F5344CB8AC3E}">
        <p14:creationId xmlns:p14="http://schemas.microsoft.com/office/powerpoint/2010/main" val="269152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3AF96FE372B2469C48176DE57F0A8D" ma:contentTypeVersion="0" ma:contentTypeDescription="Create a new document." ma:contentTypeScope="" ma:versionID="d72b2426b1a0f0222d0204b73e13e69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4559306825c541323742b714389152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7693C8-ED5A-4880-A41E-867DFDBFD0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9BA41C-1AE4-4EBD-B1AD-E418DAEE9695}">
  <ds:schemaRefs>
    <ds:schemaRef ds:uri="http://www.w3.org/XML/1998/namespace"/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069DD7E-3519-4D72-8E9E-F0D98EDA52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2130</TotalTime>
  <Words>909</Words>
  <Application>Microsoft Office PowerPoint</Application>
  <PresentationFormat>On-screen Show (4:3)</PresentationFormat>
  <Paragraphs>201</Paragraphs>
  <Slides>27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Cardiac Anatomy for the Surgeon</vt:lpstr>
      <vt:lpstr>PowerPoint Presentation</vt:lpstr>
      <vt:lpstr>Cardiac Anatomy</vt:lpstr>
      <vt:lpstr>Case</vt:lpstr>
      <vt:lpstr>Echo</vt:lpstr>
      <vt:lpstr>External Anterior Chest Wall  Anatomy</vt:lpstr>
      <vt:lpstr>The Sternum</vt:lpstr>
      <vt:lpstr>Anterior Mediastinum</vt:lpstr>
      <vt:lpstr>The Pericardium</vt:lpstr>
      <vt:lpstr>Phrenic nerves</vt:lpstr>
      <vt:lpstr>Persistent Left sided SVC?</vt:lpstr>
      <vt:lpstr>Partial Anomalous Pulmonary Venous Drainage into Mediastinum</vt:lpstr>
      <vt:lpstr>Aortic Arch Abnormalities</vt:lpstr>
      <vt:lpstr>Patent Ductus Arteriosus from Front</vt:lpstr>
      <vt:lpstr>Aortic Root Anatomy</vt:lpstr>
      <vt:lpstr>Aortic Valve and Aortic Root Anatomy</vt:lpstr>
      <vt:lpstr>Manougian</vt:lpstr>
      <vt:lpstr>Konno</vt:lpstr>
      <vt:lpstr>Aortic Valve Anatomy Bicuspid Aortic Valve</vt:lpstr>
      <vt:lpstr>Conduction system</vt:lpstr>
      <vt:lpstr>Sino-atrial Node</vt:lpstr>
      <vt:lpstr>Atrio -ventricular  node</vt:lpstr>
      <vt:lpstr>Coronary Artery Anatomy</vt:lpstr>
      <vt:lpstr>Coronary Artery Anomalies</vt:lpstr>
      <vt:lpstr>PowerPoint Presentation</vt:lpstr>
      <vt:lpstr>Cardiac Vein Anatomy </vt:lpstr>
      <vt:lpstr>Learning Points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Aortic Valve Insufficiency</dc:title>
  <dc:creator>Fawwaz Shaw</dc:creator>
  <cp:lastModifiedBy>Aloia, Lauren</cp:lastModifiedBy>
  <cp:revision>119</cp:revision>
  <dcterms:created xsi:type="dcterms:W3CDTF">2013-11-15T05:42:38Z</dcterms:created>
  <dcterms:modified xsi:type="dcterms:W3CDTF">2014-08-04T14:59:56Z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0x010100B03AF96FE372B2469C48176DE57F0A8D</vt:lpwstr>
  </property>
  <property fmtid="{D5CDD505-2E9C-101B-9397-08002B2CF9AE}" pid="3" name="IsMyDocuments">
    <vt:bool>true</vt:bool>
  </property>
</Properties>
</file>