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1"/>
  </p:notesMasterIdLst>
  <p:sldIdLst>
    <p:sldId id="1228" r:id="rId2"/>
    <p:sldId id="1218" r:id="rId3"/>
    <p:sldId id="1229" r:id="rId4"/>
    <p:sldId id="1232" r:id="rId5"/>
    <p:sldId id="1231" r:id="rId6"/>
    <p:sldId id="1233" r:id="rId7"/>
    <p:sldId id="1234" r:id="rId8"/>
    <p:sldId id="1236" r:id="rId9"/>
    <p:sldId id="123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1" autoAdjust="0"/>
    <p:restoredTop sz="89065" autoAdjust="0"/>
  </p:normalViewPr>
  <p:slideViewPr>
    <p:cSldViewPr snapToGrid="0">
      <p:cViewPr varScale="1">
        <p:scale>
          <a:sx n="101" d="100"/>
          <a:sy n="101" d="100"/>
        </p:scale>
        <p:origin x="75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2/9/2023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2BCB-8995-43B4-A355-E9AE4E6F4E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2D07E2-DA20-4A7D-8526-C312E782AD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2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456" y="1577976"/>
            <a:ext cx="8603088" cy="1470025"/>
          </a:xfrm>
        </p:spPr>
        <p:txBody>
          <a:bodyPr>
            <a:noAutofit/>
          </a:bodyPr>
          <a:lstStyle/>
          <a:p>
            <a:r>
              <a:rPr lang="en-US" dirty="0"/>
              <a:t>Combined Coronary and Carotid Disease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D38046-C14C-5147-8747-15EB151AFBFD}"/>
              </a:ext>
            </a:extLst>
          </p:cNvPr>
          <p:cNvSpPr txBox="1">
            <a:spLocks/>
          </p:cNvSpPr>
          <p:nvPr/>
        </p:nvSpPr>
        <p:spPr>
          <a:xfrm>
            <a:off x="1794456" y="3686578"/>
            <a:ext cx="8603088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Pey-Jen Yu, MD</a:t>
            </a:r>
          </a:p>
          <a:p>
            <a:r>
              <a:rPr lang="en-US" sz="2800" dirty="0"/>
              <a:t>Northwell Health</a:t>
            </a:r>
          </a:p>
        </p:txBody>
      </p:sp>
    </p:spTree>
    <p:extLst>
      <p:ext uri="{BB962C8B-B14F-4D97-AF65-F5344CB8AC3E}">
        <p14:creationId xmlns:p14="http://schemas.microsoft.com/office/powerpoint/2010/main" val="86200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Background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09" y="1912979"/>
            <a:ext cx="53678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71 y/o F PMH HTN p/w increasing SOB over the past month.  Patient denies chest pain, dizziness, headache.  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Meds:  Carvedilol, amlodipine 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PE: 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HR 77 BP 180/70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Neuro: intact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Lungs: clear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Grade III/VI holosystolic murmur 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3+ B/L LE edema </a:t>
            </a:r>
          </a:p>
          <a:p>
            <a:pPr lvl="1"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87F8F-5E55-1732-EA0A-497E6E263C32}"/>
              </a:ext>
            </a:extLst>
          </p:cNvPr>
          <p:cNvSpPr txBox="1"/>
          <p:nvPr/>
        </p:nvSpPr>
        <p:spPr>
          <a:xfrm>
            <a:off x="6184107" y="1912979"/>
            <a:ext cx="53240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Labs</a:t>
            </a:r>
          </a:p>
          <a:p>
            <a:pPr lvl="1"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	 13.5 </a:t>
            </a:r>
          </a:p>
          <a:p>
            <a:pPr lvl="1"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	6.78  )-----------( 345</a:t>
            </a:r>
          </a:p>
          <a:p>
            <a:pPr lvl="1"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         42.9 </a:t>
            </a:r>
          </a:p>
          <a:p>
            <a:pPr lvl="1"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140  |  99  |  21</a:t>
            </a:r>
          </a:p>
          <a:p>
            <a:pPr lvl="1"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----------------------------&lt;  134</a:t>
            </a:r>
          </a:p>
          <a:p>
            <a:pPr lvl="1" defTabSz="514350">
              <a:spcBef>
                <a:spcPts val="1200"/>
              </a:spcBef>
              <a:defRPr/>
            </a:pP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3.3  |  26  |  1.03</a:t>
            </a:r>
          </a:p>
          <a:p>
            <a:pPr lvl="1" defTabSz="514350">
              <a:spcBef>
                <a:spcPts val="1200"/>
              </a:spcBef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 defTabSz="514350">
              <a:spcBef>
                <a:spcPts val="1200"/>
              </a:spcBef>
              <a:defRPr/>
            </a:pPr>
            <a:r>
              <a:rPr lang="en-US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TPro</a:t>
            </a: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7.3  /  Alb  4.0  /  </a:t>
            </a:r>
            <a:r>
              <a:rPr lang="en-US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TBili</a:t>
            </a: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1.2  /  AST  46/  ALT  38/  </a:t>
            </a:r>
            <a:r>
              <a:rPr lang="en-US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AlkPhos</a:t>
            </a:r>
            <a:r>
              <a:rPr lang="en-US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103 </a:t>
            </a:r>
          </a:p>
          <a:p>
            <a:pPr lvl="1" defTabSz="514350">
              <a:spcBef>
                <a:spcPts val="1200"/>
              </a:spcBef>
              <a:defRPr/>
            </a:pP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High </a:t>
            </a:r>
            <a:r>
              <a:rPr lang="fr-FR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sensitivity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trop 418 </a:t>
            </a:r>
            <a:r>
              <a:rPr lang="fr-FR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/L -&gt;233 </a:t>
            </a:r>
            <a:r>
              <a:rPr lang="fr-FR" sz="14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</a:t>
            </a: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/L</a:t>
            </a:r>
          </a:p>
          <a:p>
            <a:pPr lvl="1" defTabSz="514350">
              <a:spcBef>
                <a:spcPts val="1200"/>
              </a:spcBef>
              <a:defRPr/>
            </a:pPr>
            <a:r>
              <a:rPr lang="fr-FR" sz="14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BNP &gt;25K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4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C0A2-457C-C9F7-388C-39627C12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Electrocardiogram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65A9B-9194-5EC8-A85A-F454787D9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40" y="1105099"/>
            <a:ext cx="9665687" cy="51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3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77FE-C4DB-E34B-5731-DB5FB633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A8C94-F064-18A3-5B0F-FA3661F14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2781" y="1233019"/>
            <a:ext cx="2421554" cy="4585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Severe MR</a:t>
            </a:r>
          </a:p>
          <a:p>
            <a:pPr marL="0" indent="0">
              <a:buNone/>
            </a:pPr>
            <a:r>
              <a:rPr lang="en-US" dirty="0"/>
              <a:t>Normal LVEF</a:t>
            </a:r>
          </a:p>
          <a:p>
            <a:pPr marL="0" indent="0">
              <a:buNone/>
            </a:pPr>
            <a:r>
              <a:rPr lang="en-US" dirty="0"/>
              <a:t>Normal RV size with decreased function</a:t>
            </a:r>
          </a:p>
          <a:p>
            <a:pPr marL="0" indent="0">
              <a:buNone/>
            </a:pPr>
            <a:r>
              <a:rPr lang="en-US" dirty="0"/>
              <a:t>Mild- moderate TR  </a:t>
            </a:r>
          </a:p>
        </p:txBody>
      </p:sp>
      <p:pic>
        <p:nvPicPr>
          <p:cNvPr id="4" name="B805FBE">
            <a:hlinkClick r:id="" action="ppaction://media"/>
            <a:extLst>
              <a:ext uri="{FF2B5EF4-FFF2-40B4-BE49-F238E27FC236}">
                <a16:creationId xmlns:a16="http://schemas.microsoft.com/office/drawing/2014/main" id="{0814B850-3446-38FA-3012-EC23A58CEC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375" y="1149851"/>
            <a:ext cx="7337950" cy="55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7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E1C9-6289-A4D3-F555-5C6F56F9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Coronary Angiogram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07B7C-FA5D-9B8F-4A41-F86533CC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64" y="1183196"/>
            <a:ext cx="5154758" cy="5120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93BAD3-30BE-775E-0D50-23E4A7A08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79" y="1179019"/>
            <a:ext cx="5211605" cy="51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0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9FDC-CF34-CC3A-5E0F-A74F83774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Carotid Workup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6D62-5100-C64D-67EC-E156E84D4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574" y="1286011"/>
            <a:ext cx="4613483" cy="4638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/>
              <a:t>Carotid Duplex 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5600" dirty="0"/>
              <a:t>RIGHT:</a:t>
            </a:r>
          </a:p>
          <a:p>
            <a:pPr marL="0" indent="0">
              <a:buNone/>
            </a:pPr>
            <a:r>
              <a:rPr lang="en-US" sz="5600" dirty="0"/>
              <a:t>PROX CCA = 69 cm/s; DIST CCA = 130 cm/s</a:t>
            </a:r>
          </a:p>
          <a:p>
            <a:pPr marL="0" indent="0">
              <a:buNone/>
            </a:pPr>
            <a:r>
              <a:rPr lang="en-US" sz="5600" dirty="0"/>
              <a:t>PROX ICA = 237 cm/s; DIST ICA = 94 cm/s</a:t>
            </a:r>
          </a:p>
          <a:p>
            <a:pPr marL="0" indent="0">
              <a:buNone/>
            </a:pPr>
            <a:r>
              <a:rPr lang="en-US" sz="5600" dirty="0"/>
              <a:t>ECA = 223 cm/s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LEFT:</a:t>
            </a:r>
          </a:p>
          <a:p>
            <a:pPr marL="0" indent="0">
              <a:buNone/>
            </a:pPr>
            <a:r>
              <a:rPr lang="en-US" sz="5600" dirty="0"/>
              <a:t>PROX CCA = 104 cm/s; DIST CCA = 120 cm/s</a:t>
            </a:r>
          </a:p>
          <a:p>
            <a:pPr marL="0" indent="0">
              <a:buNone/>
            </a:pPr>
            <a:r>
              <a:rPr lang="en-US" sz="5600" dirty="0"/>
              <a:t>PROX ICA = 464 cm/s; DIST ICA = 152 cm/s</a:t>
            </a:r>
          </a:p>
          <a:p>
            <a:pPr marL="0" indent="0">
              <a:buNone/>
            </a:pPr>
            <a:r>
              <a:rPr lang="en-US" sz="5600" dirty="0"/>
              <a:t>ECA = 293 cm/s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dirty="0"/>
              <a:t>IMPRESSION:</a:t>
            </a:r>
          </a:p>
          <a:p>
            <a:pPr marL="0" indent="0">
              <a:buNone/>
            </a:pPr>
            <a:r>
              <a:rPr lang="en-US" sz="5600" dirty="0"/>
              <a:t>Over 70% stenosis of the internal carotid arteries.</a:t>
            </a:r>
          </a:p>
          <a:p>
            <a:pPr marL="0" indent="0">
              <a:buNone/>
            </a:pPr>
            <a:r>
              <a:rPr lang="en-US" sz="5600" dirty="0"/>
              <a:t>Bilateral external carotid artery stenosis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60C71-9CF2-18A6-BC31-FB730DE634CB}"/>
              </a:ext>
            </a:extLst>
          </p:cNvPr>
          <p:cNvSpPr txBox="1"/>
          <p:nvPr/>
        </p:nvSpPr>
        <p:spPr>
          <a:xfrm>
            <a:off x="5772422" y="1286011"/>
            <a:ext cx="461348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CT Angiogram of the Head and Neck 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Head CT:</a:t>
            </a:r>
          </a:p>
          <a:p>
            <a:r>
              <a:rPr lang="en-US" sz="1400" dirty="0"/>
              <a:t>Mild parenchymal volume loss and mild chronic microvascular ischemic changes.</a:t>
            </a:r>
          </a:p>
          <a:p>
            <a:endParaRPr lang="en-US" sz="1400" dirty="0"/>
          </a:p>
          <a:p>
            <a:r>
              <a:rPr lang="en-US" sz="1400" dirty="0"/>
              <a:t>Head and Neck CTA:</a:t>
            </a:r>
          </a:p>
          <a:p>
            <a:r>
              <a:rPr lang="en-US" sz="1400" dirty="0"/>
              <a:t>Calcified and noncalcified plaque causes moderate stenoses of the </a:t>
            </a:r>
          </a:p>
          <a:p>
            <a:r>
              <a:rPr lang="en-US" sz="1400" dirty="0"/>
              <a:t>bilateral common carotid arteries.</a:t>
            </a:r>
          </a:p>
          <a:p>
            <a:endParaRPr lang="en-US" sz="1400" dirty="0"/>
          </a:p>
          <a:p>
            <a:r>
              <a:rPr lang="en-US" sz="1400" dirty="0"/>
              <a:t>Atelectatic changes resulting in approximately 70% stenoses of the proximal right internal carotid artery.</a:t>
            </a:r>
          </a:p>
          <a:p>
            <a:endParaRPr lang="en-US" sz="1400" dirty="0"/>
          </a:p>
          <a:p>
            <a:r>
              <a:rPr lang="en-US" sz="1400" dirty="0"/>
              <a:t>Approximately 80% stenosis of the proximal and distal left cervical internal carotid artery.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5B6F-D8B5-0518-2588-5405B7D19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1073-C7BA-3ACD-21BD-E30F92AA4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episode of transient mild expressive aphasia in the hospital on the day of the head and neck angiogram, evaluated by neurology and vascular surgery</a:t>
            </a:r>
          </a:p>
        </p:txBody>
      </p:sp>
    </p:spTree>
    <p:extLst>
      <p:ext uri="{BB962C8B-B14F-4D97-AF65-F5344CB8AC3E}">
        <p14:creationId xmlns:p14="http://schemas.microsoft.com/office/powerpoint/2010/main" val="128871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58A2A-AA27-2469-8A36-81B91D32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207F-E1E9-0E13-B5C6-BBD6783D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en-US" sz="1800" dirty="0"/>
              <a:t>Left carotid artery endarterectomy with patch angioplasty using left external jugular vein</a:t>
            </a:r>
          </a:p>
          <a:p>
            <a:pPr>
              <a:buAutoNum type="arabicPeriod"/>
            </a:pPr>
            <a:r>
              <a:rPr lang="en-US" sz="1800" dirty="0"/>
              <a:t>Sternotomy </a:t>
            </a:r>
          </a:p>
          <a:p>
            <a:pPr>
              <a:buAutoNum type="arabicPeriod"/>
            </a:pPr>
            <a:r>
              <a:rPr lang="en-US" sz="1800" dirty="0"/>
              <a:t>SVG to PDA</a:t>
            </a:r>
          </a:p>
          <a:p>
            <a:pPr>
              <a:buAutoNum type="arabicPeriod"/>
            </a:pPr>
            <a:r>
              <a:rPr lang="en-US" sz="1800" dirty="0"/>
              <a:t>Placement of left atrial appendage </a:t>
            </a:r>
            <a:r>
              <a:rPr lang="en-US" sz="1800" dirty="0" err="1"/>
              <a:t>occluder</a:t>
            </a:r>
            <a:endParaRPr lang="en-US" sz="1800" dirty="0"/>
          </a:p>
          <a:p>
            <a:pPr>
              <a:buAutoNum type="arabicPeriod"/>
            </a:pPr>
            <a:r>
              <a:rPr lang="en-US" sz="1800" dirty="0"/>
              <a:t>LIMA to LAD</a:t>
            </a:r>
          </a:p>
          <a:p>
            <a:pPr>
              <a:buAutoNum type="arabicPeriod"/>
            </a:pPr>
            <a:r>
              <a:rPr lang="en-US" sz="1800" dirty="0"/>
              <a:t>Mitral valve replacement </a:t>
            </a:r>
          </a:p>
          <a:p>
            <a:pPr>
              <a:buAutoNum type="arabicPeriod"/>
            </a:pPr>
            <a:r>
              <a:rPr lang="en-US" sz="1800" dirty="0"/>
              <a:t>Closure of sternum and median sternotomy incision </a:t>
            </a:r>
          </a:p>
          <a:p>
            <a:pPr>
              <a:buAutoNum type="arabicPeriod"/>
            </a:pPr>
            <a:r>
              <a:rPr lang="en-US" sz="1800" dirty="0"/>
              <a:t>Closure of left neck incision </a:t>
            </a:r>
          </a:p>
          <a:p>
            <a:pPr>
              <a:buAutoNum type="arabicPeriod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908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139F-0E8B-0212-D064-22C25F88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3DCF-4625-BE8D-C9AB-78BB146D6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Combined coronary artery disease, mitral valve disease, and carotid disease</a:t>
            </a:r>
          </a:p>
          <a:p>
            <a:r>
              <a:rPr lang="en-US" dirty="0"/>
              <a:t>Indications for mitral valve, coronary, and carotid surgery</a:t>
            </a:r>
          </a:p>
          <a:p>
            <a:r>
              <a:rPr lang="en-US" dirty="0"/>
              <a:t>Timing for mitral valve, coronary, and carotid surgery</a:t>
            </a:r>
          </a:p>
          <a:p>
            <a:pPr lvl="1"/>
            <a:r>
              <a:rPr lang="en-US" dirty="0"/>
              <a:t>Impact of the patient’s neurological event on timing of surgery</a:t>
            </a:r>
          </a:p>
          <a:p>
            <a:r>
              <a:rPr lang="en-US" dirty="0"/>
              <a:t>Sequence of surgery</a:t>
            </a:r>
          </a:p>
        </p:txBody>
      </p:sp>
    </p:spTree>
    <p:extLst>
      <p:ext uri="{BB962C8B-B14F-4D97-AF65-F5344CB8AC3E}">
        <p14:creationId xmlns:p14="http://schemas.microsoft.com/office/powerpoint/2010/main" val="773738617"/>
      </p:ext>
    </p:extLst>
  </p:cSld>
  <p:clrMapOvr>
    <a:masterClrMapping/>
  </p:clrMapOvr>
</p:sld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9005</TotalTime>
  <Words>426</Words>
  <Application>Microsoft Office PowerPoint</Application>
  <PresentationFormat>Widescreen</PresentationFormat>
  <Paragraphs>81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UMHS Finance</vt:lpstr>
      <vt:lpstr>Combined Coronary and Carotid Disease</vt:lpstr>
      <vt:lpstr>Background</vt:lpstr>
      <vt:lpstr>Electrocardiogram</vt:lpstr>
      <vt:lpstr>Echocardiogram</vt:lpstr>
      <vt:lpstr>Coronary Angiogram</vt:lpstr>
      <vt:lpstr>Carotid Workup</vt:lpstr>
      <vt:lpstr>Pre-operative course</vt:lpstr>
      <vt:lpstr>Surgery</vt:lpstr>
      <vt:lpstr>Learning Points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Pey-Jen Yu</cp:lastModifiedBy>
  <cp:revision>248</cp:revision>
  <dcterms:created xsi:type="dcterms:W3CDTF">2021-02-05T19:11:33Z</dcterms:created>
  <dcterms:modified xsi:type="dcterms:W3CDTF">2023-02-09T16:13:12Z</dcterms:modified>
</cp:coreProperties>
</file>