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2"/>
  </p:notesMasterIdLst>
  <p:sldIdLst>
    <p:sldId id="1228" r:id="rId2"/>
    <p:sldId id="1218" r:id="rId3"/>
    <p:sldId id="1229" r:id="rId4"/>
    <p:sldId id="1230" r:id="rId5"/>
    <p:sldId id="1231" r:id="rId6"/>
    <p:sldId id="1232" r:id="rId7"/>
    <p:sldId id="1233" r:id="rId8"/>
    <p:sldId id="1234" r:id="rId9"/>
    <p:sldId id="1235" r:id="rId10"/>
    <p:sldId id="12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661" autoAdjust="0"/>
    <p:restoredTop sz="81701" autoAdjust="0"/>
  </p:normalViewPr>
  <p:slideViewPr>
    <p:cSldViewPr snapToGrid="0">
      <p:cViewPr varScale="1">
        <p:scale>
          <a:sx n="75" d="100"/>
          <a:sy n="75" d="100"/>
        </p:scale>
        <p:origin x="48" y="2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8CB10-52BA-4352-B9E9-8F28A40F62C2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D07E2-DA20-4A7D-8526-C312E782AD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6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62BCB-8995-43B4-A355-E9AE4E6F4E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3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3733800"/>
            <a:ext cx="1219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0" y="3733800"/>
            <a:ext cx="1219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C8D2CA8-6EBD-1FB8-89BB-C0AB5497A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>
          <a:xfrm>
            <a:off x="5371489" y="5415267"/>
            <a:ext cx="1449021" cy="14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93"/>
            <a:ext cx="12192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1"/>
            <a:ext cx="11785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D4505-985F-49BE-8C1F-E0CFEEC3F37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5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838200"/>
            <a:ext cx="11988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 flipH="1">
            <a:off x="0" y="838200"/>
            <a:ext cx="11988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D7E351EC-856B-68A1-8AD6-B74AE364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>
          <a:xfrm>
            <a:off x="11197822" y="26009"/>
            <a:ext cx="790978" cy="7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8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5200" y="6505801"/>
            <a:ext cx="560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/>
                </a:solidFill>
              </a:defRPr>
            </a:lvl1pPr>
          </a:lstStyle>
          <a:p>
            <a:fld id="{313D4505-985F-49BE-8C1F-E0CFEEC3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0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4456" y="1577976"/>
            <a:ext cx="8603088" cy="1470025"/>
          </a:xfrm>
        </p:spPr>
        <p:txBody>
          <a:bodyPr>
            <a:noAutofit/>
          </a:bodyPr>
          <a:lstStyle/>
          <a:p>
            <a:r>
              <a:rPr lang="en-US" dirty="0"/>
              <a:t>STEMI with Triple Vessel Disease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D38046-C14C-5147-8747-15EB151AFBFD}"/>
              </a:ext>
            </a:extLst>
          </p:cNvPr>
          <p:cNvSpPr txBox="1">
            <a:spLocks/>
          </p:cNvSpPr>
          <p:nvPr/>
        </p:nvSpPr>
        <p:spPr>
          <a:xfrm>
            <a:off x="1794456" y="3686578"/>
            <a:ext cx="8603088" cy="1470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Pey-Jen Yu, MD</a:t>
            </a:r>
          </a:p>
          <a:p>
            <a:r>
              <a:rPr lang="en-US" sz="2800" dirty="0"/>
              <a:t>Northwell Health</a:t>
            </a:r>
          </a:p>
        </p:txBody>
      </p:sp>
    </p:spTree>
    <p:extLst>
      <p:ext uri="{BB962C8B-B14F-4D97-AF65-F5344CB8AC3E}">
        <p14:creationId xmlns:p14="http://schemas.microsoft.com/office/powerpoint/2010/main" val="86200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EDBB7-DAD2-2F2A-554B-B9D2C3F7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E8A16-CB1E-8A99-D310-B3F403659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Indication for revascularization in STEMI</a:t>
            </a:r>
          </a:p>
          <a:p>
            <a:r>
              <a:rPr lang="en-US" dirty="0"/>
              <a:t>Type of revascularization (PCI/ CABG/ Hybrid)</a:t>
            </a:r>
          </a:p>
          <a:p>
            <a:r>
              <a:rPr lang="en-US" dirty="0"/>
              <a:t>Timing of revascularization </a:t>
            </a:r>
          </a:p>
        </p:txBody>
      </p:sp>
    </p:spTree>
    <p:extLst>
      <p:ext uri="{BB962C8B-B14F-4D97-AF65-F5344CB8AC3E}">
        <p14:creationId xmlns:p14="http://schemas.microsoft.com/office/powerpoint/2010/main" val="93542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Background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755" y="1502782"/>
            <a:ext cx="56062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65 y/o M with no PMH presents with worsening epigastric and substernal chest pain with radiation to his arms and back for 4 hours.  </a:t>
            </a:r>
          </a:p>
          <a:p>
            <a:pPr marL="285750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Meds: None</a:t>
            </a:r>
          </a:p>
          <a:p>
            <a:pPr marL="285750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PE: HR 73 BP 121/61 Sat 100% RA</a:t>
            </a:r>
          </a:p>
          <a:p>
            <a:pPr marL="742950" lvl="1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Lungs: Clear</a:t>
            </a:r>
          </a:p>
          <a:p>
            <a:pPr marL="742950" lvl="1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Heart: RRR, no murmur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0F08B5-18F8-96E8-AAD0-621D687C1A7D}"/>
              </a:ext>
            </a:extLst>
          </p:cNvPr>
          <p:cNvSpPr txBox="1"/>
          <p:nvPr/>
        </p:nvSpPr>
        <p:spPr>
          <a:xfrm>
            <a:off x="7238363" y="1345093"/>
            <a:ext cx="43136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1200"/>
              </a:spcBef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Labs</a:t>
            </a:r>
          </a:p>
          <a:p>
            <a:pPr defTabSz="514350">
              <a:spcBef>
                <a:spcPts val="1200"/>
              </a:spcBef>
              <a:defRPr/>
            </a:pPr>
            <a:endParaRPr lang="en-US" sz="1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514350">
              <a:spcBef>
                <a:spcPts val="1200"/>
              </a:spcBef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14.09 )-----------( 447    </a:t>
            </a:r>
          </a:p>
          <a:p>
            <a:pPr defTabSz="514350">
              <a:spcBef>
                <a:spcPts val="1200"/>
              </a:spcBef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 42.2 </a:t>
            </a:r>
          </a:p>
          <a:p>
            <a:pPr defTabSz="514350">
              <a:spcBef>
                <a:spcPts val="1200"/>
              </a:spcBef>
              <a:defRPr/>
            </a:pPr>
            <a:endParaRPr lang="en-US" sz="1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514350">
              <a:spcBef>
                <a:spcPts val="1200"/>
              </a:spcBef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132  |  97  |  6</a:t>
            </a:r>
          </a:p>
          <a:p>
            <a:pPr defTabSz="514350">
              <a:spcBef>
                <a:spcPts val="1200"/>
              </a:spcBef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--------------------------&lt;  121</a:t>
            </a:r>
          </a:p>
          <a:p>
            <a:pPr defTabSz="514350">
              <a:spcBef>
                <a:spcPts val="1200"/>
              </a:spcBef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4.3   |  28  |  0.78</a:t>
            </a:r>
          </a:p>
          <a:p>
            <a:pPr defTabSz="514350">
              <a:spcBef>
                <a:spcPts val="1200"/>
              </a:spcBef>
              <a:defRPr/>
            </a:pPr>
            <a:endParaRPr lang="en-US" sz="1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514350">
              <a:spcBef>
                <a:spcPts val="1200"/>
              </a:spcBef>
              <a:defRPr/>
            </a:pPr>
            <a:r>
              <a:rPr lang="en-US" sz="14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TPro</a:t>
            </a: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7.5  /  Alb  3.9  /  </a:t>
            </a:r>
            <a:r>
              <a:rPr lang="en-US" sz="14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TBili</a:t>
            </a: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0.6  /  AST  70 /  ALT  29  /  </a:t>
            </a:r>
            <a:r>
              <a:rPr lang="en-US" sz="14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AlkPhos</a:t>
            </a: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46 </a:t>
            </a:r>
          </a:p>
          <a:p>
            <a:pPr defTabSz="514350">
              <a:spcBef>
                <a:spcPts val="1200"/>
              </a:spcBef>
              <a:defRPr/>
            </a:pPr>
            <a:endParaRPr lang="en-US" sz="1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514350">
              <a:spcBef>
                <a:spcPts val="1200"/>
              </a:spcBef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PT 11.0 / INR  0.93 / PTT: 32.2</a:t>
            </a:r>
          </a:p>
          <a:p>
            <a:pPr defTabSz="514350">
              <a:spcBef>
                <a:spcPts val="1200"/>
              </a:spcBef>
              <a:defRPr/>
            </a:pPr>
            <a:endParaRPr lang="en-US" sz="1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514350">
              <a:spcBef>
                <a:spcPts val="1200"/>
              </a:spcBef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HS Trop I: 3226 ng/L / CK 1628 / CKMB 317</a:t>
            </a:r>
          </a:p>
        </p:txBody>
      </p:sp>
    </p:spTree>
    <p:extLst>
      <p:ext uri="{BB962C8B-B14F-4D97-AF65-F5344CB8AC3E}">
        <p14:creationId xmlns:p14="http://schemas.microsoft.com/office/powerpoint/2010/main" val="237414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60E95-4806-23CD-0475-F00F2000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Electrocardiogram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8EAFE-4971-220D-C692-05D3D8872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05" y="969947"/>
            <a:ext cx="10807581" cy="581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0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0AF0D-C68F-6F8B-CD38-E80AF290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Coronary Angiogram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E18A6-8C34-8B21-5611-669756FCA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70" y="1096986"/>
            <a:ext cx="4994889" cy="5186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B62530-880B-8279-4B08-521D12E96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58775"/>
            <a:ext cx="5249662" cy="52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0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D498-5CDC-2571-41C9-8117F535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Coronary Angiogram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847CD0-B9E7-6D36-CE77-C23BFC28B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3757" y="1009834"/>
            <a:ext cx="5787482" cy="5372803"/>
          </a:xfrm>
        </p:spPr>
      </p:pic>
    </p:spTree>
    <p:extLst>
      <p:ext uri="{BB962C8B-B14F-4D97-AF65-F5344CB8AC3E}">
        <p14:creationId xmlns:p14="http://schemas.microsoft.com/office/powerpoint/2010/main" val="418136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CE08E-1C6D-9879-9A7A-1C998E6A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2E085-0BA0-8B0B-071C-7C6CB5298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 of STEMI in the setting of severe TVD  </a:t>
            </a:r>
          </a:p>
          <a:p>
            <a:pPr lvl="1"/>
            <a:r>
              <a:rPr lang="en-US" dirty="0"/>
              <a:t>PCI versus CABG</a:t>
            </a:r>
          </a:p>
          <a:p>
            <a:pPr lvl="1"/>
            <a:r>
              <a:rPr lang="en-US" dirty="0"/>
              <a:t>Timing of interventions</a:t>
            </a:r>
          </a:p>
        </p:txBody>
      </p:sp>
    </p:spTree>
    <p:extLst>
      <p:ext uri="{BB962C8B-B14F-4D97-AF65-F5344CB8AC3E}">
        <p14:creationId xmlns:p14="http://schemas.microsoft.com/office/powerpoint/2010/main" val="126053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3A479-DB14-D63F-B8E5-4108F983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 to OM1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12C11-9B80-77CC-D6EA-88C4D7755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933" y="1402673"/>
            <a:ext cx="4940740" cy="498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5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FD659-0F5C-4C10-2716-E4C68ADA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PCI Hospital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D39C-E170-AEA9-9AC1-846AC7DC5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Transthoracic echocardiogram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tethered mitral valve leaflets with minimal mitral regurgitation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Mid segmental left ventricular systolic dysfunction.  Ejection Fraction 45%.  The inferior lateral wall is akinetic.  The basal inferior and the basal to mid anterior lateral walls are hypokinetic.  Stage II diastolic dysfunction.  Normal right ventricular size and function</a:t>
            </a: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CT Surgery evaluation -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followup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 as outpatient</a:t>
            </a: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Discharged on ASA/ticagrelor hospital day #1</a:t>
            </a:r>
          </a:p>
        </p:txBody>
      </p:sp>
    </p:spTree>
    <p:extLst>
      <p:ext uri="{BB962C8B-B14F-4D97-AF65-F5344CB8AC3E}">
        <p14:creationId xmlns:p14="http://schemas.microsoft.com/office/powerpoint/2010/main" val="415283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7340-639F-E075-AE63-A8EF23C4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Elective CABG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500D6-D5C0-9EAA-6C7C-C9C7CB8BB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Pt returns for elective CABG 4 months later for uncomplicated LIMA to the LAD, L radial artery to the PDA </a:t>
            </a:r>
          </a:p>
        </p:txBody>
      </p:sp>
    </p:spTree>
    <p:extLst>
      <p:ext uri="{BB962C8B-B14F-4D97-AF65-F5344CB8AC3E}">
        <p14:creationId xmlns:p14="http://schemas.microsoft.com/office/powerpoint/2010/main" val="2613585825"/>
      </p:ext>
    </p:extLst>
  </p:cSld>
  <p:clrMapOvr>
    <a:masterClrMapping/>
  </p:clrMapOvr>
</p:sld>
</file>

<file path=ppt/theme/theme1.xml><?xml version="1.0" encoding="utf-8"?>
<a:theme xmlns:a="http://schemas.openxmlformats.org/drawingml/2006/main" name="UMHS Finance">
  <a:themeElements>
    <a:clrScheme name="UM">
      <a:dk1>
        <a:srgbClr val="000050"/>
      </a:dk1>
      <a:lt1>
        <a:sysClr val="window" lastClr="FFFFFF"/>
      </a:lt1>
      <a:dk2>
        <a:srgbClr val="303C6E"/>
      </a:dk2>
      <a:lt2>
        <a:srgbClr val="FFFFCC"/>
      </a:lt2>
      <a:accent1>
        <a:srgbClr val="000066"/>
      </a:accent1>
      <a:accent2>
        <a:srgbClr val="0000CC"/>
      </a:accent2>
      <a:accent3>
        <a:srgbClr val="FFCC00"/>
      </a:accent3>
      <a:accent4>
        <a:srgbClr val="FFFF00"/>
      </a:accent4>
      <a:accent5>
        <a:srgbClr val="FFFFCC"/>
      </a:accent5>
      <a:accent6>
        <a:srgbClr val="005BD3"/>
      </a:accent6>
      <a:hlink>
        <a:srgbClr val="00349E"/>
      </a:hlink>
      <a:folHlink>
        <a:srgbClr val="FFFF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13039</TotalTime>
  <Words>263</Words>
  <Application>Microsoft Office PowerPoint</Application>
  <PresentationFormat>Widescreen</PresentationFormat>
  <Paragraphs>45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Book</vt:lpstr>
      <vt:lpstr>Franklin Gothic Medium</vt:lpstr>
      <vt:lpstr>UMHS Finance</vt:lpstr>
      <vt:lpstr>STEMI with Triple Vessel Disease</vt:lpstr>
      <vt:lpstr>Background</vt:lpstr>
      <vt:lpstr>Electrocardiogram</vt:lpstr>
      <vt:lpstr>Left Coronary Angiogram </vt:lpstr>
      <vt:lpstr>Right Coronary Angiogram </vt:lpstr>
      <vt:lpstr>Discussion</vt:lpstr>
      <vt:lpstr>DES to OM1</vt:lpstr>
      <vt:lpstr>Post PCI Hospital Course</vt:lpstr>
      <vt:lpstr>Elective CABG</vt:lpstr>
      <vt:lpstr>Learning Points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 Capacity</dc:title>
  <dc:creator>Lucas, Annemarie</dc:creator>
  <cp:lastModifiedBy>Pey-Jen Yu</cp:lastModifiedBy>
  <cp:revision>243</cp:revision>
  <dcterms:created xsi:type="dcterms:W3CDTF">2021-02-05T19:11:33Z</dcterms:created>
  <dcterms:modified xsi:type="dcterms:W3CDTF">2023-02-09T16:14:36Z</dcterms:modified>
</cp:coreProperties>
</file>