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</p:sldMasterIdLst>
  <p:notesMasterIdLst>
    <p:notesMasterId r:id="rId39"/>
  </p:notesMasterIdLst>
  <p:sldIdLst>
    <p:sldId id="256" r:id="rId3"/>
    <p:sldId id="311" r:id="rId4"/>
    <p:sldId id="312" r:id="rId5"/>
    <p:sldId id="313" r:id="rId6"/>
    <p:sldId id="314" r:id="rId7"/>
    <p:sldId id="315" r:id="rId8"/>
    <p:sldId id="316" r:id="rId9"/>
    <p:sldId id="317" r:id="rId10"/>
    <p:sldId id="318" r:id="rId11"/>
    <p:sldId id="319" r:id="rId12"/>
    <p:sldId id="320" r:id="rId13"/>
    <p:sldId id="321" r:id="rId14"/>
    <p:sldId id="323" r:id="rId15"/>
    <p:sldId id="324" r:id="rId16"/>
    <p:sldId id="322" r:id="rId17"/>
    <p:sldId id="325" r:id="rId18"/>
    <p:sldId id="326" r:id="rId19"/>
    <p:sldId id="327" r:id="rId20"/>
    <p:sldId id="328" r:id="rId21"/>
    <p:sldId id="329" r:id="rId22"/>
    <p:sldId id="330" r:id="rId23"/>
    <p:sldId id="331" r:id="rId24"/>
    <p:sldId id="332" r:id="rId25"/>
    <p:sldId id="333" r:id="rId26"/>
    <p:sldId id="334" r:id="rId27"/>
    <p:sldId id="336" r:id="rId28"/>
    <p:sldId id="338" r:id="rId29"/>
    <p:sldId id="339" r:id="rId30"/>
    <p:sldId id="340" r:id="rId31"/>
    <p:sldId id="342" r:id="rId32"/>
    <p:sldId id="343" r:id="rId33"/>
    <p:sldId id="344" r:id="rId34"/>
    <p:sldId id="345" r:id="rId35"/>
    <p:sldId id="346" r:id="rId36"/>
    <p:sldId id="347" r:id="rId37"/>
    <p:sldId id="266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FF99"/>
    <a:srgbClr val="1305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7" autoAdjust="0"/>
    <p:restoredTop sz="94660"/>
  </p:normalViewPr>
  <p:slideViewPr>
    <p:cSldViewPr snapToGrid="0" snapToObjects="1">
      <p:cViewPr varScale="1">
        <p:scale>
          <a:sx n="75" d="100"/>
          <a:sy n="75" d="100"/>
        </p:scale>
        <p:origin x="-90" y="-4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D9DB9F-5A6D-8A45-9BAC-C4AC173920CF}" type="doc">
      <dgm:prSet loTypeId="urn:microsoft.com/office/officeart/2005/8/layout/hList1" loCatId="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432C3977-1560-2240-BB97-AB5AFDF6E62B}">
      <dgm:prSet phldrT="[Text]"/>
      <dgm:spPr/>
      <dgm:t>
        <a:bodyPr/>
        <a:lstStyle/>
        <a:p>
          <a:r>
            <a:rPr lang="en-US" dirty="0" smtClean="0"/>
            <a:t>Social History</a:t>
          </a:r>
          <a:endParaRPr lang="en-US" dirty="0"/>
        </a:p>
      </dgm:t>
    </dgm:pt>
    <dgm:pt modelId="{E6096452-80F0-934F-9147-A28C3189F8AE}" type="parTrans" cxnId="{1E2FD47E-5B42-3245-B9B1-AD1F9C6F40D3}">
      <dgm:prSet/>
      <dgm:spPr/>
      <dgm:t>
        <a:bodyPr/>
        <a:lstStyle/>
        <a:p>
          <a:endParaRPr lang="en-US"/>
        </a:p>
      </dgm:t>
    </dgm:pt>
    <dgm:pt modelId="{8BB858C6-B50E-0E41-9E79-241C6C3E32FE}" type="sibTrans" cxnId="{1E2FD47E-5B42-3245-B9B1-AD1F9C6F40D3}">
      <dgm:prSet/>
      <dgm:spPr/>
      <dgm:t>
        <a:bodyPr/>
        <a:lstStyle/>
        <a:p>
          <a:endParaRPr lang="en-US"/>
        </a:p>
      </dgm:t>
    </dgm:pt>
    <dgm:pt modelId="{64FAD2D1-B893-274B-B4CA-284595BB2AE4}">
      <dgm:prSet phldrT="[Text]"/>
      <dgm:spPr/>
      <dgm:t>
        <a:bodyPr/>
        <a:lstStyle/>
        <a:p>
          <a:r>
            <a:rPr lang="en-US" dirty="0" smtClean="0"/>
            <a:t>Smoked until 1945 then quit</a:t>
          </a:r>
          <a:endParaRPr lang="en-US" dirty="0"/>
        </a:p>
      </dgm:t>
    </dgm:pt>
    <dgm:pt modelId="{02D00865-2E7F-3648-B23A-2EC92060689A}" type="parTrans" cxnId="{92BCD4BC-541E-774D-8623-D038A842DA13}">
      <dgm:prSet/>
      <dgm:spPr/>
      <dgm:t>
        <a:bodyPr/>
        <a:lstStyle/>
        <a:p>
          <a:endParaRPr lang="en-US"/>
        </a:p>
      </dgm:t>
    </dgm:pt>
    <dgm:pt modelId="{760F2BF4-13CA-174A-B25F-CD1BAB6D02D0}" type="sibTrans" cxnId="{92BCD4BC-541E-774D-8623-D038A842DA13}">
      <dgm:prSet/>
      <dgm:spPr/>
      <dgm:t>
        <a:bodyPr/>
        <a:lstStyle/>
        <a:p>
          <a:endParaRPr lang="en-US"/>
        </a:p>
      </dgm:t>
    </dgm:pt>
    <dgm:pt modelId="{8A77938F-BCAF-D942-9904-C7ECD1E16E9A}">
      <dgm:prSet phldrT="[Text]"/>
      <dgm:spPr/>
      <dgm:t>
        <a:bodyPr/>
        <a:lstStyle/>
        <a:p>
          <a:r>
            <a:rPr lang="en-US" dirty="0" smtClean="0"/>
            <a:t>Family History</a:t>
          </a:r>
          <a:endParaRPr lang="en-US" dirty="0"/>
        </a:p>
      </dgm:t>
    </dgm:pt>
    <dgm:pt modelId="{CA4AB17D-6EDB-0E46-A913-0A59A99A797F}" type="parTrans" cxnId="{8560F864-19C5-FB45-ABDF-34FE793EE4A9}">
      <dgm:prSet/>
      <dgm:spPr/>
      <dgm:t>
        <a:bodyPr/>
        <a:lstStyle/>
        <a:p>
          <a:endParaRPr lang="en-US"/>
        </a:p>
      </dgm:t>
    </dgm:pt>
    <dgm:pt modelId="{1048722E-46DF-0E41-B579-5C0A12E2938B}" type="sibTrans" cxnId="{8560F864-19C5-FB45-ABDF-34FE793EE4A9}">
      <dgm:prSet/>
      <dgm:spPr/>
      <dgm:t>
        <a:bodyPr/>
        <a:lstStyle/>
        <a:p>
          <a:endParaRPr lang="en-US"/>
        </a:p>
      </dgm:t>
    </dgm:pt>
    <dgm:pt modelId="{42738826-28C9-4A40-BAB3-A8229478932B}">
      <dgm:prSet phldrT="[Text]"/>
      <dgm:spPr/>
      <dgm:t>
        <a:bodyPr/>
        <a:lstStyle/>
        <a:p>
          <a:r>
            <a:rPr lang="en-US" dirty="0" smtClean="0"/>
            <a:t>Mother lived until she was 101</a:t>
          </a:r>
          <a:endParaRPr lang="en-US" dirty="0"/>
        </a:p>
      </dgm:t>
    </dgm:pt>
    <dgm:pt modelId="{7AC23F4A-5849-DB4A-A577-7C86C57DF682}" type="parTrans" cxnId="{7BF7EEBD-44B0-9348-8228-F05031B98762}">
      <dgm:prSet/>
      <dgm:spPr/>
      <dgm:t>
        <a:bodyPr/>
        <a:lstStyle/>
        <a:p>
          <a:endParaRPr lang="en-US"/>
        </a:p>
      </dgm:t>
    </dgm:pt>
    <dgm:pt modelId="{7E654C17-E232-864B-A82F-9346545D2AF8}" type="sibTrans" cxnId="{7BF7EEBD-44B0-9348-8228-F05031B98762}">
      <dgm:prSet/>
      <dgm:spPr/>
      <dgm:t>
        <a:bodyPr/>
        <a:lstStyle/>
        <a:p>
          <a:endParaRPr lang="en-US"/>
        </a:p>
      </dgm:t>
    </dgm:pt>
    <dgm:pt modelId="{C62A0CD2-C81E-394C-A37E-C44FEEE83198}">
      <dgm:prSet phldrT="[Text]"/>
      <dgm:spPr/>
      <dgm:t>
        <a:bodyPr/>
        <a:lstStyle/>
        <a:p>
          <a:r>
            <a:rPr lang="en-US" dirty="0" smtClean="0"/>
            <a:t>Medications</a:t>
          </a:r>
          <a:endParaRPr lang="en-US" dirty="0"/>
        </a:p>
      </dgm:t>
    </dgm:pt>
    <dgm:pt modelId="{39B3627C-DE62-8A49-A68A-087283AD8954}" type="parTrans" cxnId="{A67A8375-3BAD-624C-92CC-D0FAC93774D1}">
      <dgm:prSet/>
      <dgm:spPr/>
      <dgm:t>
        <a:bodyPr/>
        <a:lstStyle/>
        <a:p>
          <a:endParaRPr lang="en-US"/>
        </a:p>
      </dgm:t>
    </dgm:pt>
    <dgm:pt modelId="{608C6EB5-D488-1B49-BB5A-6C7419EE67FA}" type="sibTrans" cxnId="{A67A8375-3BAD-624C-92CC-D0FAC93774D1}">
      <dgm:prSet/>
      <dgm:spPr/>
      <dgm:t>
        <a:bodyPr/>
        <a:lstStyle/>
        <a:p>
          <a:endParaRPr lang="en-US"/>
        </a:p>
      </dgm:t>
    </dgm:pt>
    <dgm:pt modelId="{02FA89AA-F804-C546-979D-68D7E9492A4B}">
      <dgm:prSet phldrT="[Text]"/>
      <dgm:spPr/>
      <dgm:t>
        <a:bodyPr/>
        <a:lstStyle/>
        <a:p>
          <a:r>
            <a:rPr lang="en-US" dirty="0" smtClean="0"/>
            <a:t>No medications prior to STEMI</a:t>
          </a:r>
          <a:endParaRPr lang="en-US" dirty="0"/>
        </a:p>
      </dgm:t>
    </dgm:pt>
    <dgm:pt modelId="{5E922325-F39A-9B45-A04C-A99D70B23268}" type="parTrans" cxnId="{CE5425D6-6729-7947-B538-CB7E64493D67}">
      <dgm:prSet/>
      <dgm:spPr/>
      <dgm:t>
        <a:bodyPr/>
        <a:lstStyle/>
        <a:p>
          <a:endParaRPr lang="en-US"/>
        </a:p>
      </dgm:t>
    </dgm:pt>
    <dgm:pt modelId="{D76BE832-5F8B-B443-B310-1FF8C496F632}" type="sibTrans" cxnId="{CE5425D6-6729-7947-B538-CB7E64493D67}">
      <dgm:prSet/>
      <dgm:spPr/>
      <dgm:t>
        <a:bodyPr/>
        <a:lstStyle/>
        <a:p>
          <a:endParaRPr lang="en-US"/>
        </a:p>
      </dgm:t>
    </dgm:pt>
    <dgm:pt modelId="{609ED3D5-64D0-8447-AA3A-0D07E92B4FC0}">
      <dgm:prSet phldrT="[Text]"/>
      <dgm:spPr/>
      <dgm:t>
        <a:bodyPr/>
        <a:lstStyle/>
        <a:p>
          <a:endParaRPr lang="en-US" dirty="0"/>
        </a:p>
      </dgm:t>
    </dgm:pt>
    <dgm:pt modelId="{2D044E5F-6F46-4B40-8389-3EFAF696612F}" type="parTrans" cxnId="{FA837F61-5F81-6747-8950-C4DDB3D5DA49}">
      <dgm:prSet/>
      <dgm:spPr/>
      <dgm:t>
        <a:bodyPr/>
        <a:lstStyle/>
        <a:p>
          <a:endParaRPr lang="en-US"/>
        </a:p>
      </dgm:t>
    </dgm:pt>
    <dgm:pt modelId="{D0EADE99-2866-9348-9124-31D4181EB4A4}" type="sibTrans" cxnId="{FA837F61-5F81-6747-8950-C4DDB3D5DA49}">
      <dgm:prSet/>
      <dgm:spPr/>
      <dgm:t>
        <a:bodyPr/>
        <a:lstStyle/>
        <a:p>
          <a:endParaRPr lang="en-US"/>
        </a:p>
      </dgm:t>
    </dgm:pt>
    <dgm:pt modelId="{BDFA46D1-6085-944D-8325-5CA65580E1D1}">
      <dgm:prSet/>
      <dgm:spPr/>
      <dgm:t>
        <a:bodyPr/>
        <a:lstStyle/>
        <a:p>
          <a:r>
            <a:rPr lang="en-US" dirty="0" smtClean="0"/>
            <a:t>Allergies</a:t>
          </a:r>
        </a:p>
      </dgm:t>
    </dgm:pt>
    <dgm:pt modelId="{FB1F06A5-61A7-C341-AD34-FAC65E5FCB2F}" type="parTrans" cxnId="{065E402C-0E7C-FB40-97D2-E66801CD8604}">
      <dgm:prSet/>
      <dgm:spPr/>
      <dgm:t>
        <a:bodyPr/>
        <a:lstStyle/>
        <a:p>
          <a:endParaRPr lang="en-US"/>
        </a:p>
      </dgm:t>
    </dgm:pt>
    <dgm:pt modelId="{7E3B8649-5730-F443-AD38-435E56F597B5}" type="sibTrans" cxnId="{065E402C-0E7C-FB40-97D2-E66801CD8604}">
      <dgm:prSet/>
      <dgm:spPr/>
      <dgm:t>
        <a:bodyPr/>
        <a:lstStyle/>
        <a:p>
          <a:endParaRPr lang="en-US"/>
        </a:p>
      </dgm:t>
    </dgm:pt>
    <dgm:pt modelId="{663C442B-B927-C544-A2D5-60B051EB4996}">
      <dgm:prSet/>
      <dgm:spPr/>
      <dgm:t>
        <a:bodyPr/>
        <a:lstStyle/>
        <a:p>
          <a:r>
            <a:rPr lang="en-US" dirty="0" smtClean="0"/>
            <a:t>NKDA</a:t>
          </a:r>
        </a:p>
      </dgm:t>
    </dgm:pt>
    <dgm:pt modelId="{D5311431-7C33-1F46-9F5A-9E048810798B}" type="parTrans" cxnId="{379E9B3D-3657-754B-8251-E342A5DAA6D8}">
      <dgm:prSet/>
      <dgm:spPr/>
      <dgm:t>
        <a:bodyPr/>
        <a:lstStyle/>
        <a:p>
          <a:endParaRPr lang="en-US"/>
        </a:p>
      </dgm:t>
    </dgm:pt>
    <dgm:pt modelId="{4A947C7B-72DC-8E47-8C82-0F0F404163A2}" type="sibTrans" cxnId="{379E9B3D-3657-754B-8251-E342A5DAA6D8}">
      <dgm:prSet/>
      <dgm:spPr/>
      <dgm:t>
        <a:bodyPr/>
        <a:lstStyle/>
        <a:p>
          <a:endParaRPr lang="en-US"/>
        </a:p>
      </dgm:t>
    </dgm:pt>
    <dgm:pt modelId="{180036C6-DB20-514C-A98C-8368F88BC22D}">
      <dgm:prSet phldrT="[Text]"/>
      <dgm:spPr/>
      <dgm:t>
        <a:bodyPr/>
        <a:lstStyle/>
        <a:p>
          <a:r>
            <a:rPr lang="en-US" dirty="0" smtClean="0"/>
            <a:t>Father was a smoker, but no early CAD</a:t>
          </a:r>
          <a:endParaRPr lang="en-US" dirty="0"/>
        </a:p>
      </dgm:t>
    </dgm:pt>
    <dgm:pt modelId="{AF742499-D83C-EF42-823C-FCD32495697C}" type="parTrans" cxnId="{FA6748DD-F302-4E42-B055-72BED02EA291}">
      <dgm:prSet/>
      <dgm:spPr/>
    </dgm:pt>
    <dgm:pt modelId="{89FE91B8-EF55-3C4B-B38D-D59A7262C598}" type="sibTrans" cxnId="{FA6748DD-F302-4E42-B055-72BED02EA291}">
      <dgm:prSet/>
      <dgm:spPr/>
    </dgm:pt>
    <dgm:pt modelId="{5DD9E4C4-0931-9A44-ACFF-A3E92D7C36F2}">
      <dgm:prSet phldrT="[Text]"/>
      <dgm:spPr/>
      <dgm:t>
        <a:bodyPr/>
        <a:lstStyle/>
        <a:p>
          <a:r>
            <a:rPr lang="en-US" dirty="0" smtClean="0"/>
            <a:t>Lived with his wife until she passed 3 years ago.</a:t>
          </a:r>
          <a:endParaRPr lang="en-US" dirty="0"/>
        </a:p>
      </dgm:t>
    </dgm:pt>
    <dgm:pt modelId="{E566D19E-B36B-C54A-A707-547D539ABBE0}" type="parTrans" cxnId="{0254B2C4-7191-6445-93EE-A8BEC365A812}">
      <dgm:prSet/>
      <dgm:spPr/>
    </dgm:pt>
    <dgm:pt modelId="{B2E35109-EC3A-134D-BEB2-084F8E42F832}" type="sibTrans" cxnId="{0254B2C4-7191-6445-93EE-A8BEC365A812}">
      <dgm:prSet/>
      <dgm:spPr/>
    </dgm:pt>
    <dgm:pt modelId="{3D991529-D5CC-234F-8121-CF8E114A94EA}">
      <dgm:prSet phldrT="[Text]"/>
      <dgm:spPr/>
      <dgm:t>
        <a:bodyPr/>
        <a:lstStyle/>
        <a:p>
          <a:r>
            <a:rPr lang="en-US" dirty="0" smtClean="0"/>
            <a:t>Lives with his son.</a:t>
          </a:r>
          <a:endParaRPr lang="en-US" dirty="0"/>
        </a:p>
      </dgm:t>
    </dgm:pt>
    <dgm:pt modelId="{F9EF3340-F6E0-C948-82A2-E9D4606EB289}" type="parTrans" cxnId="{A123C9AE-AD24-A540-AEE2-5DF994327767}">
      <dgm:prSet/>
      <dgm:spPr/>
    </dgm:pt>
    <dgm:pt modelId="{8F7FA2A2-D253-CB40-9ABE-D0513EE73421}" type="sibTrans" cxnId="{A123C9AE-AD24-A540-AEE2-5DF994327767}">
      <dgm:prSet/>
      <dgm:spPr/>
    </dgm:pt>
    <dgm:pt modelId="{A15C94DF-5509-4743-9D6C-6BE77A81D590}">
      <dgm:prSet phldrT="[Text]"/>
      <dgm:spPr/>
      <dgm:t>
        <a:bodyPr/>
        <a:lstStyle/>
        <a:p>
          <a:r>
            <a:rPr lang="en-US" dirty="0" smtClean="0"/>
            <a:t>No </a:t>
          </a:r>
          <a:r>
            <a:rPr lang="en-US" dirty="0" err="1" smtClean="0"/>
            <a:t>Illicits</a:t>
          </a:r>
          <a:endParaRPr lang="en-US" dirty="0"/>
        </a:p>
      </dgm:t>
    </dgm:pt>
    <dgm:pt modelId="{EF84E4B2-11C5-D442-ABFA-E54DFC0AD43F}" type="parTrans" cxnId="{EE47EDE6-8C02-CD42-AB01-BFB6E4D192EB}">
      <dgm:prSet/>
      <dgm:spPr/>
    </dgm:pt>
    <dgm:pt modelId="{B8B232E9-2C56-D044-94E1-3BAC4E9B4FCA}" type="sibTrans" cxnId="{EE47EDE6-8C02-CD42-AB01-BFB6E4D192EB}">
      <dgm:prSet/>
      <dgm:spPr/>
    </dgm:pt>
    <dgm:pt modelId="{F9D82ADF-F768-5449-9D85-16F6C5466E82}">
      <dgm:prSet phldrT="[Text]"/>
      <dgm:spPr/>
      <dgm:t>
        <a:bodyPr/>
        <a:lstStyle/>
        <a:p>
          <a:endParaRPr lang="en-US" dirty="0"/>
        </a:p>
      </dgm:t>
    </dgm:pt>
    <dgm:pt modelId="{FD9D77AF-3051-A847-9E09-5AF05594E28C}" type="parTrans" cxnId="{B3D0998D-C9FC-5B43-84E3-4205BA427C71}">
      <dgm:prSet/>
      <dgm:spPr/>
    </dgm:pt>
    <dgm:pt modelId="{20E88C78-9EFB-9041-9389-5A3359D20583}" type="sibTrans" cxnId="{B3D0998D-C9FC-5B43-84E3-4205BA427C71}">
      <dgm:prSet/>
      <dgm:spPr/>
    </dgm:pt>
    <dgm:pt modelId="{13C3C33E-6DBA-5D48-9D95-337713EBF4A5}" type="pres">
      <dgm:prSet presAssocID="{26D9DB9F-5A6D-8A45-9BAC-C4AC173920C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19006B9-5691-F84D-BB12-6EFB93ECC436}" type="pres">
      <dgm:prSet presAssocID="{432C3977-1560-2240-BB97-AB5AFDF6E62B}" presName="composite" presStyleCnt="0"/>
      <dgm:spPr/>
      <dgm:t>
        <a:bodyPr/>
        <a:lstStyle/>
        <a:p>
          <a:endParaRPr lang="en-US"/>
        </a:p>
      </dgm:t>
    </dgm:pt>
    <dgm:pt modelId="{43F015B1-79B5-D94C-B9FC-877A16F2737E}" type="pres">
      <dgm:prSet presAssocID="{432C3977-1560-2240-BB97-AB5AFDF6E62B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CB8B01-1555-5140-AE42-CA0C391C74EC}" type="pres">
      <dgm:prSet presAssocID="{432C3977-1560-2240-BB97-AB5AFDF6E62B}" presName="desTx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DDFEEB-4BE6-5D42-82F5-209F838B1BDB}" type="pres">
      <dgm:prSet presAssocID="{8BB858C6-B50E-0E41-9E79-241C6C3E32FE}" presName="space" presStyleCnt="0"/>
      <dgm:spPr/>
      <dgm:t>
        <a:bodyPr/>
        <a:lstStyle/>
        <a:p>
          <a:endParaRPr lang="en-US"/>
        </a:p>
      </dgm:t>
    </dgm:pt>
    <dgm:pt modelId="{319C9C1D-2BB8-6242-8249-FDC574348ECE}" type="pres">
      <dgm:prSet presAssocID="{8A77938F-BCAF-D942-9904-C7ECD1E16E9A}" presName="composite" presStyleCnt="0"/>
      <dgm:spPr/>
      <dgm:t>
        <a:bodyPr/>
        <a:lstStyle/>
        <a:p>
          <a:endParaRPr lang="en-US"/>
        </a:p>
      </dgm:t>
    </dgm:pt>
    <dgm:pt modelId="{E0E463A5-CF3A-8F4E-8F25-4C6426FD60B4}" type="pres">
      <dgm:prSet presAssocID="{8A77938F-BCAF-D942-9904-C7ECD1E16E9A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D52D9F-D414-A64E-AB5A-5FD874267A4E}" type="pres">
      <dgm:prSet presAssocID="{8A77938F-BCAF-D942-9904-C7ECD1E16E9A}" presName="desTx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BD24FB-A9F6-D24E-82EF-176A77230B1F}" type="pres">
      <dgm:prSet presAssocID="{1048722E-46DF-0E41-B579-5C0A12E2938B}" presName="space" presStyleCnt="0"/>
      <dgm:spPr/>
      <dgm:t>
        <a:bodyPr/>
        <a:lstStyle/>
        <a:p>
          <a:endParaRPr lang="en-US"/>
        </a:p>
      </dgm:t>
    </dgm:pt>
    <dgm:pt modelId="{605EF2DB-6B7E-4E43-90B8-31727BD00A5A}" type="pres">
      <dgm:prSet presAssocID="{C62A0CD2-C81E-394C-A37E-C44FEEE83198}" presName="composite" presStyleCnt="0"/>
      <dgm:spPr/>
      <dgm:t>
        <a:bodyPr/>
        <a:lstStyle/>
        <a:p>
          <a:endParaRPr lang="en-US"/>
        </a:p>
      </dgm:t>
    </dgm:pt>
    <dgm:pt modelId="{D41F7171-5193-4C41-AC9D-74A8C77B25AE}" type="pres">
      <dgm:prSet presAssocID="{C62A0CD2-C81E-394C-A37E-C44FEEE83198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BCA1BF-148E-E145-88C8-DE13D32071C5}" type="pres">
      <dgm:prSet presAssocID="{C62A0CD2-C81E-394C-A37E-C44FEEE83198}" presName="desTx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33E2B1-A434-A642-9EA0-AF54E4E9C211}" type="pres">
      <dgm:prSet presAssocID="{608C6EB5-D488-1B49-BB5A-6C7419EE67FA}" presName="space" presStyleCnt="0"/>
      <dgm:spPr/>
      <dgm:t>
        <a:bodyPr/>
        <a:lstStyle/>
        <a:p>
          <a:endParaRPr lang="en-US"/>
        </a:p>
      </dgm:t>
    </dgm:pt>
    <dgm:pt modelId="{96CEF724-9D08-F44B-8296-E38E9EB28BB6}" type="pres">
      <dgm:prSet presAssocID="{BDFA46D1-6085-944D-8325-5CA65580E1D1}" presName="composite" presStyleCnt="0"/>
      <dgm:spPr/>
      <dgm:t>
        <a:bodyPr/>
        <a:lstStyle/>
        <a:p>
          <a:endParaRPr lang="en-US"/>
        </a:p>
      </dgm:t>
    </dgm:pt>
    <dgm:pt modelId="{70C8E518-EA66-C441-8296-1DE7123978A9}" type="pres">
      <dgm:prSet presAssocID="{BDFA46D1-6085-944D-8325-5CA65580E1D1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D9BEBD-6048-1D48-B377-E4A20422EE28}" type="pres">
      <dgm:prSet presAssocID="{BDFA46D1-6085-944D-8325-5CA65580E1D1}" presName="desTx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A837F61-5F81-6747-8950-C4DDB3D5DA49}" srcId="{432C3977-1560-2240-BB97-AB5AFDF6E62B}" destId="{609ED3D5-64D0-8447-AA3A-0D07E92B4FC0}" srcOrd="4" destOrd="0" parTransId="{2D044E5F-6F46-4B40-8389-3EFAF696612F}" sibTransId="{D0EADE99-2866-9348-9124-31D4181EB4A4}"/>
    <dgm:cxn modelId="{45790A24-AE39-4F3E-8D40-176E5CD8A8FF}" type="presOf" srcId="{F9D82ADF-F768-5449-9D85-16F6C5466E82}" destId="{CABCA1BF-148E-E145-88C8-DE13D32071C5}" srcOrd="0" destOrd="1" presId="urn:microsoft.com/office/officeart/2005/8/layout/hList1"/>
    <dgm:cxn modelId="{3136FFF2-C574-4411-826F-E1B320DB4178}" type="presOf" srcId="{5DD9E4C4-0931-9A44-ACFF-A3E92D7C36F2}" destId="{36CB8B01-1555-5140-AE42-CA0C391C74EC}" srcOrd="0" destOrd="1" presId="urn:microsoft.com/office/officeart/2005/8/layout/hList1"/>
    <dgm:cxn modelId="{FBBAC96C-3B71-456F-84B2-6E84F1B93BBF}" type="presOf" srcId="{432C3977-1560-2240-BB97-AB5AFDF6E62B}" destId="{43F015B1-79B5-D94C-B9FC-877A16F2737E}" srcOrd="0" destOrd="0" presId="urn:microsoft.com/office/officeart/2005/8/layout/hList1"/>
    <dgm:cxn modelId="{A123C9AE-AD24-A540-AEE2-5DF994327767}" srcId="{432C3977-1560-2240-BB97-AB5AFDF6E62B}" destId="{3D991529-D5CC-234F-8121-CF8E114A94EA}" srcOrd="2" destOrd="0" parTransId="{F9EF3340-F6E0-C948-82A2-E9D4606EB289}" sibTransId="{8F7FA2A2-D253-CB40-9ABE-D0513EE73421}"/>
    <dgm:cxn modelId="{EE47EDE6-8C02-CD42-AB01-BFB6E4D192EB}" srcId="{432C3977-1560-2240-BB97-AB5AFDF6E62B}" destId="{A15C94DF-5509-4743-9D6C-6BE77A81D590}" srcOrd="3" destOrd="0" parTransId="{EF84E4B2-11C5-D442-ABFA-E54DFC0AD43F}" sibTransId="{B8B232E9-2C56-D044-94E1-3BAC4E9B4FCA}"/>
    <dgm:cxn modelId="{065E402C-0E7C-FB40-97D2-E66801CD8604}" srcId="{26D9DB9F-5A6D-8A45-9BAC-C4AC173920CF}" destId="{BDFA46D1-6085-944D-8325-5CA65580E1D1}" srcOrd="3" destOrd="0" parTransId="{FB1F06A5-61A7-C341-AD34-FAC65E5FCB2F}" sibTransId="{7E3B8649-5730-F443-AD38-435E56F597B5}"/>
    <dgm:cxn modelId="{3E1883E7-CE9E-4C44-9E88-A240AE7A3194}" type="presOf" srcId="{26D9DB9F-5A6D-8A45-9BAC-C4AC173920CF}" destId="{13C3C33E-6DBA-5D48-9D95-337713EBF4A5}" srcOrd="0" destOrd="0" presId="urn:microsoft.com/office/officeart/2005/8/layout/hList1"/>
    <dgm:cxn modelId="{92BCD4BC-541E-774D-8623-D038A842DA13}" srcId="{432C3977-1560-2240-BB97-AB5AFDF6E62B}" destId="{64FAD2D1-B893-274B-B4CA-284595BB2AE4}" srcOrd="0" destOrd="0" parTransId="{02D00865-2E7F-3648-B23A-2EC92060689A}" sibTransId="{760F2BF4-13CA-174A-B25F-CD1BAB6D02D0}"/>
    <dgm:cxn modelId="{CE5425D6-6729-7947-B538-CB7E64493D67}" srcId="{C62A0CD2-C81E-394C-A37E-C44FEEE83198}" destId="{02FA89AA-F804-C546-979D-68D7E9492A4B}" srcOrd="0" destOrd="0" parTransId="{5E922325-F39A-9B45-A04C-A99D70B23268}" sibTransId="{D76BE832-5F8B-B443-B310-1FF8C496F632}"/>
    <dgm:cxn modelId="{FA6748DD-F302-4E42-B055-72BED02EA291}" srcId="{8A77938F-BCAF-D942-9904-C7ECD1E16E9A}" destId="{180036C6-DB20-514C-A98C-8368F88BC22D}" srcOrd="1" destOrd="0" parTransId="{AF742499-D83C-EF42-823C-FCD32495697C}" sibTransId="{89FE91B8-EF55-3C4B-B38D-D59A7262C598}"/>
    <dgm:cxn modelId="{FC38568E-D5CB-43C0-924F-E3F10F2F5E75}" type="presOf" srcId="{42738826-28C9-4A40-BAB3-A8229478932B}" destId="{17D52D9F-D414-A64E-AB5A-5FD874267A4E}" srcOrd="0" destOrd="0" presId="urn:microsoft.com/office/officeart/2005/8/layout/hList1"/>
    <dgm:cxn modelId="{8560F864-19C5-FB45-ABDF-34FE793EE4A9}" srcId="{26D9DB9F-5A6D-8A45-9BAC-C4AC173920CF}" destId="{8A77938F-BCAF-D942-9904-C7ECD1E16E9A}" srcOrd="1" destOrd="0" parTransId="{CA4AB17D-6EDB-0E46-A913-0A59A99A797F}" sibTransId="{1048722E-46DF-0E41-B579-5C0A12E2938B}"/>
    <dgm:cxn modelId="{379E9B3D-3657-754B-8251-E342A5DAA6D8}" srcId="{BDFA46D1-6085-944D-8325-5CA65580E1D1}" destId="{663C442B-B927-C544-A2D5-60B051EB4996}" srcOrd="0" destOrd="0" parTransId="{D5311431-7C33-1F46-9F5A-9E048810798B}" sibTransId="{4A947C7B-72DC-8E47-8C82-0F0F404163A2}"/>
    <dgm:cxn modelId="{FB0E1A45-0134-4030-8789-538A80E80010}" type="presOf" srcId="{C62A0CD2-C81E-394C-A37E-C44FEEE83198}" destId="{D41F7171-5193-4C41-AC9D-74A8C77B25AE}" srcOrd="0" destOrd="0" presId="urn:microsoft.com/office/officeart/2005/8/layout/hList1"/>
    <dgm:cxn modelId="{96016A76-6774-4D8F-8597-33C46BB84B38}" type="presOf" srcId="{64FAD2D1-B893-274B-B4CA-284595BB2AE4}" destId="{36CB8B01-1555-5140-AE42-CA0C391C74EC}" srcOrd="0" destOrd="0" presId="urn:microsoft.com/office/officeart/2005/8/layout/hList1"/>
    <dgm:cxn modelId="{38BE55ED-EB9E-45A9-80E5-1DB6EBFA5FA7}" type="presOf" srcId="{A15C94DF-5509-4743-9D6C-6BE77A81D590}" destId="{36CB8B01-1555-5140-AE42-CA0C391C74EC}" srcOrd="0" destOrd="3" presId="urn:microsoft.com/office/officeart/2005/8/layout/hList1"/>
    <dgm:cxn modelId="{5DCDCE57-8225-445C-A558-311764F5F938}" type="presOf" srcId="{180036C6-DB20-514C-A98C-8368F88BC22D}" destId="{17D52D9F-D414-A64E-AB5A-5FD874267A4E}" srcOrd="0" destOrd="1" presId="urn:microsoft.com/office/officeart/2005/8/layout/hList1"/>
    <dgm:cxn modelId="{B1EC311C-FCB1-41ED-8BB2-6A63AE41BACB}" type="presOf" srcId="{609ED3D5-64D0-8447-AA3A-0D07E92B4FC0}" destId="{36CB8B01-1555-5140-AE42-CA0C391C74EC}" srcOrd="0" destOrd="4" presId="urn:microsoft.com/office/officeart/2005/8/layout/hList1"/>
    <dgm:cxn modelId="{B3D0998D-C9FC-5B43-84E3-4205BA427C71}" srcId="{C62A0CD2-C81E-394C-A37E-C44FEEE83198}" destId="{F9D82ADF-F768-5449-9D85-16F6C5466E82}" srcOrd="1" destOrd="0" parTransId="{FD9D77AF-3051-A847-9E09-5AF05594E28C}" sibTransId="{20E88C78-9EFB-9041-9389-5A3359D20583}"/>
    <dgm:cxn modelId="{1E2FD47E-5B42-3245-B9B1-AD1F9C6F40D3}" srcId="{26D9DB9F-5A6D-8A45-9BAC-C4AC173920CF}" destId="{432C3977-1560-2240-BB97-AB5AFDF6E62B}" srcOrd="0" destOrd="0" parTransId="{E6096452-80F0-934F-9147-A28C3189F8AE}" sibTransId="{8BB858C6-B50E-0E41-9E79-241C6C3E32FE}"/>
    <dgm:cxn modelId="{7BF7EEBD-44B0-9348-8228-F05031B98762}" srcId="{8A77938F-BCAF-D942-9904-C7ECD1E16E9A}" destId="{42738826-28C9-4A40-BAB3-A8229478932B}" srcOrd="0" destOrd="0" parTransId="{7AC23F4A-5849-DB4A-A577-7C86C57DF682}" sibTransId="{7E654C17-E232-864B-A82F-9346545D2AF8}"/>
    <dgm:cxn modelId="{02B9E2F2-0194-4BA7-9D53-B9FCD24D3995}" type="presOf" srcId="{8A77938F-BCAF-D942-9904-C7ECD1E16E9A}" destId="{E0E463A5-CF3A-8F4E-8F25-4C6426FD60B4}" srcOrd="0" destOrd="0" presId="urn:microsoft.com/office/officeart/2005/8/layout/hList1"/>
    <dgm:cxn modelId="{A67A8375-3BAD-624C-92CC-D0FAC93774D1}" srcId="{26D9DB9F-5A6D-8A45-9BAC-C4AC173920CF}" destId="{C62A0CD2-C81E-394C-A37E-C44FEEE83198}" srcOrd="2" destOrd="0" parTransId="{39B3627C-DE62-8A49-A68A-087283AD8954}" sibTransId="{608C6EB5-D488-1B49-BB5A-6C7419EE67FA}"/>
    <dgm:cxn modelId="{0254B2C4-7191-6445-93EE-A8BEC365A812}" srcId="{432C3977-1560-2240-BB97-AB5AFDF6E62B}" destId="{5DD9E4C4-0931-9A44-ACFF-A3E92D7C36F2}" srcOrd="1" destOrd="0" parTransId="{E566D19E-B36B-C54A-A707-547D539ABBE0}" sibTransId="{B2E35109-EC3A-134D-BEB2-084F8E42F832}"/>
    <dgm:cxn modelId="{ABE80E37-6744-4C87-ABEC-4050559FF11E}" type="presOf" srcId="{663C442B-B927-C544-A2D5-60B051EB4996}" destId="{BBD9BEBD-6048-1D48-B377-E4A20422EE28}" srcOrd="0" destOrd="0" presId="urn:microsoft.com/office/officeart/2005/8/layout/hList1"/>
    <dgm:cxn modelId="{324FBAD2-82C2-44F5-AA03-F7F9D8DCD11E}" type="presOf" srcId="{BDFA46D1-6085-944D-8325-5CA65580E1D1}" destId="{70C8E518-EA66-C441-8296-1DE7123978A9}" srcOrd="0" destOrd="0" presId="urn:microsoft.com/office/officeart/2005/8/layout/hList1"/>
    <dgm:cxn modelId="{4EED76FF-3551-414B-A603-25CA8A5BEE95}" type="presOf" srcId="{02FA89AA-F804-C546-979D-68D7E9492A4B}" destId="{CABCA1BF-148E-E145-88C8-DE13D32071C5}" srcOrd="0" destOrd="0" presId="urn:microsoft.com/office/officeart/2005/8/layout/hList1"/>
    <dgm:cxn modelId="{D92F0570-4594-45B6-A34D-9A6335544A7B}" type="presOf" srcId="{3D991529-D5CC-234F-8121-CF8E114A94EA}" destId="{36CB8B01-1555-5140-AE42-CA0C391C74EC}" srcOrd="0" destOrd="2" presId="urn:microsoft.com/office/officeart/2005/8/layout/hList1"/>
    <dgm:cxn modelId="{C9156BB4-D145-46D5-AC2A-5DE819FDBA6B}" type="presParOf" srcId="{13C3C33E-6DBA-5D48-9D95-337713EBF4A5}" destId="{F19006B9-5691-F84D-BB12-6EFB93ECC436}" srcOrd="0" destOrd="0" presId="urn:microsoft.com/office/officeart/2005/8/layout/hList1"/>
    <dgm:cxn modelId="{33648DD8-185B-49C1-A0F8-7C28EE1380B4}" type="presParOf" srcId="{F19006B9-5691-F84D-BB12-6EFB93ECC436}" destId="{43F015B1-79B5-D94C-B9FC-877A16F2737E}" srcOrd="0" destOrd="0" presId="urn:microsoft.com/office/officeart/2005/8/layout/hList1"/>
    <dgm:cxn modelId="{8B14D36B-BEC7-4CA0-812F-A50FDA5AE310}" type="presParOf" srcId="{F19006B9-5691-F84D-BB12-6EFB93ECC436}" destId="{36CB8B01-1555-5140-AE42-CA0C391C74EC}" srcOrd="1" destOrd="0" presId="urn:microsoft.com/office/officeart/2005/8/layout/hList1"/>
    <dgm:cxn modelId="{0B52BB0D-E622-4B73-8BDB-DB4674C4152B}" type="presParOf" srcId="{13C3C33E-6DBA-5D48-9D95-337713EBF4A5}" destId="{23DDFEEB-4BE6-5D42-82F5-209F838B1BDB}" srcOrd="1" destOrd="0" presId="urn:microsoft.com/office/officeart/2005/8/layout/hList1"/>
    <dgm:cxn modelId="{2AAE610C-8631-443C-B744-DFB4D747D6CD}" type="presParOf" srcId="{13C3C33E-6DBA-5D48-9D95-337713EBF4A5}" destId="{319C9C1D-2BB8-6242-8249-FDC574348ECE}" srcOrd="2" destOrd="0" presId="urn:microsoft.com/office/officeart/2005/8/layout/hList1"/>
    <dgm:cxn modelId="{FC383079-59FC-4FA1-BD2D-4D2B790A6711}" type="presParOf" srcId="{319C9C1D-2BB8-6242-8249-FDC574348ECE}" destId="{E0E463A5-CF3A-8F4E-8F25-4C6426FD60B4}" srcOrd="0" destOrd="0" presId="urn:microsoft.com/office/officeart/2005/8/layout/hList1"/>
    <dgm:cxn modelId="{9785C8B7-7A06-47AB-B5F2-1B30E2A18984}" type="presParOf" srcId="{319C9C1D-2BB8-6242-8249-FDC574348ECE}" destId="{17D52D9F-D414-A64E-AB5A-5FD874267A4E}" srcOrd="1" destOrd="0" presId="urn:microsoft.com/office/officeart/2005/8/layout/hList1"/>
    <dgm:cxn modelId="{CDF74248-4860-4DB3-860D-8BCC0A1C577A}" type="presParOf" srcId="{13C3C33E-6DBA-5D48-9D95-337713EBF4A5}" destId="{0DBD24FB-A9F6-D24E-82EF-176A77230B1F}" srcOrd="3" destOrd="0" presId="urn:microsoft.com/office/officeart/2005/8/layout/hList1"/>
    <dgm:cxn modelId="{7FEFAD67-34CE-42C6-B76A-85A481E09B44}" type="presParOf" srcId="{13C3C33E-6DBA-5D48-9D95-337713EBF4A5}" destId="{605EF2DB-6B7E-4E43-90B8-31727BD00A5A}" srcOrd="4" destOrd="0" presId="urn:microsoft.com/office/officeart/2005/8/layout/hList1"/>
    <dgm:cxn modelId="{38B5AF8D-1DA1-4C9A-9AFB-FDFBD6C53E97}" type="presParOf" srcId="{605EF2DB-6B7E-4E43-90B8-31727BD00A5A}" destId="{D41F7171-5193-4C41-AC9D-74A8C77B25AE}" srcOrd="0" destOrd="0" presId="urn:microsoft.com/office/officeart/2005/8/layout/hList1"/>
    <dgm:cxn modelId="{7BA4FF97-32B3-4344-A9E3-9DFBAEB0038F}" type="presParOf" srcId="{605EF2DB-6B7E-4E43-90B8-31727BD00A5A}" destId="{CABCA1BF-148E-E145-88C8-DE13D32071C5}" srcOrd="1" destOrd="0" presId="urn:microsoft.com/office/officeart/2005/8/layout/hList1"/>
    <dgm:cxn modelId="{8CD9591A-249D-4497-95B3-A148FD539663}" type="presParOf" srcId="{13C3C33E-6DBA-5D48-9D95-337713EBF4A5}" destId="{CC33E2B1-A434-A642-9EA0-AF54E4E9C211}" srcOrd="5" destOrd="0" presId="urn:microsoft.com/office/officeart/2005/8/layout/hList1"/>
    <dgm:cxn modelId="{53CF2A3F-B656-4D2D-8BE4-5883F079DD51}" type="presParOf" srcId="{13C3C33E-6DBA-5D48-9D95-337713EBF4A5}" destId="{96CEF724-9D08-F44B-8296-E38E9EB28BB6}" srcOrd="6" destOrd="0" presId="urn:microsoft.com/office/officeart/2005/8/layout/hList1"/>
    <dgm:cxn modelId="{0B8700BA-5A3D-4124-8DF3-9747D567EC8A}" type="presParOf" srcId="{96CEF724-9D08-F44B-8296-E38E9EB28BB6}" destId="{70C8E518-EA66-C441-8296-1DE7123978A9}" srcOrd="0" destOrd="0" presId="urn:microsoft.com/office/officeart/2005/8/layout/hList1"/>
    <dgm:cxn modelId="{72A80878-3C61-4357-BBFD-911C8CE2B3A8}" type="presParOf" srcId="{96CEF724-9D08-F44B-8296-E38E9EB28BB6}" destId="{BBD9BEBD-6048-1D48-B377-E4A20422EE2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C67A974-A2D3-7D45-9D71-C0C7C76371AF}" type="doc">
      <dgm:prSet loTypeId="urn:microsoft.com/office/officeart/2005/8/layout/chevron2" loCatId="" qsTypeId="urn:microsoft.com/office/officeart/2005/8/quickstyle/simple2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3D70AF79-666F-D049-B04D-0EF3F7D7FFA2}">
      <dgm:prSet phldrT="[Text]"/>
      <dgm:spPr/>
      <dgm:t>
        <a:bodyPr/>
        <a:lstStyle/>
        <a:p>
          <a:r>
            <a:rPr lang="en-US" dirty="0" smtClean="0"/>
            <a:t>Day 1</a:t>
          </a:r>
          <a:endParaRPr lang="en-US" dirty="0"/>
        </a:p>
      </dgm:t>
    </dgm:pt>
    <dgm:pt modelId="{2BF6B1A3-9DD5-264E-AE6E-8314357C3B1F}" type="parTrans" cxnId="{228F2842-B670-7F44-A9A3-F1B5238FA22C}">
      <dgm:prSet/>
      <dgm:spPr/>
      <dgm:t>
        <a:bodyPr/>
        <a:lstStyle/>
        <a:p>
          <a:endParaRPr lang="en-US"/>
        </a:p>
      </dgm:t>
    </dgm:pt>
    <dgm:pt modelId="{89A5D264-2991-C149-BF2A-9BCA8655D2D4}" type="sibTrans" cxnId="{228F2842-B670-7F44-A9A3-F1B5238FA22C}">
      <dgm:prSet/>
      <dgm:spPr/>
      <dgm:t>
        <a:bodyPr/>
        <a:lstStyle/>
        <a:p>
          <a:endParaRPr lang="en-US"/>
        </a:p>
      </dgm:t>
    </dgm:pt>
    <dgm:pt modelId="{F7791C00-C26E-BF43-8847-F0F33EDE7D65}">
      <dgm:prSet phldrT="[Text]"/>
      <dgm:spPr/>
      <dgm:t>
        <a:bodyPr/>
        <a:lstStyle/>
        <a:p>
          <a:r>
            <a:rPr lang="en-US" dirty="0" smtClean="0"/>
            <a:t>Cardiac </a:t>
          </a:r>
          <a:r>
            <a:rPr lang="en-US" dirty="0" err="1" smtClean="0"/>
            <a:t>cath</a:t>
          </a:r>
          <a:r>
            <a:rPr lang="en-US" dirty="0" smtClean="0"/>
            <a:t> 100% RCA 40% LM, LAD open, 70-80% OM</a:t>
          </a:r>
          <a:endParaRPr lang="en-US" dirty="0"/>
        </a:p>
      </dgm:t>
    </dgm:pt>
    <dgm:pt modelId="{15FA7610-85E1-D344-B7E0-586B7CABA5C2}" type="parTrans" cxnId="{F71B7E2E-8C18-C54F-ABC5-FA658C88DACD}">
      <dgm:prSet/>
      <dgm:spPr/>
      <dgm:t>
        <a:bodyPr/>
        <a:lstStyle/>
        <a:p>
          <a:endParaRPr lang="en-US"/>
        </a:p>
      </dgm:t>
    </dgm:pt>
    <dgm:pt modelId="{27054277-5649-5B4D-A0D7-0E4995885172}" type="sibTrans" cxnId="{F71B7E2E-8C18-C54F-ABC5-FA658C88DACD}">
      <dgm:prSet/>
      <dgm:spPr/>
      <dgm:t>
        <a:bodyPr/>
        <a:lstStyle/>
        <a:p>
          <a:endParaRPr lang="en-US"/>
        </a:p>
      </dgm:t>
    </dgm:pt>
    <dgm:pt modelId="{175622BF-E2BD-0042-8BE1-F212189CBCB2}">
      <dgm:prSet phldrT="[Text]"/>
      <dgm:spPr/>
      <dgm:t>
        <a:bodyPr/>
        <a:lstStyle/>
        <a:p>
          <a:r>
            <a:rPr lang="en-US" dirty="0" smtClean="0"/>
            <a:t>2 DES placed to his right. Echo shows VSD and infarcted inferior wall.</a:t>
          </a:r>
          <a:endParaRPr lang="en-US" dirty="0"/>
        </a:p>
      </dgm:t>
    </dgm:pt>
    <dgm:pt modelId="{9320523D-AE31-FC4C-95C2-79F31A1E411F}" type="parTrans" cxnId="{90798071-AECE-F54D-8446-5C5F5730E5EF}">
      <dgm:prSet/>
      <dgm:spPr/>
      <dgm:t>
        <a:bodyPr/>
        <a:lstStyle/>
        <a:p>
          <a:endParaRPr lang="en-US"/>
        </a:p>
      </dgm:t>
    </dgm:pt>
    <dgm:pt modelId="{62431378-ED64-B14F-9AAF-7A7A4048A8AB}" type="sibTrans" cxnId="{90798071-AECE-F54D-8446-5C5F5730E5EF}">
      <dgm:prSet/>
      <dgm:spPr/>
      <dgm:t>
        <a:bodyPr/>
        <a:lstStyle/>
        <a:p>
          <a:endParaRPr lang="en-US"/>
        </a:p>
      </dgm:t>
    </dgm:pt>
    <dgm:pt modelId="{DC77F318-7E99-6A40-950F-644A85ED7136}">
      <dgm:prSet phldrT="[Text]"/>
      <dgm:spPr/>
      <dgm:t>
        <a:bodyPr/>
        <a:lstStyle/>
        <a:p>
          <a:r>
            <a:rPr lang="en-US" dirty="0" smtClean="0"/>
            <a:t>Day 2-7</a:t>
          </a:r>
          <a:endParaRPr lang="en-US" dirty="0"/>
        </a:p>
      </dgm:t>
    </dgm:pt>
    <dgm:pt modelId="{61D4FCF7-EAFF-E941-ACFF-51B9796E7AC7}" type="parTrans" cxnId="{C45CCFAC-6D51-DC4C-9DBF-7EB6129BD20A}">
      <dgm:prSet/>
      <dgm:spPr/>
      <dgm:t>
        <a:bodyPr/>
        <a:lstStyle/>
        <a:p>
          <a:endParaRPr lang="en-US"/>
        </a:p>
      </dgm:t>
    </dgm:pt>
    <dgm:pt modelId="{A1216420-BF47-2E4B-BD69-23026309CE6B}" type="sibTrans" cxnId="{C45CCFAC-6D51-DC4C-9DBF-7EB6129BD20A}">
      <dgm:prSet/>
      <dgm:spPr/>
      <dgm:t>
        <a:bodyPr/>
        <a:lstStyle/>
        <a:p>
          <a:endParaRPr lang="en-US"/>
        </a:p>
      </dgm:t>
    </dgm:pt>
    <dgm:pt modelId="{808CD3C2-8D45-7D4C-B2EE-9F0ED4F7C90D}">
      <dgm:prSet phldrT="[Text]"/>
      <dgm:spPr/>
      <dgm:t>
        <a:bodyPr/>
        <a:lstStyle/>
        <a:p>
          <a:r>
            <a:rPr lang="en-US" dirty="0" smtClean="0"/>
            <a:t>Continued </a:t>
          </a:r>
          <a:r>
            <a:rPr lang="en-US" dirty="0" err="1" smtClean="0"/>
            <a:t>epigastric</a:t>
          </a:r>
          <a:r>
            <a:rPr lang="en-US" dirty="0" smtClean="0"/>
            <a:t> pain, got a CT abdomen and due to </a:t>
          </a:r>
          <a:r>
            <a:rPr lang="en-US" dirty="0" err="1" smtClean="0"/>
            <a:t>azy</a:t>
          </a:r>
          <a:r>
            <a:rPr lang="en-US" dirty="0" smtClean="0"/>
            <a:t> GB, got a </a:t>
          </a:r>
          <a:r>
            <a:rPr lang="en-US" dirty="0" err="1" smtClean="0"/>
            <a:t>perc</a:t>
          </a:r>
          <a:r>
            <a:rPr lang="en-US" dirty="0" smtClean="0"/>
            <a:t> drain placed.</a:t>
          </a:r>
          <a:endParaRPr lang="en-US" dirty="0"/>
        </a:p>
      </dgm:t>
    </dgm:pt>
    <dgm:pt modelId="{676FC12A-1233-1640-BDCE-85400F9BFDD7}" type="parTrans" cxnId="{CA07EEC1-0141-4A43-A50D-E8AEABF3B7C9}">
      <dgm:prSet/>
      <dgm:spPr/>
      <dgm:t>
        <a:bodyPr/>
        <a:lstStyle/>
        <a:p>
          <a:endParaRPr lang="en-US"/>
        </a:p>
      </dgm:t>
    </dgm:pt>
    <dgm:pt modelId="{45DD1FBD-86C8-564D-9EA2-5F88D89F8A00}" type="sibTrans" cxnId="{CA07EEC1-0141-4A43-A50D-E8AEABF3B7C9}">
      <dgm:prSet/>
      <dgm:spPr/>
      <dgm:t>
        <a:bodyPr/>
        <a:lstStyle/>
        <a:p>
          <a:endParaRPr lang="en-US"/>
        </a:p>
      </dgm:t>
    </dgm:pt>
    <dgm:pt modelId="{92183B97-D7F0-B348-B9B3-30120EBE226F}">
      <dgm:prSet phldrT="[Text]"/>
      <dgm:spPr/>
      <dgm:t>
        <a:bodyPr/>
        <a:lstStyle/>
        <a:p>
          <a:r>
            <a:rPr lang="en-US" dirty="0" smtClean="0"/>
            <a:t>Started to become hypotensive, developed </a:t>
          </a:r>
          <a:r>
            <a:rPr lang="en-US" dirty="0" err="1" smtClean="0"/>
            <a:t>afib</a:t>
          </a:r>
          <a:endParaRPr lang="en-US" dirty="0"/>
        </a:p>
      </dgm:t>
    </dgm:pt>
    <dgm:pt modelId="{0D2B6A85-3881-6B40-B61E-79FE015A44AB}" type="parTrans" cxnId="{AE4E8CD6-35D1-A44C-B2BE-3C6CBCE1EE77}">
      <dgm:prSet/>
      <dgm:spPr/>
      <dgm:t>
        <a:bodyPr/>
        <a:lstStyle/>
        <a:p>
          <a:endParaRPr lang="en-US"/>
        </a:p>
      </dgm:t>
    </dgm:pt>
    <dgm:pt modelId="{5EE24343-B6FD-414F-936B-D1CBA9E9531E}" type="sibTrans" cxnId="{AE4E8CD6-35D1-A44C-B2BE-3C6CBCE1EE77}">
      <dgm:prSet/>
      <dgm:spPr/>
      <dgm:t>
        <a:bodyPr/>
        <a:lstStyle/>
        <a:p>
          <a:endParaRPr lang="en-US"/>
        </a:p>
      </dgm:t>
    </dgm:pt>
    <dgm:pt modelId="{315AF479-D42B-C746-A2C1-978620CCEDAA}">
      <dgm:prSet phldrT="[Text]"/>
      <dgm:spPr/>
      <dgm:t>
        <a:bodyPr/>
        <a:lstStyle/>
        <a:p>
          <a:r>
            <a:rPr lang="en-US" dirty="0" smtClean="0"/>
            <a:t>Day 8-9</a:t>
          </a:r>
          <a:endParaRPr lang="en-US" dirty="0"/>
        </a:p>
      </dgm:t>
    </dgm:pt>
    <dgm:pt modelId="{2CEE26EC-DE26-AD44-8E96-A72A18B9761D}" type="parTrans" cxnId="{0EF3ACA2-8EC1-6846-9BEF-43058DE964C8}">
      <dgm:prSet/>
      <dgm:spPr/>
      <dgm:t>
        <a:bodyPr/>
        <a:lstStyle/>
        <a:p>
          <a:endParaRPr lang="en-US"/>
        </a:p>
      </dgm:t>
    </dgm:pt>
    <dgm:pt modelId="{92329501-A7DF-A44B-B0C8-9ED97F74A909}" type="sibTrans" cxnId="{0EF3ACA2-8EC1-6846-9BEF-43058DE964C8}">
      <dgm:prSet/>
      <dgm:spPr/>
      <dgm:t>
        <a:bodyPr/>
        <a:lstStyle/>
        <a:p>
          <a:endParaRPr lang="en-US"/>
        </a:p>
      </dgm:t>
    </dgm:pt>
    <dgm:pt modelId="{04EED4B5-47B8-CE46-925E-4BD8E0C70240}">
      <dgm:prSet phldrT="[Text]"/>
      <dgm:spPr/>
      <dgm:t>
        <a:bodyPr/>
        <a:lstStyle/>
        <a:p>
          <a:r>
            <a:rPr lang="en-US" dirty="0" smtClean="0"/>
            <a:t>Placed on </a:t>
          </a:r>
          <a:r>
            <a:rPr lang="en-US" dirty="0" err="1" smtClean="0"/>
            <a:t>cef</a:t>
          </a:r>
          <a:r>
            <a:rPr lang="en-US" dirty="0" smtClean="0"/>
            <a:t>/</a:t>
          </a:r>
          <a:r>
            <a:rPr lang="en-US" dirty="0" err="1" smtClean="0"/>
            <a:t>flagyl</a:t>
          </a:r>
          <a:r>
            <a:rPr lang="en-US" dirty="0" smtClean="0"/>
            <a:t> for presumed </a:t>
          </a:r>
          <a:r>
            <a:rPr lang="en-US" dirty="0" err="1" smtClean="0"/>
            <a:t>cholecystitis</a:t>
          </a:r>
          <a:endParaRPr lang="en-US" dirty="0"/>
        </a:p>
      </dgm:t>
    </dgm:pt>
    <dgm:pt modelId="{110250D6-CAEF-D14D-A803-EC28AE3B7EDC}" type="parTrans" cxnId="{B78825B2-6923-CD4F-BF79-45F45284C7FB}">
      <dgm:prSet/>
      <dgm:spPr/>
      <dgm:t>
        <a:bodyPr/>
        <a:lstStyle/>
        <a:p>
          <a:endParaRPr lang="en-US"/>
        </a:p>
      </dgm:t>
    </dgm:pt>
    <dgm:pt modelId="{A1868893-FB97-8F4F-A722-E102E1D308E7}" type="sibTrans" cxnId="{B78825B2-6923-CD4F-BF79-45F45284C7FB}">
      <dgm:prSet/>
      <dgm:spPr/>
      <dgm:t>
        <a:bodyPr/>
        <a:lstStyle/>
        <a:p>
          <a:endParaRPr lang="en-US"/>
        </a:p>
      </dgm:t>
    </dgm:pt>
    <dgm:pt modelId="{695B9CBE-10AB-AB4A-A8B1-C9D6BA8D628B}">
      <dgm:prSet phldrT="[Text]"/>
      <dgm:spPr/>
      <dgm:t>
        <a:bodyPr/>
        <a:lstStyle/>
        <a:p>
          <a:r>
            <a:rPr lang="en-US" dirty="0" smtClean="0"/>
            <a:t>14mcg dopamine, 5mcg </a:t>
          </a:r>
          <a:r>
            <a:rPr lang="en-US" dirty="0" err="1" smtClean="0"/>
            <a:t>dobutamine</a:t>
          </a:r>
          <a:endParaRPr lang="en-US" dirty="0"/>
        </a:p>
      </dgm:t>
    </dgm:pt>
    <dgm:pt modelId="{A6AF875E-604F-BD49-B28F-72EEA930F1B0}" type="parTrans" cxnId="{B0FBEAE2-B02B-9141-AB7D-B587AF4B7CC0}">
      <dgm:prSet/>
      <dgm:spPr/>
      <dgm:t>
        <a:bodyPr/>
        <a:lstStyle/>
        <a:p>
          <a:endParaRPr lang="en-US"/>
        </a:p>
      </dgm:t>
    </dgm:pt>
    <dgm:pt modelId="{9624C475-23B8-E64B-89CC-7C4B916B2C34}" type="sibTrans" cxnId="{B0FBEAE2-B02B-9141-AB7D-B587AF4B7CC0}">
      <dgm:prSet/>
      <dgm:spPr/>
      <dgm:t>
        <a:bodyPr/>
        <a:lstStyle/>
        <a:p>
          <a:endParaRPr lang="en-US"/>
        </a:p>
      </dgm:t>
    </dgm:pt>
    <dgm:pt modelId="{8A810ED7-F8E0-384F-9A5E-96D5FB7B80EF}">
      <dgm:prSet phldrT="[Text]"/>
      <dgm:spPr/>
      <dgm:t>
        <a:bodyPr/>
        <a:lstStyle/>
        <a:p>
          <a:r>
            <a:rPr lang="en-US" dirty="0" smtClean="0"/>
            <a:t>CT </a:t>
          </a:r>
          <a:r>
            <a:rPr lang="en-US" dirty="0" err="1" smtClean="0"/>
            <a:t>surg</a:t>
          </a:r>
          <a:r>
            <a:rPr lang="en-US" dirty="0" smtClean="0"/>
            <a:t> consulted, waiting for tissue to heal, non-op</a:t>
          </a:r>
          <a:endParaRPr lang="en-US" dirty="0"/>
        </a:p>
      </dgm:t>
    </dgm:pt>
    <dgm:pt modelId="{A012172C-9AD5-D04B-8F52-F275A22DC61B}" type="parTrans" cxnId="{CDEB91E0-181A-7642-8CC2-8D912699DE9A}">
      <dgm:prSet/>
      <dgm:spPr/>
      <dgm:t>
        <a:bodyPr/>
        <a:lstStyle/>
        <a:p>
          <a:endParaRPr lang="en-US"/>
        </a:p>
      </dgm:t>
    </dgm:pt>
    <dgm:pt modelId="{75DB74E3-5FCD-224F-A51C-EF633FC631EB}" type="sibTrans" cxnId="{CDEB91E0-181A-7642-8CC2-8D912699DE9A}">
      <dgm:prSet/>
      <dgm:spPr/>
      <dgm:t>
        <a:bodyPr/>
        <a:lstStyle/>
        <a:p>
          <a:endParaRPr lang="en-US"/>
        </a:p>
      </dgm:t>
    </dgm:pt>
    <dgm:pt modelId="{E7123068-B9F6-5643-8904-43EC97519934}">
      <dgm:prSet phldrT="[Text]"/>
      <dgm:spPr/>
      <dgm:t>
        <a:bodyPr/>
        <a:lstStyle/>
        <a:p>
          <a:r>
            <a:rPr lang="en-US" dirty="0" err="1" smtClean="0"/>
            <a:t>Persistant</a:t>
          </a:r>
          <a:r>
            <a:rPr lang="en-US" dirty="0" smtClean="0"/>
            <a:t> hypotension, increasing AKI, UW contacted for assistance</a:t>
          </a:r>
          <a:endParaRPr lang="en-US" dirty="0"/>
        </a:p>
      </dgm:t>
    </dgm:pt>
    <dgm:pt modelId="{CAFC1D22-52E2-1646-8FA1-319372A729FE}" type="parTrans" cxnId="{9710A77D-3A78-A74A-B7EB-E6296BBDA1BB}">
      <dgm:prSet/>
      <dgm:spPr/>
      <dgm:t>
        <a:bodyPr/>
        <a:lstStyle/>
        <a:p>
          <a:endParaRPr lang="en-US"/>
        </a:p>
      </dgm:t>
    </dgm:pt>
    <dgm:pt modelId="{79098588-F620-484B-87F3-D9C4497F6645}" type="sibTrans" cxnId="{9710A77D-3A78-A74A-B7EB-E6296BBDA1BB}">
      <dgm:prSet/>
      <dgm:spPr/>
      <dgm:t>
        <a:bodyPr/>
        <a:lstStyle/>
        <a:p>
          <a:endParaRPr lang="en-US"/>
        </a:p>
      </dgm:t>
    </dgm:pt>
    <dgm:pt modelId="{A3CD5D5F-F46C-BE45-8E68-55CA83EFBC85}" type="pres">
      <dgm:prSet presAssocID="{CC67A974-A2D3-7D45-9D71-C0C7C76371A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F808ABF-2072-2A4A-99E2-07495810FC6F}" type="pres">
      <dgm:prSet presAssocID="{3D70AF79-666F-D049-B04D-0EF3F7D7FFA2}" presName="composite" presStyleCnt="0"/>
      <dgm:spPr/>
      <dgm:t>
        <a:bodyPr/>
        <a:lstStyle/>
        <a:p>
          <a:endParaRPr lang="en-US"/>
        </a:p>
      </dgm:t>
    </dgm:pt>
    <dgm:pt modelId="{438994A5-A246-DD4B-922B-DDDA112A4214}" type="pres">
      <dgm:prSet presAssocID="{3D70AF79-666F-D049-B04D-0EF3F7D7FFA2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73B69A-B921-D144-9921-1B2A994CF1EF}" type="pres">
      <dgm:prSet presAssocID="{3D70AF79-666F-D049-B04D-0EF3F7D7FFA2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DA778F-AC22-024D-820F-AE67B2B9D17B}" type="pres">
      <dgm:prSet presAssocID="{89A5D264-2991-C149-BF2A-9BCA8655D2D4}" presName="sp" presStyleCnt="0"/>
      <dgm:spPr/>
      <dgm:t>
        <a:bodyPr/>
        <a:lstStyle/>
        <a:p>
          <a:endParaRPr lang="en-US"/>
        </a:p>
      </dgm:t>
    </dgm:pt>
    <dgm:pt modelId="{F1AE8D98-18F4-7640-B820-26AA617EF442}" type="pres">
      <dgm:prSet presAssocID="{DC77F318-7E99-6A40-950F-644A85ED7136}" presName="composite" presStyleCnt="0"/>
      <dgm:spPr/>
      <dgm:t>
        <a:bodyPr/>
        <a:lstStyle/>
        <a:p>
          <a:endParaRPr lang="en-US"/>
        </a:p>
      </dgm:t>
    </dgm:pt>
    <dgm:pt modelId="{F9B54986-728F-DE4D-8CBE-2861A4FA6415}" type="pres">
      <dgm:prSet presAssocID="{DC77F318-7E99-6A40-950F-644A85ED7136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F3A5AD-E01C-BE41-A7D5-4DD2E60EE2E3}" type="pres">
      <dgm:prSet presAssocID="{DC77F318-7E99-6A40-950F-644A85ED7136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4BF33F-837D-FA46-99C8-7FAF22CAC660}" type="pres">
      <dgm:prSet presAssocID="{A1216420-BF47-2E4B-BD69-23026309CE6B}" presName="sp" presStyleCnt="0"/>
      <dgm:spPr/>
      <dgm:t>
        <a:bodyPr/>
        <a:lstStyle/>
        <a:p>
          <a:endParaRPr lang="en-US"/>
        </a:p>
      </dgm:t>
    </dgm:pt>
    <dgm:pt modelId="{B70F2A1D-95C9-DB43-B861-DA878D716650}" type="pres">
      <dgm:prSet presAssocID="{315AF479-D42B-C746-A2C1-978620CCEDAA}" presName="composite" presStyleCnt="0"/>
      <dgm:spPr/>
      <dgm:t>
        <a:bodyPr/>
        <a:lstStyle/>
        <a:p>
          <a:endParaRPr lang="en-US"/>
        </a:p>
      </dgm:t>
    </dgm:pt>
    <dgm:pt modelId="{B110E572-B3DE-6B42-9B0F-E18BFD4EA2EB}" type="pres">
      <dgm:prSet presAssocID="{315AF479-D42B-C746-A2C1-978620CCEDAA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2B73D2-5B0E-E541-9495-111086E1ED48}" type="pres">
      <dgm:prSet presAssocID="{315AF479-D42B-C746-A2C1-978620CCEDAA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E5B0D16-0D88-4159-B73B-0E7D405FE220}" type="presOf" srcId="{3D70AF79-666F-D049-B04D-0EF3F7D7FFA2}" destId="{438994A5-A246-DD4B-922B-DDDA112A4214}" srcOrd="0" destOrd="0" presId="urn:microsoft.com/office/officeart/2005/8/layout/chevron2"/>
    <dgm:cxn modelId="{B78825B2-6923-CD4F-BF79-45F45284C7FB}" srcId="{315AF479-D42B-C746-A2C1-978620CCEDAA}" destId="{04EED4B5-47B8-CE46-925E-4BD8E0C70240}" srcOrd="0" destOrd="0" parTransId="{110250D6-CAEF-D14D-A803-EC28AE3B7EDC}" sibTransId="{A1868893-FB97-8F4F-A722-E102E1D308E7}"/>
    <dgm:cxn modelId="{8DE7F4B2-3EB5-4C90-BC2D-37AA69C2AC2D}" type="presOf" srcId="{04EED4B5-47B8-CE46-925E-4BD8E0C70240}" destId="{3F2B73D2-5B0E-E541-9495-111086E1ED48}" srcOrd="0" destOrd="0" presId="urn:microsoft.com/office/officeart/2005/8/layout/chevron2"/>
    <dgm:cxn modelId="{90798071-AECE-F54D-8446-5C5F5730E5EF}" srcId="{3D70AF79-666F-D049-B04D-0EF3F7D7FFA2}" destId="{175622BF-E2BD-0042-8BE1-F212189CBCB2}" srcOrd="1" destOrd="0" parTransId="{9320523D-AE31-FC4C-95C2-79F31A1E411F}" sibTransId="{62431378-ED64-B14F-9AAF-7A7A4048A8AB}"/>
    <dgm:cxn modelId="{D0E653E5-761F-423F-BBDA-68A764F4A068}" type="presOf" srcId="{8A810ED7-F8E0-384F-9A5E-96D5FB7B80EF}" destId="{F9F3A5AD-E01C-BE41-A7D5-4DD2E60EE2E3}" srcOrd="0" destOrd="2" presId="urn:microsoft.com/office/officeart/2005/8/layout/chevron2"/>
    <dgm:cxn modelId="{CDEB91E0-181A-7642-8CC2-8D912699DE9A}" srcId="{DC77F318-7E99-6A40-950F-644A85ED7136}" destId="{8A810ED7-F8E0-384F-9A5E-96D5FB7B80EF}" srcOrd="2" destOrd="0" parTransId="{A012172C-9AD5-D04B-8F52-F275A22DC61B}" sibTransId="{75DB74E3-5FCD-224F-A51C-EF633FC631EB}"/>
    <dgm:cxn modelId="{77C7EE80-F563-4FE8-AB4D-547C04F8959F}" type="presOf" srcId="{CC67A974-A2D3-7D45-9D71-C0C7C76371AF}" destId="{A3CD5D5F-F46C-BE45-8E68-55CA83EFBC85}" srcOrd="0" destOrd="0" presId="urn:microsoft.com/office/officeart/2005/8/layout/chevron2"/>
    <dgm:cxn modelId="{AE4E8CD6-35D1-A44C-B2BE-3C6CBCE1EE77}" srcId="{DC77F318-7E99-6A40-950F-644A85ED7136}" destId="{92183B97-D7F0-B348-B9B3-30120EBE226F}" srcOrd="1" destOrd="0" parTransId="{0D2B6A85-3881-6B40-B61E-79FE015A44AB}" sibTransId="{5EE24343-B6FD-414F-936B-D1CBA9E9531E}"/>
    <dgm:cxn modelId="{B702FDAD-B0C3-4E8E-B925-DD589231E48E}" type="presOf" srcId="{315AF479-D42B-C746-A2C1-978620CCEDAA}" destId="{B110E572-B3DE-6B42-9B0F-E18BFD4EA2EB}" srcOrd="0" destOrd="0" presId="urn:microsoft.com/office/officeart/2005/8/layout/chevron2"/>
    <dgm:cxn modelId="{C45CCFAC-6D51-DC4C-9DBF-7EB6129BD20A}" srcId="{CC67A974-A2D3-7D45-9D71-C0C7C76371AF}" destId="{DC77F318-7E99-6A40-950F-644A85ED7136}" srcOrd="1" destOrd="0" parTransId="{61D4FCF7-EAFF-E941-ACFF-51B9796E7AC7}" sibTransId="{A1216420-BF47-2E4B-BD69-23026309CE6B}"/>
    <dgm:cxn modelId="{CA07EEC1-0141-4A43-A50D-E8AEABF3B7C9}" srcId="{DC77F318-7E99-6A40-950F-644A85ED7136}" destId="{808CD3C2-8D45-7D4C-B2EE-9F0ED4F7C90D}" srcOrd="0" destOrd="0" parTransId="{676FC12A-1233-1640-BDCE-85400F9BFDD7}" sibTransId="{45DD1FBD-86C8-564D-9EA2-5F88D89F8A00}"/>
    <dgm:cxn modelId="{9710A77D-3A78-A74A-B7EB-E6296BBDA1BB}" srcId="{315AF479-D42B-C746-A2C1-978620CCEDAA}" destId="{E7123068-B9F6-5643-8904-43EC97519934}" srcOrd="1" destOrd="0" parTransId="{CAFC1D22-52E2-1646-8FA1-319372A729FE}" sibTransId="{79098588-F620-484B-87F3-D9C4497F6645}"/>
    <dgm:cxn modelId="{D5AC9054-0C5E-4BC3-934B-5BD669C6F56B}" type="presOf" srcId="{DC77F318-7E99-6A40-950F-644A85ED7136}" destId="{F9B54986-728F-DE4D-8CBE-2861A4FA6415}" srcOrd="0" destOrd="0" presId="urn:microsoft.com/office/officeart/2005/8/layout/chevron2"/>
    <dgm:cxn modelId="{228F2842-B670-7F44-A9A3-F1B5238FA22C}" srcId="{CC67A974-A2D3-7D45-9D71-C0C7C76371AF}" destId="{3D70AF79-666F-D049-B04D-0EF3F7D7FFA2}" srcOrd="0" destOrd="0" parTransId="{2BF6B1A3-9DD5-264E-AE6E-8314357C3B1F}" sibTransId="{89A5D264-2991-C149-BF2A-9BCA8655D2D4}"/>
    <dgm:cxn modelId="{D08B3452-0B48-486C-B14A-75124040674E}" type="presOf" srcId="{808CD3C2-8D45-7D4C-B2EE-9F0ED4F7C90D}" destId="{F9F3A5AD-E01C-BE41-A7D5-4DD2E60EE2E3}" srcOrd="0" destOrd="0" presId="urn:microsoft.com/office/officeart/2005/8/layout/chevron2"/>
    <dgm:cxn modelId="{A0FA44EA-4834-4EA5-B485-26F6D6465BA8}" type="presOf" srcId="{92183B97-D7F0-B348-B9B3-30120EBE226F}" destId="{F9F3A5AD-E01C-BE41-A7D5-4DD2E60EE2E3}" srcOrd="0" destOrd="1" presId="urn:microsoft.com/office/officeart/2005/8/layout/chevron2"/>
    <dgm:cxn modelId="{F71B7E2E-8C18-C54F-ABC5-FA658C88DACD}" srcId="{3D70AF79-666F-D049-B04D-0EF3F7D7FFA2}" destId="{F7791C00-C26E-BF43-8847-F0F33EDE7D65}" srcOrd="0" destOrd="0" parTransId="{15FA7610-85E1-D344-B7E0-586B7CABA5C2}" sibTransId="{27054277-5649-5B4D-A0D7-0E4995885172}"/>
    <dgm:cxn modelId="{0EF3ACA2-8EC1-6846-9BEF-43058DE964C8}" srcId="{CC67A974-A2D3-7D45-9D71-C0C7C76371AF}" destId="{315AF479-D42B-C746-A2C1-978620CCEDAA}" srcOrd="2" destOrd="0" parTransId="{2CEE26EC-DE26-AD44-8E96-A72A18B9761D}" sibTransId="{92329501-A7DF-A44B-B0C8-9ED97F74A909}"/>
    <dgm:cxn modelId="{9AB835CD-6FEE-4221-AD25-97279DE34A09}" type="presOf" srcId="{695B9CBE-10AB-AB4A-A8B1-C9D6BA8D628B}" destId="{3F2B73D2-5B0E-E541-9495-111086E1ED48}" srcOrd="0" destOrd="2" presId="urn:microsoft.com/office/officeart/2005/8/layout/chevron2"/>
    <dgm:cxn modelId="{5F432325-1E1B-4206-AFC1-33AC055E86AF}" type="presOf" srcId="{175622BF-E2BD-0042-8BE1-F212189CBCB2}" destId="{2B73B69A-B921-D144-9921-1B2A994CF1EF}" srcOrd="0" destOrd="1" presId="urn:microsoft.com/office/officeart/2005/8/layout/chevron2"/>
    <dgm:cxn modelId="{80F462EB-6763-4D1A-B9B2-75127D686431}" type="presOf" srcId="{F7791C00-C26E-BF43-8847-F0F33EDE7D65}" destId="{2B73B69A-B921-D144-9921-1B2A994CF1EF}" srcOrd="0" destOrd="0" presId="urn:microsoft.com/office/officeart/2005/8/layout/chevron2"/>
    <dgm:cxn modelId="{B0FBEAE2-B02B-9141-AB7D-B587AF4B7CC0}" srcId="{315AF479-D42B-C746-A2C1-978620CCEDAA}" destId="{695B9CBE-10AB-AB4A-A8B1-C9D6BA8D628B}" srcOrd="2" destOrd="0" parTransId="{A6AF875E-604F-BD49-B28F-72EEA930F1B0}" sibTransId="{9624C475-23B8-E64B-89CC-7C4B916B2C34}"/>
    <dgm:cxn modelId="{3AE2D343-1A6E-4EC2-A2EB-FF0932458C04}" type="presOf" srcId="{E7123068-B9F6-5643-8904-43EC97519934}" destId="{3F2B73D2-5B0E-E541-9495-111086E1ED48}" srcOrd="0" destOrd="1" presId="urn:microsoft.com/office/officeart/2005/8/layout/chevron2"/>
    <dgm:cxn modelId="{A373DEF2-F7C0-4D9D-9321-CCD564F74BE4}" type="presParOf" srcId="{A3CD5D5F-F46C-BE45-8E68-55CA83EFBC85}" destId="{9F808ABF-2072-2A4A-99E2-07495810FC6F}" srcOrd="0" destOrd="0" presId="urn:microsoft.com/office/officeart/2005/8/layout/chevron2"/>
    <dgm:cxn modelId="{6EFB3B93-A4D9-4D9B-A333-223189C7C10C}" type="presParOf" srcId="{9F808ABF-2072-2A4A-99E2-07495810FC6F}" destId="{438994A5-A246-DD4B-922B-DDDA112A4214}" srcOrd="0" destOrd="0" presId="urn:microsoft.com/office/officeart/2005/8/layout/chevron2"/>
    <dgm:cxn modelId="{D37C01EE-1DF2-4F1A-8AF6-48B497A3A676}" type="presParOf" srcId="{9F808ABF-2072-2A4A-99E2-07495810FC6F}" destId="{2B73B69A-B921-D144-9921-1B2A994CF1EF}" srcOrd="1" destOrd="0" presId="urn:microsoft.com/office/officeart/2005/8/layout/chevron2"/>
    <dgm:cxn modelId="{7747F06C-CA3C-4E91-A670-3BC2971EDEE3}" type="presParOf" srcId="{A3CD5D5F-F46C-BE45-8E68-55CA83EFBC85}" destId="{30DA778F-AC22-024D-820F-AE67B2B9D17B}" srcOrd="1" destOrd="0" presId="urn:microsoft.com/office/officeart/2005/8/layout/chevron2"/>
    <dgm:cxn modelId="{A4265998-B20E-47A0-B668-79DACE629A2A}" type="presParOf" srcId="{A3CD5D5F-F46C-BE45-8E68-55CA83EFBC85}" destId="{F1AE8D98-18F4-7640-B820-26AA617EF442}" srcOrd="2" destOrd="0" presId="urn:microsoft.com/office/officeart/2005/8/layout/chevron2"/>
    <dgm:cxn modelId="{D1FB014A-4F14-4AAE-9DEF-78245C5F9C90}" type="presParOf" srcId="{F1AE8D98-18F4-7640-B820-26AA617EF442}" destId="{F9B54986-728F-DE4D-8CBE-2861A4FA6415}" srcOrd="0" destOrd="0" presId="urn:microsoft.com/office/officeart/2005/8/layout/chevron2"/>
    <dgm:cxn modelId="{2284F4CD-56D9-4D6C-A993-5903E80D6A0A}" type="presParOf" srcId="{F1AE8D98-18F4-7640-B820-26AA617EF442}" destId="{F9F3A5AD-E01C-BE41-A7D5-4DD2E60EE2E3}" srcOrd="1" destOrd="0" presId="urn:microsoft.com/office/officeart/2005/8/layout/chevron2"/>
    <dgm:cxn modelId="{ADF51889-37C1-4D64-B5D4-45B9B0DAD38B}" type="presParOf" srcId="{A3CD5D5F-F46C-BE45-8E68-55CA83EFBC85}" destId="{9C4BF33F-837D-FA46-99C8-7FAF22CAC660}" srcOrd="3" destOrd="0" presId="urn:microsoft.com/office/officeart/2005/8/layout/chevron2"/>
    <dgm:cxn modelId="{EAADBEB5-8B1C-4BED-8773-D05B76495C9B}" type="presParOf" srcId="{A3CD5D5F-F46C-BE45-8E68-55CA83EFBC85}" destId="{B70F2A1D-95C9-DB43-B861-DA878D716650}" srcOrd="4" destOrd="0" presId="urn:microsoft.com/office/officeart/2005/8/layout/chevron2"/>
    <dgm:cxn modelId="{811912B2-260E-4DEB-87F6-C0AC5BFF4311}" type="presParOf" srcId="{B70F2A1D-95C9-DB43-B861-DA878D716650}" destId="{B110E572-B3DE-6B42-9B0F-E18BFD4EA2EB}" srcOrd="0" destOrd="0" presId="urn:microsoft.com/office/officeart/2005/8/layout/chevron2"/>
    <dgm:cxn modelId="{5FF852B1-C0ED-43D4-A863-F173D967AA6C}" type="presParOf" srcId="{B70F2A1D-95C9-DB43-B861-DA878D716650}" destId="{3F2B73D2-5B0E-E541-9495-111086E1ED4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C67A974-A2D3-7D45-9D71-C0C7C76371AF}" type="doc">
      <dgm:prSet loTypeId="urn:microsoft.com/office/officeart/2005/8/layout/chevron2" loCatId="" qsTypeId="urn:microsoft.com/office/officeart/2005/8/quickstyle/simple2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3D70AF79-666F-D049-B04D-0EF3F7D7FFA2}">
      <dgm:prSet phldrT="[Text]"/>
      <dgm:spPr/>
      <dgm:t>
        <a:bodyPr/>
        <a:lstStyle/>
        <a:p>
          <a:r>
            <a:rPr lang="en-US" dirty="0" smtClean="0"/>
            <a:t>HD 1</a:t>
          </a:r>
          <a:endParaRPr lang="en-US" dirty="0"/>
        </a:p>
      </dgm:t>
    </dgm:pt>
    <dgm:pt modelId="{2BF6B1A3-9DD5-264E-AE6E-8314357C3B1F}" type="parTrans" cxnId="{228F2842-B670-7F44-A9A3-F1B5238FA22C}">
      <dgm:prSet/>
      <dgm:spPr/>
      <dgm:t>
        <a:bodyPr/>
        <a:lstStyle/>
        <a:p>
          <a:endParaRPr lang="en-US"/>
        </a:p>
      </dgm:t>
    </dgm:pt>
    <dgm:pt modelId="{89A5D264-2991-C149-BF2A-9BCA8655D2D4}" type="sibTrans" cxnId="{228F2842-B670-7F44-A9A3-F1B5238FA22C}">
      <dgm:prSet/>
      <dgm:spPr/>
      <dgm:t>
        <a:bodyPr/>
        <a:lstStyle/>
        <a:p>
          <a:endParaRPr lang="en-US"/>
        </a:p>
      </dgm:t>
    </dgm:pt>
    <dgm:pt modelId="{F7791C00-C26E-BF43-8847-F0F33EDE7D65}">
      <dgm:prSet phldrT="[Text]"/>
      <dgm:spPr/>
      <dgm:t>
        <a:bodyPr/>
        <a:lstStyle/>
        <a:p>
          <a:r>
            <a:rPr lang="en-US" dirty="0" smtClean="0"/>
            <a:t>Found to be in </a:t>
          </a:r>
          <a:r>
            <a:rPr lang="en-US" dirty="0" err="1" smtClean="0"/>
            <a:t>oliguric</a:t>
          </a:r>
          <a:r>
            <a:rPr lang="en-US" dirty="0" smtClean="0"/>
            <a:t> cardiogenic shock. Cold and Wet.</a:t>
          </a:r>
          <a:endParaRPr lang="en-US" dirty="0"/>
        </a:p>
      </dgm:t>
    </dgm:pt>
    <dgm:pt modelId="{15FA7610-85E1-D344-B7E0-586B7CABA5C2}" type="parTrans" cxnId="{F71B7E2E-8C18-C54F-ABC5-FA658C88DACD}">
      <dgm:prSet/>
      <dgm:spPr/>
      <dgm:t>
        <a:bodyPr/>
        <a:lstStyle/>
        <a:p>
          <a:endParaRPr lang="en-US"/>
        </a:p>
      </dgm:t>
    </dgm:pt>
    <dgm:pt modelId="{27054277-5649-5B4D-A0D7-0E4995885172}" type="sibTrans" cxnId="{F71B7E2E-8C18-C54F-ABC5-FA658C88DACD}">
      <dgm:prSet/>
      <dgm:spPr/>
      <dgm:t>
        <a:bodyPr/>
        <a:lstStyle/>
        <a:p>
          <a:endParaRPr lang="en-US"/>
        </a:p>
      </dgm:t>
    </dgm:pt>
    <dgm:pt modelId="{175622BF-E2BD-0042-8BE1-F212189CBCB2}">
      <dgm:prSet phldrT="[Text]"/>
      <dgm:spPr/>
      <dgm:t>
        <a:bodyPr/>
        <a:lstStyle/>
        <a:p>
          <a:r>
            <a:rPr lang="en-US" dirty="0" smtClean="0"/>
            <a:t>Immediate family conference. </a:t>
          </a:r>
          <a:endParaRPr lang="en-US" dirty="0"/>
        </a:p>
      </dgm:t>
    </dgm:pt>
    <dgm:pt modelId="{9320523D-AE31-FC4C-95C2-79F31A1E411F}" type="parTrans" cxnId="{90798071-AECE-F54D-8446-5C5F5730E5EF}">
      <dgm:prSet/>
      <dgm:spPr/>
      <dgm:t>
        <a:bodyPr/>
        <a:lstStyle/>
        <a:p>
          <a:endParaRPr lang="en-US"/>
        </a:p>
      </dgm:t>
    </dgm:pt>
    <dgm:pt modelId="{62431378-ED64-B14F-9AAF-7A7A4048A8AB}" type="sibTrans" cxnId="{90798071-AECE-F54D-8446-5C5F5730E5EF}">
      <dgm:prSet/>
      <dgm:spPr/>
      <dgm:t>
        <a:bodyPr/>
        <a:lstStyle/>
        <a:p>
          <a:endParaRPr lang="en-US"/>
        </a:p>
      </dgm:t>
    </dgm:pt>
    <dgm:pt modelId="{DC77F318-7E99-6A40-950F-644A85ED7136}">
      <dgm:prSet phldrT="[Text]"/>
      <dgm:spPr/>
      <dgm:t>
        <a:bodyPr/>
        <a:lstStyle/>
        <a:p>
          <a:r>
            <a:rPr lang="en-US" dirty="0" smtClean="0"/>
            <a:t>Day 2-3</a:t>
          </a:r>
          <a:endParaRPr lang="en-US" dirty="0"/>
        </a:p>
      </dgm:t>
    </dgm:pt>
    <dgm:pt modelId="{61D4FCF7-EAFF-E941-ACFF-51B9796E7AC7}" type="parTrans" cxnId="{C45CCFAC-6D51-DC4C-9DBF-7EB6129BD20A}">
      <dgm:prSet/>
      <dgm:spPr/>
      <dgm:t>
        <a:bodyPr/>
        <a:lstStyle/>
        <a:p>
          <a:endParaRPr lang="en-US"/>
        </a:p>
      </dgm:t>
    </dgm:pt>
    <dgm:pt modelId="{A1216420-BF47-2E4B-BD69-23026309CE6B}" type="sibTrans" cxnId="{C45CCFAC-6D51-DC4C-9DBF-7EB6129BD20A}">
      <dgm:prSet/>
      <dgm:spPr/>
      <dgm:t>
        <a:bodyPr/>
        <a:lstStyle/>
        <a:p>
          <a:endParaRPr lang="en-US"/>
        </a:p>
      </dgm:t>
    </dgm:pt>
    <dgm:pt modelId="{808CD3C2-8D45-7D4C-B2EE-9F0ED4F7C90D}">
      <dgm:prSet phldrT="[Text]"/>
      <dgm:spPr/>
      <dgm:t>
        <a:bodyPr/>
        <a:lstStyle/>
        <a:p>
          <a:r>
            <a:rPr lang="en-US" dirty="0" smtClean="0"/>
            <a:t>Discussion with family regarding percutaneous device as a bridge to surgery</a:t>
          </a:r>
          <a:endParaRPr lang="en-US" dirty="0"/>
        </a:p>
      </dgm:t>
    </dgm:pt>
    <dgm:pt modelId="{676FC12A-1233-1640-BDCE-85400F9BFDD7}" type="parTrans" cxnId="{CA07EEC1-0141-4A43-A50D-E8AEABF3B7C9}">
      <dgm:prSet/>
      <dgm:spPr/>
      <dgm:t>
        <a:bodyPr/>
        <a:lstStyle/>
        <a:p>
          <a:endParaRPr lang="en-US"/>
        </a:p>
      </dgm:t>
    </dgm:pt>
    <dgm:pt modelId="{45DD1FBD-86C8-564D-9EA2-5F88D89F8A00}" type="sibTrans" cxnId="{CA07EEC1-0141-4A43-A50D-E8AEABF3B7C9}">
      <dgm:prSet/>
      <dgm:spPr/>
      <dgm:t>
        <a:bodyPr/>
        <a:lstStyle/>
        <a:p>
          <a:endParaRPr lang="en-US"/>
        </a:p>
      </dgm:t>
    </dgm:pt>
    <dgm:pt modelId="{92183B97-D7F0-B348-B9B3-30120EBE226F}">
      <dgm:prSet phldrT="[Text]"/>
      <dgm:spPr/>
      <dgm:t>
        <a:bodyPr/>
        <a:lstStyle/>
        <a:p>
          <a:r>
            <a:rPr lang="en-US" dirty="0" smtClean="0"/>
            <a:t>Care coordination and multidisciplinary case conference regarding approach</a:t>
          </a:r>
          <a:endParaRPr lang="en-US" dirty="0"/>
        </a:p>
      </dgm:t>
    </dgm:pt>
    <dgm:pt modelId="{0D2B6A85-3881-6B40-B61E-79FE015A44AB}" type="parTrans" cxnId="{AE4E8CD6-35D1-A44C-B2BE-3C6CBCE1EE77}">
      <dgm:prSet/>
      <dgm:spPr/>
      <dgm:t>
        <a:bodyPr/>
        <a:lstStyle/>
        <a:p>
          <a:endParaRPr lang="en-US"/>
        </a:p>
      </dgm:t>
    </dgm:pt>
    <dgm:pt modelId="{5EE24343-B6FD-414F-936B-D1CBA9E9531E}" type="sibTrans" cxnId="{AE4E8CD6-35D1-A44C-B2BE-3C6CBCE1EE77}">
      <dgm:prSet/>
      <dgm:spPr/>
      <dgm:t>
        <a:bodyPr/>
        <a:lstStyle/>
        <a:p>
          <a:endParaRPr lang="en-US"/>
        </a:p>
      </dgm:t>
    </dgm:pt>
    <dgm:pt modelId="{315AF479-D42B-C746-A2C1-978620CCEDAA}">
      <dgm:prSet phldrT="[Text]"/>
      <dgm:spPr/>
      <dgm:t>
        <a:bodyPr/>
        <a:lstStyle/>
        <a:p>
          <a:r>
            <a:rPr lang="en-US" dirty="0" smtClean="0"/>
            <a:t>HD 4 </a:t>
          </a:r>
          <a:endParaRPr lang="en-US" dirty="0"/>
        </a:p>
      </dgm:t>
    </dgm:pt>
    <dgm:pt modelId="{2CEE26EC-DE26-AD44-8E96-A72A18B9761D}" type="parTrans" cxnId="{0EF3ACA2-8EC1-6846-9BEF-43058DE964C8}">
      <dgm:prSet/>
      <dgm:spPr/>
      <dgm:t>
        <a:bodyPr/>
        <a:lstStyle/>
        <a:p>
          <a:endParaRPr lang="en-US"/>
        </a:p>
      </dgm:t>
    </dgm:pt>
    <dgm:pt modelId="{92329501-A7DF-A44B-B0C8-9ED97F74A909}" type="sibTrans" cxnId="{0EF3ACA2-8EC1-6846-9BEF-43058DE964C8}">
      <dgm:prSet/>
      <dgm:spPr/>
      <dgm:t>
        <a:bodyPr/>
        <a:lstStyle/>
        <a:p>
          <a:endParaRPr lang="en-US"/>
        </a:p>
      </dgm:t>
    </dgm:pt>
    <dgm:pt modelId="{04EED4B5-47B8-CE46-925E-4BD8E0C70240}">
      <dgm:prSet phldrT="[Text]"/>
      <dgm:spPr/>
      <dgm:t>
        <a:bodyPr/>
        <a:lstStyle/>
        <a:p>
          <a:r>
            <a:rPr lang="en-US" dirty="0" smtClean="0"/>
            <a:t>Percutaneous device placement, 13 days post dx of MI, likely 16 days since the event.</a:t>
          </a:r>
          <a:endParaRPr lang="en-US" dirty="0"/>
        </a:p>
      </dgm:t>
    </dgm:pt>
    <dgm:pt modelId="{110250D6-CAEF-D14D-A803-EC28AE3B7EDC}" type="parTrans" cxnId="{B78825B2-6923-CD4F-BF79-45F45284C7FB}">
      <dgm:prSet/>
      <dgm:spPr/>
      <dgm:t>
        <a:bodyPr/>
        <a:lstStyle/>
        <a:p>
          <a:endParaRPr lang="en-US"/>
        </a:p>
      </dgm:t>
    </dgm:pt>
    <dgm:pt modelId="{A1868893-FB97-8F4F-A722-E102E1D308E7}" type="sibTrans" cxnId="{B78825B2-6923-CD4F-BF79-45F45284C7FB}">
      <dgm:prSet/>
      <dgm:spPr/>
      <dgm:t>
        <a:bodyPr/>
        <a:lstStyle/>
        <a:p>
          <a:endParaRPr lang="en-US"/>
        </a:p>
      </dgm:t>
    </dgm:pt>
    <dgm:pt modelId="{C7CB8876-69EF-D441-ACC3-BD2E28FC1595}">
      <dgm:prSet phldrT="[Text]"/>
      <dgm:spPr/>
      <dgm:t>
        <a:bodyPr/>
        <a:lstStyle/>
        <a:p>
          <a:r>
            <a:rPr lang="en-US" dirty="0" smtClean="0"/>
            <a:t>Swan and IABP placed</a:t>
          </a:r>
          <a:endParaRPr lang="en-US" dirty="0"/>
        </a:p>
      </dgm:t>
    </dgm:pt>
    <dgm:pt modelId="{FAC3FAD7-36DE-6A4B-B80D-DE7A7F2DB237}" type="parTrans" cxnId="{BBA3355A-D27B-0043-875C-E79900F5F32A}">
      <dgm:prSet/>
      <dgm:spPr/>
      <dgm:t>
        <a:bodyPr/>
        <a:lstStyle/>
        <a:p>
          <a:endParaRPr lang="en-US"/>
        </a:p>
      </dgm:t>
    </dgm:pt>
    <dgm:pt modelId="{996E3590-2C4F-E444-A7C7-2CD180DF713B}" type="sibTrans" cxnId="{BBA3355A-D27B-0043-875C-E79900F5F32A}">
      <dgm:prSet/>
      <dgm:spPr/>
      <dgm:t>
        <a:bodyPr/>
        <a:lstStyle/>
        <a:p>
          <a:endParaRPr lang="en-US"/>
        </a:p>
      </dgm:t>
    </dgm:pt>
    <dgm:pt modelId="{6036AD31-DD6C-EB40-9AED-5244D66D670E}">
      <dgm:prSet phldrT="[Text]"/>
      <dgm:spPr/>
      <dgm:t>
        <a:bodyPr/>
        <a:lstStyle/>
        <a:p>
          <a:r>
            <a:rPr lang="en-US" dirty="0" err="1" smtClean="0"/>
            <a:t>Pt</a:t>
          </a:r>
          <a:r>
            <a:rPr lang="en-US" dirty="0" smtClean="0"/>
            <a:t> stabilized and comfortable with reduced </a:t>
          </a:r>
          <a:r>
            <a:rPr lang="en-US" dirty="0" err="1" smtClean="0"/>
            <a:t>pressor</a:t>
          </a:r>
          <a:r>
            <a:rPr lang="en-US" dirty="0" smtClean="0"/>
            <a:t> </a:t>
          </a:r>
          <a:r>
            <a:rPr lang="en-US" dirty="0" err="1" smtClean="0"/>
            <a:t>requirment</a:t>
          </a:r>
          <a:endParaRPr lang="en-US" dirty="0"/>
        </a:p>
      </dgm:t>
    </dgm:pt>
    <dgm:pt modelId="{103B9A16-E5AF-D946-BA24-045025FDA4FD}" type="parTrans" cxnId="{D659CFBF-1A7D-6E4F-A24D-75C8FD42CABF}">
      <dgm:prSet/>
      <dgm:spPr/>
      <dgm:t>
        <a:bodyPr/>
        <a:lstStyle/>
        <a:p>
          <a:endParaRPr lang="en-US"/>
        </a:p>
      </dgm:t>
    </dgm:pt>
    <dgm:pt modelId="{D2DBD1F7-0579-D84C-85C9-5A38CD7FC558}" type="sibTrans" cxnId="{D659CFBF-1A7D-6E4F-A24D-75C8FD42CABF}">
      <dgm:prSet/>
      <dgm:spPr/>
      <dgm:t>
        <a:bodyPr/>
        <a:lstStyle/>
        <a:p>
          <a:endParaRPr lang="en-US"/>
        </a:p>
      </dgm:t>
    </dgm:pt>
    <dgm:pt modelId="{A3CD5D5F-F46C-BE45-8E68-55CA83EFBC85}" type="pres">
      <dgm:prSet presAssocID="{CC67A974-A2D3-7D45-9D71-C0C7C76371A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F808ABF-2072-2A4A-99E2-07495810FC6F}" type="pres">
      <dgm:prSet presAssocID="{3D70AF79-666F-D049-B04D-0EF3F7D7FFA2}" presName="composite" presStyleCnt="0"/>
      <dgm:spPr/>
      <dgm:t>
        <a:bodyPr/>
        <a:lstStyle/>
        <a:p>
          <a:endParaRPr lang="en-US"/>
        </a:p>
      </dgm:t>
    </dgm:pt>
    <dgm:pt modelId="{438994A5-A246-DD4B-922B-DDDA112A4214}" type="pres">
      <dgm:prSet presAssocID="{3D70AF79-666F-D049-B04D-0EF3F7D7FFA2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73B69A-B921-D144-9921-1B2A994CF1EF}" type="pres">
      <dgm:prSet presAssocID="{3D70AF79-666F-D049-B04D-0EF3F7D7FFA2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DA778F-AC22-024D-820F-AE67B2B9D17B}" type="pres">
      <dgm:prSet presAssocID="{89A5D264-2991-C149-BF2A-9BCA8655D2D4}" presName="sp" presStyleCnt="0"/>
      <dgm:spPr/>
      <dgm:t>
        <a:bodyPr/>
        <a:lstStyle/>
        <a:p>
          <a:endParaRPr lang="en-US"/>
        </a:p>
      </dgm:t>
    </dgm:pt>
    <dgm:pt modelId="{F1AE8D98-18F4-7640-B820-26AA617EF442}" type="pres">
      <dgm:prSet presAssocID="{DC77F318-7E99-6A40-950F-644A85ED7136}" presName="composite" presStyleCnt="0"/>
      <dgm:spPr/>
      <dgm:t>
        <a:bodyPr/>
        <a:lstStyle/>
        <a:p>
          <a:endParaRPr lang="en-US"/>
        </a:p>
      </dgm:t>
    </dgm:pt>
    <dgm:pt modelId="{F9B54986-728F-DE4D-8CBE-2861A4FA6415}" type="pres">
      <dgm:prSet presAssocID="{DC77F318-7E99-6A40-950F-644A85ED7136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F3A5AD-E01C-BE41-A7D5-4DD2E60EE2E3}" type="pres">
      <dgm:prSet presAssocID="{DC77F318-7E99-6A40-950F-644A85ED7136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4BF33F-837D-FA46-99C8-7FAF22CAC660}" type="pres">
      <dgm:prSet presAssocID="{A1216420-BF47-2E4B-BD69-23026309CE6B}" presName="sp" presStyleCnt="0"/>
      <dgm:spPr/>
      <dgm:t>
        <a:bodyPr/>
        <a:lstStyle/>
        <a:p>
          <a:endParaRPr lang="en-US"/>
        </a:p>
      </dgm:t>
    </dgm:pt>
    <dgm:pt modelId="{B70F2A1D-95C9-DB43-B861-DA878D716650}" type="pres">
      <dgm:prSet presAssocID="{315AF479-D42B-C746-A2C1-978620CCEDAA}" presName="composite" presStyleCnt="0"/>
      <dgm:spPr/>
      <dgm:t>
        <a:bodyPr/>
        <a:lstStyle/>
        <a:p>
          <a:endParaRPr lang="en-US"/>
        </a:p>
      </dgm:t>
    </dgm:pt>
    <dgm:pt modelId="{B110E572-B3DE-6B42-9B0F-E18BFD4EA2EB}" type="pres">
      <dgm:prSet presAssocID="{315AF479-D42B-C746-A2C1-978620CCEDAA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2B73D2-5B0E-E541-9495-111086E1ED48}" type="pres">
      <dgm:prSet presAssocID="{315AF479-D42B-C746-A2C1-978620CCEDAA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BA3355A-D27B-0043-875C-E79900F5F32A}" srcId="{3D70AF79-666F-D049-B04D-0EF3F7D7FFA2}" destId="{C7CB8876-69EF-D441-ACC3-BD2E28FC1595}" srcOrd="2" destOrd="0" parTransId="{FAC3FAD7-36DE-6A4B-B80D-DE7A7F2DB237}" sibTransId="{996E3590-2C4F-E444-A7C7-2CD180DF713B}"/>
    <dgm:cxn modelId="{F6BB0B51-1D0D-4A50-B828-A46D09227680}" type="presOf" srcId="{CC67A974-A2D3-7D45-9D71-C0C7C76371AF}" destId="{A3CD5D5F-F46C-BE45-8E68-55CA83EFBC85}" srcOrd="0" destOrd="0" presId="urn:microsoft.com/office/officeart/2005/8/layout/chevron2"/>
    <dgm:cxn modelId="{B78825B2-6923-CD4F-BF79-45F45284C7FB}" srcId="{315AF479-D42B-C746-A2C1-978620CCEDAA}" destId="{04EED4B5-47B8-CE46-925E-4BD8E0C70240}" srcOrd="0" destOrd="0" parTransId="{110250D6-CAEF-D14D-A803-EC28AE3B7EDC}" sibTransId="{A1868893-FB97-8F4F-A722-E102E1D308E7}"/>
    <dgm:cxn modelId="{90798071-AECE-F54D-8446-5C5F5730E5EF}" srcId="{3D70AF79-666F-D049-B04D-0EF3F7D7FFA2}" destId="{175622BF-E2BD-0042-8BE1-F212189CBCB2}" srcOrd="1" destOrd="0" parTransId="{9320523D-AE31-FC4C-95C2-79F31A1E411F}" sibTransId="{62431378-ED64-B14F-9AAF-7A7A4048A8AB}"/>
    <dgm:cxn modelId="{D659CFBF-1A7D-6E4F-A24D-75C8FD42CABF}" srcId="{DC77F318-7E99-6A40-950F-644A85ED7136}" destId="{6036AD31-DD6C-EB40-9AED-5244D66D670E}" srcOrd="0" destOrd="0" parTransId="{103B9A16-E5AF-D946-BA24-045025FDA4FD}" sibTransId="{D2DBD1F7-0579-D84C-85C9-5A38CD7FC558}"/>
    <dgm:cxn modelId="{0EDB8A54-F5C7-4C16-9166-C4987D5C9E08}" type="presOf" srcId="{175622BF-E2BD-0042-8BE1-F212189CBCB2}" destId="{2B73B69A-B921-D144-9921-1B2A994CF1EF}" srcOrd="0" destOrd="1" presId="urn:microsoft.com/office/officeart/2005/8/layout/chevron2"/>
    <dgm:cxn modelId="{AE4E8CD6-35D1-A44C-B2BE-3C6CBCE1EE77}" srcId="{DC77F318-7E99-6A40-950F-644A85ED7136}" destId="{92183B97-D7F0-B348-B9B3-30120EBE226F}" srcOrd="2" destOrd="0" parTransId="{0D2B6A85-3881-6B40-B61E-79FE015A44AB}" sibTransId="{5EE24343-B6FD-414F-936B-D1CBA9E9531E}"/>
    <dgm:cxn modelId="{C45CCFAC-6D51-DC4C-9DBF-7EB6129BD20A}" srcId="{CC67A974-A2D3-7D45-9D71-C0C7C76371AF}" destId="{DC77F318-7E99-6A40-950F-644A85ED7136}" srcOrd="1" destOrd="0" parTransId="{61D4FCF7-EAFF-E941-ACFF-51B9796E7AC7}" sibTransId="{A1216420-BF47-2E4B-BD69-23026309CE6B}"/>
    <dgm:cxn modelId="{CA07EEC1-0141-4A43-A50D-E8AEABF3B7C9}" srcId="{DC77F318-7E99-6A40-950F-644A85ED7136}" destId="{808CD3C2-8D45-7D4C-B2EE-9F0ED4F7C90D}" srcOrd="1" destOrd="0" parTransId="{676FC12A-1233-1640-BDCE-85400F9BFDD7}" sibTransId="{45DD1FBD-86C8-564D-9EA2-5F88D89F8A00}"/>
    <dgm:cxn modelId="{F81326F4-29C1-427D-9BA6-B94008BD05B3}" type="presOf" srcId="{808CD3C2-8D45-7D4C-B2EE-9F0ED4F7C90D}" destId="{F9F3A5AD-E01C-BE41-A7D5-4DD2E60EE2E3}" srcOrd="0" destOrd="1" presId="urn:microsoft.com/office/officeart/2005/8/layout/chevron2"/>
    <dgm:cxn modelId="{0257AF2A-8CA8-4D04-ACBE-E650DF78287D}" type="presOf" srcId="{6036AD31-DD6C-EB40-9AED-5244D66D670E}" destId="{F9F3A5AD-E01C-BE41-A7D5-4DD2E60EE2E3}" srcOrd="0" destOrd="0" presId="urn:microsoft.com/office/officeart/2005/8/layout/chevron2"/>
    <dgm:cxn modelId="{8FE5924A-8156-4D89-A4C9-6C3F354749CD}" type="presOf" srcId="{DC77F318-7E99-6A40-950F-644A85ED7136}" destId="{F9B54986-728F-DE4D-8CBE-2861A4FA6415}" srcOrd="0" destOrd="0" presId="urn:microsoft.com/office/officeart/2005/8/layout/chevron2"/>
    <dgm:cxn modelId="{42371F35-2734-4C1D-8901-2DC2AABBAEAA}" type="presOf" srcId="{92183B97-D7F0-B348-B9B3-30120EBE226F}" destId="{F9F3A5AD-E01C-BE41-A7D5-4DD2E60EE2E3}" srcOrd="0" destOrd="2" presId="urn:microsoft.com/office/officeart/2005/8/layout/chevron2"/>
    <dgm:cxn modelId="{228F2842-B670-7F44-A9A3-F1B5238FA22C}" srcId="{CC67A974-A2D3-7D45-9D71-C0C7C76371AF}" destId="{3D70AF79-666F-D049-B04D-0EF3F7D7FFA2}" srcOrd="0" destOrd="0" parTransId="{2BF6B1A3-9DD5-264E-AE6E-8314357C3B1F}" sibTransId="{89A5D264-2991-C149-BF2A-9BCA8655D2D4}"/>
    <dgm:cxn modelId="{9F5D253A-30B7-41B7-ABBA-F287FB2CC251}" type="presOf" srcId="{3D70AF79-666F-D049-B04D-0EF3F7D7FFA2}" destId="{438994A5-A246-DD4B-922B-DDDA112A4214}" srcOrd="0" destOrd="0" presId="urn:microsoft.com/office/officeart/2005/8/layout/chevron2"/>
    <dgm:cxn modelId="{52A786C9-E5C9-4C66-AB0D-CF4553854B46}" type="presOf" srcId="{C7CB8876-69EF-D441-ACC3-BD2E28FC1595}" destId="{2B73B69A-B921-D144-9921-1B2A994CF1EF}" srcOrd="0" destOrd="2" presId="urn:microsoft.com/office/officeart/2005/8/layout/chevron2"/>
    <dgm:cxn modelId="{83178E6F-883E-4342-9702-4F9831F6EAF8}" type="presOf" srcId="{315AF479-D42B-C746-A2C1-978620CCEDAA}" destId="{B110E572-B3DE-6B42-9B0F-E18BFD4EA2EB}" srcOrd="0" destOrd="0" presId="urn:microsoft.com/office/officeart/2005/8/layout/chevron2"/>
    <dgm:cxn modelId="{13E11462-471B-45F3-B6A3-C6593935AF59}" type="presOf" srcId="{04EED4B5-47B8-CE46-925E-4BD8E0C70240}" destId="{3F2B73D2-5B0E-E541-9495-111086E1ED48}" srcOrd="0" destOrd="0" presId="urn:microsoft.com/office/officeart/2005/8/layout/chevron2"/>
    <dgm:cxn modelId="{0EF3ACA2-8EC1-6846-9BEF-43058DE964C8}" srcId="{CC67A974-A2D3-7D45-9D71-C0C7C76371AF}" destId="{315AF479-D42B-C746-A2C1-978620CCEDAA}" srcOrd="2" destOrd="0" parTransId="{2CEE26EC-DE26-AD44-8E96-A72A18B9761D}" sibTransId="{92329501-A7DF-A44B-B0C8-9ED97F74A909}"/>
    <dgm:cxn modelId="{F71B7E2E-8C18-C54F-ABC5-FA658C88DACD}" srcId="{3D70AF79-666F-D049-B04D-0EF3F7D7FFA2}" destId="{F7791C00-C26E-BF43-8847-F0F33EDE7D65}" srcOrd="0" destOrd="0" parTransId="{15FA7610-85E1-D344-B7E0-586B7CABA5C2}" sibTransId="{27054277-5649-5B4D-A0D7-0E4995885172}"/>
    <dgm:cxn modelId="{5E3AD426-68F4-4B80-8140-92D0A005F9D2}" type="presOf" srcId="{F7791C00-C26E-BF43-8847-F0F33EDE7D65}" destId="{2B73B69A-B921-D144-9921-1B2A994CF1EF}" srcOrd="0" destOrd="0" presId="urn:microsoft.com/office/officeart/2005/8/layout/chevron2"/>
    <dgm:cxn modelId="{C58D7FB9-1727-4CA9-9260-F1D30972FFCA}" type="presParOf" srcId="{A3CD5D5F-F46C-BE45-8E68-55CA83EFBC85}" destId="{9F808ABF-2072-2A4A-99E2-07495810FC6F}" srcOrd="0" destOrd="0" presId="urn:microsoft.com/office/officeart/2005/8/layout/chevron2"/>
    <dgm:cxn modelId="{E5A41C8D-40A8-4A0A-A514-0499DB66B865}" type="presParOf" srcId="{9F808ABF-2072-2A4A-99E2-07495810FC6F}" destId="{438994A5-A246-DD4B-922B-DDDA112A4214}" srcOrd="0" destOrd="0" presId="urn:microsoft.com/office/officeart/2005/8/layout/chevron2"/>
    <dgm:cxn modelId="{D813AE7B-1AEE-45C9-BA89-333EDB7E0261}" type="presParOf" srcId="{9F808ABF-2072-2A4A-99E2-07495810FC6F}" destId="{2B73B69A-B921-D144-9921-1B2A994CF1EF}" srcOrd="1" destOrd="0" presId="urn:microsoft.com/office/officeart/2005/8/layout/chevron2"/>
    <dgm:cxn modelId="{1353B4A2-62B8-4906-B2A4-B531C0006616}" type="presParOf" srcId="{A3CD5D5F-F46C-BE45-8E68-55CA83EFBC85}" destId="{30DA778F-AC22-024D-820F-AE67B2B9D17B}" srcOrd="1" destOrd="0" presId="urn:microsoft.com/office/officeart/2005/8/layout/chevron2"/>
    <dgm:cxn modelId="{5C3BFD2C-7287-486F-AFAE-43CE4F04E091}" type="presParOf" srcId="{A3CD5D5F-F46C-BE45-8E68-55CA83EFBC85}" destId="{F1AE8D98-18F4-7640-B820-26AA617EF442}" srcOrd="2" destOrd="0" presId="urn:microsoft.com/office/officeart/2005/8/layout/chevron2"/>
    <dgm:cxn modelId="{C0B8E4CC-F522-493B-9A76-7485CCB8858F}" type="presParOf" srcId="{F1AE8D98-18F4-7640-B820-26AA617EF442}" destId="{F9B54986-728F-DE4D-8CBE-2861A4FA6415}" srcOrd="0" destOrd="0" presId="urn:microsoft.com/office/officeart/2005/8/layout/chevron2"/>
    <dgm:cxn modelId="{C73C3B73-E6A6-4372-9529-9CE52A075823}" type="presParOf" srcId="{F1AE8D98-18F4-7640-B820-26AA617EF442}" destId="{F9F3A5AD-E01C-BE41-A7D5-4DD2E60EE2E3}" srcOrd="1" destOrd="0" presId="urn:microsoft.com/office/officeart/2005/8/layout/chevron2"/>
    <dgm:cxn modelId="{16FBABA9-E3A7-4E32-B56E-32B98FADFEDD}" type="presParOf" srcId="{A3CD5D5F-F46C-BE45-8E68-55CA83EFBC85}" destId="{9C4BF33F-837D-FA46-99C8-7FAF22CAC660}" srcOrd="3" destOrd="0" presId="urn:microsoft.com/office/officeart/2005/8/layout/chevron2"/>
    <dgm:cxn modelId="{F08CFF17-8C24-4A4E-9954-00C27C4377D5}" type="presParOf" srcId="{A3CD5D5F-F46C-BE45-8E68-55CA83EFBC85}" destId="{B70F2A1D-95C9-DB43-B861-DA878D716650}" srcOrd="4" destOrd="0" presId="urn:microsoft.com/office/officeart/2005/8/layout/chevron2"/>
    <dgm:cxn modelId="{6EF63A2E-A70F-46CD-9C5A-01263EADFBD6}" type="presParOf" srcId="{B70F2A1D-95C9-DB43-B861-DA878D716650}" destId="{B110E572-B3DE-6B42-9B0F-E18BFD4EA2EB}" srcOrd="0" destOrd="0" presId="urn:microsoft.com/office/officeart/2005/8/layout/chevron2"/>
    <dgm:cxn modelId="{1AE12D82-09F0-40BD-9896-439D8EB6E380}" type="presParOf" srcId="{B70F2A1D-95C9-DB43-B861-DA878D716650}" destId="{3F2B73D2-5B0E-E541-9495-111086E1ED4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AA1F6BC-C1B7-BE4E-8FB5-ED3777CE62BF}" type="doc">
      <dgm:prSet loTypeId="urn:microsoft.com/office/officeart/2005/8/layout/hProcess11" loCatId="" qsTypeId="urn:microsoft.com/office/officeart/2005/8/quickstyle/simple4" qsCatId="simple" csTypeId="urn:microsoft.com/office/officeart/2005/8/colors/accent2_4" csCatId="accent2" phldr="1"/>
      <dgm:spPr/>
    </dgm:pt>
    <dgm:pt modelId="{8FE1176B-D861-9247-A2A0-E3738426C5E4}">
      <dgm:prSet phldrT="[Text]"/>
      <dgm:spPr/>
      <dgm:t>
        <a:bodyPr/>
        <a:lstStyle/>
        <a:p>
          <a:endParaRPr lang="en-US" dirty="0"/>
        </a:p>
      </dgm:t>
    </dgm:pt>
    <dgm:pt modelId="{8A2CE0DA-CFD5-5C4D-AD49-D5AB8B5B9236}" type="parTrans" cxnId="{AD86ADAB-891F-264D-98C3-426FC94FDE5F}">
      <dgm:prSet/>
      <dgm:spPr/>
      <dgm:t>
        <a:bodyPr/>
        <a:lstStyle/>
        <a:p>
          <a:endParaRPr lang="en-US"/>
        </a:p>
      </dgm:t>
    </dgm:pt>
    <dgm:pt modelId="{77CE3E0B-A74B-B949-9F38-360864D335A2}" type="sibTrans" cxnId="{AD86ADAB-891F-264D-98C3-426FC94FDE5F}">
      <dgm:prSet/>
      <dgm:spPr/>
      <dgm:t>
        <a:bodyPr/>
        <a:lstStyle/>
        <a:p>
          <a:endParaRPr lang="en-US"/>
        </a:p>
      </dgm:t>
    </dgm:pt>
    <dgm:pt modelId="{E998E15B-8F8B-E642-AB90-006645F13037}" type="pres">
      <dgm:prSet presAssocID="{9AA1F6BC-C1B7-BE4E-8FB5-ED3777CE62BF}" presName="Name0" presStyleCnt="0">
        <dgm:presLayoutVars>
          <dgm:dir/>
          <dgm:resizeHandles val="exact"/>
        </dgm:presLayoutVars>
      </dgm:prSet>
      <dgm:spPr/>
    </dgm:pt>
    <dgm:pt modelId="{1E0144E1-BE01-2F46-9908-252818604F8F}" type="pres">
      <dgm:prSet presAssocID="{9AA1F6BC-C1B7-BE4E-8FB5-ED3777CE62BF}" presName="arrow" presStyleLbl="bgShp" presStyleIdx="0" presStyleCnt="1" custScaleX="100000" custScaleY="39161" custLinFactNeighborX="-860" custLinFactNeighborY="22433"/>
      <dgm:spPr/>
    </dgm:pt>
    <dgm:pt modelId="{0C6E68BC-19D8-5F44-ABFA-100B68CF3950}" type="pres">
      <dgm:prSet presAssocID="{9AA1F6BC-C1B7-BE4E-8FB5-ED3777CE62BF}" presName="points" presStyleCnt="0"/>
      <dgm:spPr/>
    </dgm:pt>
    <dgm:pt modelId="{F74ED208-EC6C-1C41-9CE5-861A917359AD}" type="pres">
      <dgm:prSet presAssocID="{8FE1176B-D861-9247-A2A0-E3738426C5E4}" presName="compositeA" presStyleCnt="0"/>
      <dgm:spPr/>
    </dgm:pt>
    <dgm:pt modelId="{D07CC4AB-72C8-C747-9EA0-99CC8AE64D48}" type="pres">
      <dgm:prSet presAssocID="{8FE1176B-D861-9247-A2A0-E3738426C5E4}" presName="textA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78D271-2CF9-F04B-9512-CF301A00DD56}" type="pres">
      <dgm:prSet presAssocID="{8FE1176B-D861-9247-A2A0-E3738426C5E4}" presName="circleA" presStyleLbl="node1" presStyleIdx="0" presStyleCnt="1"/>
      <dgm:spPr/>
    </dgm:pt>
    <dgm:pt modelId="{68420FA7-F6C6-D842-B393-44C00E333737}" type="pres">
      <dgm:prSet presAssocID="{8FE1176B-D861-9247-A2A0-E3738426C5E4}" presName="spaceA" presStyleCnt="0"/>
      <dgm:spPr/>
    </dgm:pt>
  </dgm:ptLst>
  <dgm:cxnLst>
    <dgm:cxn modelId="{7436F39C-8C84-43F3-BF52-2BD90BC15337}" type="presOf" srcId="{8FE1176B-D861-9247-A2A0-E3738426C5E4}" destId="{D07CC4AB-72C8-C747-9EA0-99CC8AE64D48}" srcOrd="0" destOrd="0" presId="urn:microsoft.com/office/officeart/2005/8/layout/hProcess11"/>
    <dgm:cxn modelId="{AD86ADAB-891F-264D-98C3-426FC94FDE5F}" srcId="{9AA1F6BC-C1B7-BE4E-8FB5-ED3777CE62BF}" destId="{8FE1176B-D861-9247-A2A0-E3738426C5E4}" srcOrd="0" destOrd="0" parTransId="{8A2CE0DA-CFD5-5C4D-AD49-D5AB8B5B9236}" sibTransId="{77CE3E0B-A74B-B949-9F38-360864D335A2}"/>
    <dgm:cxn modelId="{C8B1222F-C11D-4140-97A5-5F38CFA7A507}" type="presOf" srcId="{9AA1F6BC-C1B7-BE4E-8FB5-ED3777CE62BF}" destId="{E998E15B-8F8B-E642-AB90-006645F13037}" srcOrd="0" destOrd="0" presId="urn:microsoft.com/office/officeart/2005/8/layout/hProcess11"/>
    <dgm:cxn modelId="{A9F6994C-973A-4423-A246-9DA001691EF0}" type="presParOf" srcId="{E998E15B-8F8B-E642-AB90-006645F13037}" destId="{1E0144E1-BE01-2F46-9908-252818604F8F}" srcOrd="0" destOrd="0" presId="urn:microsoft.com/office/officeart/2005/8/layout/hProcess11"/>
    <dgm:cxn modelId="{20D1459D-F1B6-431C-B751-CD1BCAE373E1}" type="presParOf" srcId="{E998E15B-8F8B-E642-AB90-006645F13037}" destId="{0C6E68BC-19D8-5F44-ABFA-100B68CF3950}" srcOrd="1" destOrd="0" presId="urn:microsoft.com/office/officeart/2005/8/layout/hProcess11"/>
    <dgm:cxn modelId="{D23A86AC-30B8-4080-9A37-789A333FC59F}" type="presParOf" srcId="{0C6E68BC-19D8-5F44-ABFA-100B68CF3950}" destId="{F74ED208-EC6C-1C41-9CE5-861A917359AD}" srcOrd="0" destOrd="0" presId="urn:microsoft.com/office/officeart/2005/8/layout/hProcess11"/>
    <dgm:cxn modelId="{BABE7835-0218-42B1-A8E7-0D4BBE09629D}" type="presParOf" srcId="{F74ED208-EC6C-1C41-9CE5-861A917359AD}" destId="{D07CC4AB-72C8-C747-9EA0-99CC8AE64D48}" srcOrd="0" destOrd="0" presId="urn:microsoft.com/office/officeart/2005/8/layout/hProcess11"/>
    <dgm:cxn modelId="{2BBEA657-3EA1-4910-B72F-44D2A53604BC}" type="presParOf" srcId="{F74ED208-EC6C-1C41-9CE5-861A917359AD}" destId="{B578D271-2CF9-F04B-9512-CF301A00DD56}" srcOrd="1" destOrd="0" presId="urn:microsoft.com/office/officeart/2005/8/layout/hProcess11"/>
    <dgm:cxn modelId="{844B859E-F30A-48A5-AB82-52C89FD20B52}" type="presParOf" srcId="{F74ED208-EC6C-1C41-9CE5-861A917359AD}" destId="{68420FA7-F6C6-D842-B393-44C00E333737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F015B1-79B5-D94C-B9FC-877A16F2737E}">
      <dsp:nvSpPr>
        <dsp:cNvPr id="0" name=""/>
        <dsp:cNvSpPr/>
      </dsp:nvSpPr>
      <dsp:spPr>
        <a:xfrm>
          <a:off x="2904" y="868480"/>
          <a:ext cx="1746240" cy="54720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Social History</a:t>
          </a:r>
          <a:endParaRPr lang="en-US" sz="1900" kern="1200" dirty="0"/>
        </a:p>
      </dsp:txBody>
      <dsp:txXfrm>
        <a:off x="2904" y="868480"/>
        <a:ext cx="1746240" cy="547200"/>
      </dsp:txXfrm>
    </dsp:sp>
    <dsp:sp modelId="{36CB8B01-1555-5140-AE42-CA0C391C74EC}">
      <dsp:nvSpPr>
        <dsp:cNvPr id="0" name=""/>
        <dsp:cNvSpPr/>
      </dsp:nvSpPr>
      <dsp:spPr>
        <a:xfrm>
          <a:off x="2904" y="1415680"/>
          <a:ext cx="1746240" cy="3442229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Smoked until 1945 then quit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Lived with his wife until she passed 3 years ago.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Lives with his son.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No </a:t>
          </a:r>
          <a:r>
            <a:rPr lang="en-US" sz="1900" kern="1200" dirty="0" err="1" smtClean="0"/>
            <a:t>Illicits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900" kern="1200" dirty="0"/>
        </a:p>
      </dsp:txBody>
      <dsp:txXfrm>
        <a:off x="2904" y="1415680"/>
        <a:ext cx="1746240" cy="3442229"/>
      </dsp:txXfrm>
    </dsp:sp>
    <dsp:sp modelId="{E0E463A5-CF3A-8F4E-8F25-4C6426FD60B4}">
      <dsp:nvSpPr>
        <dsp:cNvPr id="0" name=""/>
        <dsp:cNvSpPr/>
      </dsp:nvSpPr>
      <dsp:spPr>
        <a:xfrm>
          <a:off x="1993618" y="868480"/>
          <a:ext cx="1746240" cy="54720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Family History</a:t>
          </a:r>
          <a:endParaRPr lang="en-US" sz="1900" kern="1200" dirty="0"/>
        </a:p>
      </dsp:txBody>
      <dsp:txXfrm>
        <a:off x="1993618" y="868480"/>
        <a:ext cx="1746240" cy="547200"/>
      </dsp:txXfrm>
    </dsp:sp>
    <dsp:sp modelId="{17D52D9F-D414-A64E-AB5A-5FD874267A4E}">
      <dsp:nvSpPr>
        <dsp:cNvPr id="0" name=""/>
        <dsp:cNvSpPr/>
      </dsp:nvSpPr>
      <dsp:spPr>
        <a:xfrm>
          <a:off x="1993618" y="1415680"/>
          <a:ext cx="1746240" cy="3442229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Mother lived until she was 101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Father was a smoker, but no early CAD</a:t>
          </a:r>
          <a:endParaRPr lang="en-US" sz="1900" kern="1200" dirty="0"/>
        </a:p>
      </dsp:txBody>
      <dsp:txXfrm>
        <a:off x="1993618" y="1415680"/>
        <a:ext cx="1746240" cy="3442229"/>
      </dsp:txXfrm>
    </dsp:sp>
    <dsp:sp modelId="{D41F7171-5193-4C41-AC9D-74A8C77B25AE}">
      <dsp:nvSpPr>
        <dsp:cNvPr id="0" name=""/>
        <dsp:cNvSpPr/>
      </dsp:nvSpPr>
      <dsp:spPr>
        <a:xfrm>
          <a:off x="3984332" y="868480"/>
          <a:ext cx="1746240" cy="54720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Medications</a:t>
          </a:r>
          <a:endParaRPr lang="en-US" sz="1900" kern="1200" dirty="0"/>
        </a:p>
      </dsp:txBody>
      <dsp:txXfrm>
        <a:off x="3984332" y="868480"/>
        <a:ext cx="1746240" cy="547200"/>
      </dsp:txXfrm>
    </dsp:sp>
    <dsp:sp modelId="{CABCA1BF-148E-E145-88C8-DE13D32071C5}">
      <dsp:nvSpPr>
        <dsp:cNvPr id="0" name=""/>
        <dsp:cNvSpPr/>
      </dsp:nvSpPr>
      <dsp:spPr>
        <a:xfrm>
          <a:off x="3984332" y="1415680"/>
          <a:ext cx="1746240" cy="3442229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No medications prior to STEMI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900" kern="1200" dirty="0"/>
        </a:p>
      </dsp:txBody>
      <dsp:txXfrm>
        <a:off x="3984332" y="1415680"/>
        <a:ext cx="1746240" cy="3442229"/>
      </dsp:txXfrm>
    </dsp:sp>
    <dsp:sp modelId="{70C8E518-EA66-C441-8296-1DE7123978A9}">
      <dsp:nvSpPr>
        <dsp:cNvPr id="0" name=""/>
        <dsp:cNvSpPr/>
      </dsp:nvSpPr>
      <dsp:spPr>
        <a:xfrm>
          <a:off x="5975046" y="868480"/>
          <a:ext cx="1746240" cy="54720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Allergies</a:t>
          </a:r>
        </a:p>
      </dsp:txBody>
      <dsp:txXfrm>
        <a:off x="5975046" y="868480"/>
        <a:ext cx="1746240" cy="547200"/>
      </dsp:txXfrm>
    </dsp:sp>
    <dsp:sp modelId="{BBD9BEBD-6048-1D48-B377-E4A20422EE28}">
      <dsp:nvSpPr>
        <dsp:cNvPr id="0" name=""/>
        <dsp:cNvSpPr/>
      </dsp:nvSpPr>
      <dsp:spPr>
        <a:xfrm>
          <a:off x="5975046" y="1415680"/>
          <a:ext cx="1746240" cy="3442229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NKDA</a:t>
          </a:r>
        </a:p>
      </dsp:txBody>
      <dsp:txXfrm>
        <a:off x="5975046" y="1415680"/>
        <a:ext cx="1746240" cy="34422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8994A5-A246-DD4B-922B-DDDA112A4214}">
      <dsp:nvSpPr>
        <dsp:cNvPr id="0" name=""/>
        <dsp:cNvSpPr/>
      </dsp:nvSpPr>
      <dsp:spPr>
        <a:xfrm rot="5400000">
          <a:off x="-245635" y="246082"/>
          <a:ext cx="1637567" cy="1146297"/>
        </a:xfrm>
        <a:prstGeom prst="chevron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Day 1</a:t>
          </a:r>
          <a:endParaRPr lang="en-US" sz="2700" kern="1200" dirty="0"/>
        </a:p>
      </dsp:txBody>
      <dsp:txXfrm rot="-5400000">
        <a:off x="1" y="573596"/>
        <a:ext cx="1146297" cy="491270"/>
      </dsp:txXfrm>
    </dsp:sp>
    <dsp:sp modelId="{2B73B69A-B921-D144-9921-1B2A994CF1EF}">
      <dsp:nvSpPr>
        <dsp:cNvPr id="0" name=""/>
        <dsp:cNvSpPr/>
      </dsp:nvSpPr>
      <dsp:spPr>
        <a:xfrm rot="5400000">
          <a:off x="4155739" y="-3008994"/>
          <a:ext cx="1064418" cy="70833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Cardiac </a:t>
          </a:r>
          <a:r>
            <a:rPr lang="en-US" sz="1500" kern="1200" dirty="0" err="1" smtClean="0"/>
            <a:t>cath</a:t>
          </a:r>
          <a:r>
            <a:rPr lang="en-US" sz="1500" kern="1200" dirty="0" smtClean="0"/>
            <a:t> 100% RCA 40% LM, LAD open, 70-80% OM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2 DES placed to his right. Echo shows VSD and infarcted inferior wall.</a:t>
          </a:r>
          <a:endParaRPr lang="en-US" sz="1500" kern="1200" dirty="0"/>
        </a:p>
      </dsp:txBody>
      <dsp:txXfrm rot="-5400000">
        <a:off x="1146298" y="52408"/>
        <a:ext cx="7031341" cy="960496"/>
      </dsp:txXfrm>
    </dsp:sp>
    <dsp:sp modelId="{F9B54986-728F-DE4D-8CBE-2861A4FA6415}">
      <dsp:nvSpPr>
        <dsp:cNvPr id="0" name=""/>
        <dsp:cNvSpPr/>
      </dsp:nvSpPr>
      <dsp:spPr>
        <a:xfrm rot="5400000">
          <a:off x="-245635" y="1689832"/>
          <a:ext cx="1637567" cy="1146297"/>
        </a:xfrm>
        <a:prstGeom prst="chevron">
          <a:avLst/>
        </a:prstGeom>
        <a:solidFill>
          <a:schemeClr val="accent2">
            <a:shade val="80000"/>
            <a:hueOff val="16321"/>
            <a:satOff val="2007"/>
            <a:lumOff val="9837"/>
            <a:alphaOff val="0"/>
          </a:schemeClr>
        </a:solidFill>
        <a:ln w="25400" cap="flat" cmpd="sng" algn="ctr">
          <a:solidFill>
            <a:schemeClr val="accent2">
              <a:shade val="80000"/>
              <a:hueOff val="16321"/>
              <a:satOff val="2007"/>
              <a:lumOff val="9837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Day 2-7</a:t>
          </a:r>
          <a:endParaRPr lang="en-US" sz="2700" kern="1200" dirty="0"/>
        </a:p>
      </dsp:txBody>
      <dsp:txXfrm rot="-5400000">
        <a:off x="1" y="2017346"/>
        <a:ext cx="1146297" cy="491270"/>
      </dsp:txXfrm>
    </dsp:sp>
    <dsp:sp modelId="{F9F3A5AD-E01C-BE41-A7D5-4DD2E60EE2E3}">
      <dsp:nvSpPr>
        <dsp:cNvPr id="0" name=""/>
        <dsp:cNvSpPr/>
      </dsp:nvSpPr>
      <dsp:spPr>
        <a:xfrm rot="5400000">
          <a:off x="4155739" y="-1565244"/>
          <a:ext cx="1064418" cy="70833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16321"/>
              <a:satOff val="2007"/>
              <a:lumOff val="98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Continued </a:t>
          </a:r>
          <a:r>
            <a:rPr lang="en-US" sz="1500" kern="1200" dirty="0" err="1" smtClean="0"/>
            <a:t>epigastric</a:t>
          </a:r>
          <a:r>
            <a:rPr lang="en-US" sz="1500" kern="1200" dirty="0" smtClean="0"/>
            <a:t> pain, got a CT abdomen and due to </a:t>
          </a:r>
          <a:r>
            <a:rPr lang="en-US" sz="1500" kern="1200" dirty="0" err="1" smtClean="0"/>
            <a:t>azy</a:t>
          </a:r>
          <a:r>
            <a:rPr lang="en-US" sz="1500" kern="1200" dirty="0" smtClean="0"/>
            <a:t> GB, got a </a:t>
          </a:r>
          <a:r>
            <a:rPr lang="en-US" sz="1500" kern="1200" dirty="0" err="1" smtClean="0"/>
            <a:t>perc</a:t>
          </a:r>
          <a:r>
            <a:rPr lang="en-US" sz="1500" kern="1200" dirty="0" smtClean="0"/>
            <a:t> drain placed.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Started to become hypotensive, developed </a:t>
          </a:r>
          <a:r>
            <a:rPr lang="en-US" sz="1500" kern="1200" dirty="0" err="1" smtClean="0"/>
            <a:t>afib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CT </a:t>
          </a:r>
          <a:r>
            <a:rPr lang="en-US" sz="1500" kern="1200" dirty="0" err="1" smtClean="0"/>
            <a:t>surg</a:t>
          </a:r>
          <a:r>
            <a:rPr lang="en-US" sz="1500" kern="1200" dirty="0" smtClean="0"/>
            <a:t> consulted, waiting for tissue to heal, non-op</a:t>
          </a:r>
          <a:endParaRPr lang="en-US" sz="1500" kern="1200" dirty="0"/>
        </a:p>
      </dsp:txBody>
      <dsp:txXfrm rot="-5400000">
        <a:off x="1146298" y="1496158"/>
        <a:ext cx="7031341" cy="960496"/>
      </dsp:txXfrm>
    </dsp:sp>
    <dsp:sp modelId="{B110E572-B3DE-6B42-9B0F-E18BFD4EA2EB}">
      <dsp:nvSpPr>
        <dsp:cNvPr id="0" name=""/>
        <dsp:cNvSpPr/>
      </dsp:nvSpPr>
      <dsp:spPr>
        <a:xfrm rot="5400000">
          <a:off x="-245635" y="3133582"/>
          <a:ext cx="1637567" cy="1146297"/>
        </a:xfrm>
        <a:prstGeom prst="chevron">
          <a:avLst/>
        </a:prstGeom>
        <a:solidFill>
          <a:schemeClr val="accent2">
            <a:shade val="80000"/>
            <a:hueOff val="32642"/>
            <a:satOff val="4014"/>
            <a:lumOff val="19674"/>
            <a:alphaOff val="0"/>
          </a:schemeClr>
        </a:solidFill>
        <a:ln w="25400" cap="flat" cmpd="sng" algn="ctr">
          <a:solidFill>
            <a:schemeClr val="accent2">
              <a:shade val="80000"/>
              <a:hueOff val="32642"/>
              <a:satOff val="4014"/>
              <a:lumOff val="19674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Day 8-9</a:t>
          </a:r>
          <a:endParaRPr lang="en-US" sz="2700" kern="1200" dirty="0"/>
        </a:p>
      </dsp:txBody>
      <dsp:txXfrm rot="-5400000">
        <a:off x="1" y="3461096"/>
        <a:ext cx="1146297" cy="491270"/>
      </dsp:txXfrm>
    </dsp:sp>
    <dsp:sp modelId="{3F2B73D2-5B0E-E541-9495-111086E1ED48}">
      <dsp:nvSpPr>
        <dsp:cNvPr id="0" name=""/>
        <dsp:cNvSpPr/>
      </dsp:nvSpPr>
      <dsp:spPr>
        <a:xfrm rot="5400000">
          <a:off x="4155739" y="-121494"/>
          <a:ext cx="1064418" cy="70833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32642"/>
              <a:satOff val="4014"/>
              <a:lumOff val="1967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Placed on </a:t>
          </a:r>
          <a:r>
            <a:rPr lang="en-US" sz="1500" kern="1200" dirty="0" err="1" smtClean="0"/>
            <a:t>cef</a:t>
          </a:r>
          <a:r>
            <a:rPr lang="en-US" sz="1500" kern="1200" dirty="0" smtClean="0"/>
            <a:t>/</a:t>
          </a:r>
          <a:r>
            <a:rPr lang="en-US" sz="1500" kern="1200" dirty="0" err="1" smtClean="0"/>
            <a:t>flagyl</a:t>
          </a:r>
          <a:r>
            <a:rPr lang="en-US" sz="1500" kern="1200" dirty="0" smtClean="0"/>
            <a:t> for presumed </a:t>
          </a:r>
          <a:r>
            <a:rPr lang="en-US" sz="1500" kern="1200" dirty="0" err="1" smtClean="0"/>
            <a:t>cholecystitis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err="1" smtClean="0"/>
            <a:t>Persistant</a:t>
          </a:r>
          <a:r>
            <a:rPr lang="en-US" sz="1500" kern="1200" dirty="0" smtClean="0"/>
            <a:t> hypotension, increasing AKI, UW contacted for assistance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14mcg dopamine, 5mcg </a:t>
          </a:r>
          <a:r>
            <a:rPr lang="en-US" sz="1500" kern="1200" dirty="0" err="1" smtClean="0"/>
            <a:t>dobutamine</a:t>
          </a:r>
          <a:endParaRPr lang="en-US" sz="1500" kern="1200" dirty="0"/>
        </a:p>
      </dsp:txBody>
      <dsp:txXfrm rot="-5400000">
        <a:off x="1146298" y="2939908"/>
        <a:ext cx="7031341" cy="9604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8994A5-A246-DD4B-922B-DDDA112A4214}">
      <dsp:nvSpPr>
        <dsp:cNvPr id="0" name=""/>
        <dsp:cNvSpPr/>
      </dsp:nvSpPr>
      <dsp:spPr>
        <a:xfrm rot="5400000">
          <a:off x="-245635" y="246082"/>
          <a:ext cx="1637567" cy="1146297"/>
        </a:xfrm>
        <a:prstGeom prst="chevron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HD 1</a:t>
          </a:r>
          <a:endParaRPr lang="en-US" sz="2700" kern="1200" dirty="0"/>
        </a:p>
      </dsp:txBody>
      <dsp:txXfrm rot="-5400000">
        <a:off x="1" y="573596"/>
        <a:ext cx="1146297" cy="491270"/>
      </dsp:txXfrm>
    </dsp:sp>
    <dsp:sp modelId="{2B73B69A-B921-D144-9921-1B2A994CF1EF}">
      <dsp:nvSpPr>
        <dsp:cNvPr id="0" name=""/>
        <dsp:cNvSpPr/>
      </dsp:nvSpPr>
      <dsp:spPr>
        <a:xfrm rot="5400000">
          <a:off x="4155739" y="-3008994"/>
          <a:ext cx="1064418" cy="70833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Found to be in </a:t>
          </a:r>
          <a:r>
            <a:rPr lang="en-US" sz="1600" kern="1200" dirty="0" err="1" smtClean="0"/>
            <a:t>oliguric</a:t>
          </a:r>
          <a:r>
            <a:rPr lang="en-US" sz="1600" kern="1200" dirty="0" smtClean="0"/>
            <a:t> cardiogenic shock. Cold and Wet.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Immediate family conference. 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Swan and IABP placed</a:t>
          </a:r>
          <a:endParaRPr lang="en-US" sz="1600" kern="1200" dirty="0"/>
        </a:p>
      </dsp:txBody>
      <dsp:txXfrm rot="-5400000">
        <a:off x="1146298" y="52408"/>
        <a:ext cx="7031341" cy="960496"/>
      </dsp:txXfrm>
    </dsp:sp>
    <dsp:sp modelId="{F9B54986-728F-DE4D-8CBE-2861A4FA6415}">
      <dsp:nvSpPr>
        <dsp:cNvPr id="0" name=""/>
        <dsp:cNvSpPr/>
      </dsp:nvSpPr>
      <dsp:spPr>
        <a:xfrm rot="5400000">
          <a:off x="-245635" y="1689832"/>
          <a:ext cx="1637567" cy="1146297"/>
        </a:xfrm>
        <a:prstGeom prst="chevron">
          <a:avLst/>
        </a:prstGeom>
        <a:solidFill>
          <a:schemeClr val="accent2">
            <a:shade val="80000"/>
            <a:hueOff val="16321"/>
            <a:satOff val="2007"/>
            <a:lumOff val="9837"/>
            <a:alphaOff val="0"/>
          </a:schemeClr>
        </a:solidFill>
        <a:ln w="25400" cap="flat" cmpd="sng" algn="ctr">
          <a:solidFill>
            <a:schemeClr val="accent2">
              <a:shade val="80000"/>
              <a:hueOff val="16321"/>
              <a:satOff val="2007"/>
              <a:lumOff val="9837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Day 2-3</a:t>
          </a:r>
          <a:endParaRPr lang="en-US" sz="2700" kern="1200" dirty="0"/>
        </a:p>
      </dsp:txBody>
      <dsp:txXfrm rot="-5400000">
        <a:off x="1" y="2017346"/>
        <a:ext cx="1146297" cy="491270"/>
      </dsp:txXfrm>
    </dsp:sp>
    <dsp:sp modelId="{F9F3A5AD-E01C-BE41-A7D5-4DD2E60EE2E3}">
      <dsp:nvSpPr>
        <dsp:cNvPr id="0" name=""/>
        <dsp:cNvSpPr/>
      </dsp:nvSpPr>
      <dsp:spPr>
        <a:xfrm rot="5400000">
          <a:off x="4155739" y="-1565244"/>
          <a:ext cx="1064418" cy="70833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16321"/>
              <a:satOff val="2007"/>
              <a:lumOff val="98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err="1" smtClean="0"/>
            <a:t>Pt</a:t>
          </a:r>
          <a:r>
            <a:rPr lang="en-US" sz="1600" kern="1200" dirty="0" smtClean="0"/>
            <a:t> stabilized and comfortable with reduced </a:t>
          </a:r>
          <a:r>
            <a:rPr lang="en-US" sz="1600" kern="1200" dirty="0" err="1" smtClean="0"/>
            <a:t>pressor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requirment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Discussion with family regarding percutaneous device as a bridge to surgery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Care coordination and multidisciplinary case conference regarding approach</a:t>
          </a:r>
          <a:endParaRPr lang="en-US" sz="1600" kern="1200" dirty="0"/>
        </a:p>
      </dsp:txBody>
      <dsp:txXfrm rot="-5400000">
        <a:off x="1146298" y="1496158"/>
        <a:ext cx="7031341" cy="960496"/>
      </dsp:txXfrm>
    </dsp:sp>
    <dsp:sp modelId="{B110E572-B3DE-6B42-9B0F-E18BFD4EA2EB}">
      <dsp:nvSpPr>
        <dsp:cNvPr id="0" name=""/>
        <dsp:cNvSpPr/>
      </dsp:nvSpPr>
      <dsp:spPr>
        <a:xfrm rot="5400000">
          <a:off x="-245635" y="3133582"/>
          <a:ext cx="1637567" cy="1146297"/>
        </a:xfrm>
        <a:prstGeom prst="chevron">
          <a:avLst/>
        </a:prstGeom>
        <a:solidFill>
          <a:schemeClr val="accent2">
            <a:shade val="80000"/>
            <a:hueOff val="32642"/>
            <a:satOff val="4014"/>
            <a:lumOff val="19674"/>
            <a:alphaOff val="0"/>
          </a:schemeClr>
        </a:solidFill>
        <a:ln w="25400" cap="flat" cmpd="sng" algn="ctr">
          <a:solidFill>
            <a:schemeClr val="accent2">
              <a:shade val="80000"/>
              <a:hueOff val="32642"/>
              <a:satOff val="4014"/>
              <a:lumOff val="19674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HD 4 </a:t>
          </a:r>
          <a:endParaRPr lang="en-US" sz="2700" kern="1200" dirty="0"/>
        </a:p>
      </dsp:txBody>
      <dsp:txXfrm rot="-5400000">
        <a:off x="1" y="3461096"/>
        <a:ext cx="1146297" cy="491270"/>
      </dsp:txXfrm>
    </dsp:sp>
    <dsp:sp modelId="{3F2B73D2-5B0E-E541-9495-111086E1ED48}">
      <dsp:nvSpPr>
        <dsp:cNvPr id="0" name=""/>
        <dsp:cNvSpPr/>
      </dsp:nvSpPr>
      <dsp:spPr>
        <a:xfrm rot="5400000">
          <a:off x="4155739" y="-121494"/>
          <a:ext cx="1064418" cy="70833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32642"/>
              <a:satOff val="4014"/>
              <a:lumOff val="1967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Percutaneous device placement, 13 days post dx of MI, likely 16 days since the event.</a:t>
          </a:r>
          <a:endParaRPr lang="en-US" sz="1600" kern="1200" dirty="0"/>
        </a:p>
      </dsp:txBody>
      <dsp:txXfrm rot="-5400000">
        <a:off x="1146298" y="2939908"/>
        <a:ext cx="7031341" cy="96049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0144E1-BE01-2F46-9908-252818604F8F}">
      <dsp:nvSpPr>
        <dsp:cNvPr id="0" name=""/>
        <dsp:cNvSpPr/>
      </dsp:nvSpPr>
      <dsp:spPr>
        <a:xfrm>
          <a:off x="0" y="2078370"/>
          <a:ext cx="9144000" cy="636601"/>
        </a:xfrm>
        <a:prstGeom prst="notchedRightArrow">
          <a:avLst/>
        </a:prstGeom>
        <a:solidFill>
          <a:schemeClr val="accent2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07CC4AB-72C8-C747-9EA0-99CC8AE64D48}">
      <dsp:nvSpPr>
        <dsp:cNvPr id="0" name=""/>
        <dsp:cNvSpPr/>
      </dsp:nvSpPr>
      <dsp:spPr>
        <a:xfrm>
          <a:off x="0" y="0"/>
          <a:ext cx="8229600" cy="1625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5384" tIns="405384" rIns="405384" bIns="405384" numCol="1" spcCol="1270" anchor="b" anchorCtr="0">
          <a:noAutofit/>
        </a:bodyPr>
        <a:lstStyle/>
        <a:p>
          <a:pPr lvl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700" kern="1200" dirty="0"/>
        </a:p>
      </dsp:txBody>
      <dsp:txXfrm>
        <a:off x="0" y="0"/>
        <a:ext cx="8229600" cy="1625600"/>
      </dsp:txXfrm>
    </dsp:sp>
    <dsp:sp modelId="{B578D271-2CF9-F04B-9512-CF301A00DD56}">
      <dsp:nvSpPr>
        <dsp:cNvPr id="0" name=""/>
        <dsp:cNvSpPr/>
      </dsp:nvSpPr>
      <dsp:spPr>
        <a:xfrm>
          <a:off x="3911600" y="1828800"/>
          <a:ext cx="406400" cy="406400"/>
        </a:xfrm>
        <a:prstGeom prst="ellipse">
          <a:avLst/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47F81-2AD9-4E69-A759-F238B34A5882}" type="datetimeFigureOut">
              <a:rPr lang="en-US" smtClean="0"/>
              <a:t>4/23/2014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CE5AF8-3E5B-49C2-B821-0E9E2DFBA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123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5CD7D-D83A-744A-B003-16F87ADA3C86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836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5CD7D-D83A-744A-B003-16F87ADA3C86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712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PLAX</a:t>
            </a:r>
          </a:p>
          <a:p>
            <a:r>
              <a:rPr lang="en-US" dirty="0" smtClean="0"/>
              <a:t>A4C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E3557-9D88-B143-9CA6-C3AEA9740B8D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229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Inspiratory IVC 2.6 cm</a:t>
            </a:r>
          </a:p>
          <a:p>
            <a:r>
              <a:rPr lang="en-US" dirty="0" smtClean="0"/>
              <a:t>VSD measurement 1.32cm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E3557-9D88-B143-9CA6-C3AEA9740B8D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607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LAO</a:t>
            </a:r>
          </a:p>
          <a:p>
            <a:r>
              <a:rPr lang="en-US" dirty="0" smtClean="0"/>
              <a:t>Caudal</a:t>
            </a:r>
            <a:r>
              <a:rPr lang="en-US" baseline="0" dirty="0" smtClean="0"/>
              <a:t> RAO</a:t>
            </a:r>
          </a:p>
          <a:p>
            <a:r>
              <a:rPr lang="en-US" baseline="0" dirty="0" smtClean="0"/>
              <a:t>RAO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E3557-9D88-B143-9CA6-C3AEA9740B8D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277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BP from 80s to 110 systolic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E3557-9D88-B143-9CA6-C3AEA9740B8D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082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9EBFB-8D29-AA4E-89AA-F17A0E5EA9F5}" type="datetimeFigureOut">
              <a:rPr lang="en-US" smtClean="0"/>
              <a:t>4/23/2014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4BA3F-45E0-8348-8539-E8D7E8F34E0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9EBFB-8D29-AA4E-89AA-F17A0E5EA9F5}" type="datetimeFigureOut">
              <a:rPr lang="en-US" smtClean="0"/>
              <a:t>4/23/2014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4BA3F-45E0-8348-8539-E8D7E8F34E0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9EBFB-8D29-AA4E-89AA-F17A0E5EA9F5}" type="datetimeFigureOut">
              <a:rPr lang="en-US" smtClean="0"/>
              <a:t>4/23/2014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4BA3F-45E0-8348-8539-E8D7E8F34E0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C6D4-9A4C-D943-8CDB-BFC0992BB5E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4/23/2014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9076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C6D4-9A4C-D943-8CDB-BFC0992BB5E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4/23/2014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2B389-A10E-224B-B64E-3F5E7A829D8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5306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C6D4-9A4C-D943-8CDB-BFC0992BB5E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4/23/2014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2B389-A10E-224B-B64E-3F5E7A829D8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6299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C6D4-9A4C-D943-8CDB-BFC0992BB5E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4/23/2014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2B389-A10E-224B-B64E-3F5E7A829D8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592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C6D4-9A4C-D943-8CDB-BFC0992BB5E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4/23/2014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2B389-A10E-224B-B64E-3F5E7A829D8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4976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C6D4-9A4C-D943-8CDB-BFC0992BB5E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4/23/2014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2B389-A10E-224B-B64E-3F5E7A829D8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1829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C6D4-9A4C-D943-8CDB-BFC0992BB5E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4/23/2014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2B389-A10E-224B-B64E-3F5E7A829D8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5360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C6D4-9A4C-D943-8CDB-BFC0992BB5E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4/23/2014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2B389-A10E-224B-B64E-3F5E7A829D8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649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9EBFB-8D29-AA4E-89AA-F17A0E5EA9F5}" type="datetimeFigureOut">
              <a:rPr lang="en-US" smtClean="0"/>
              <a:t>4/23/2014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4BA3F-45E0-8348-8539-E8D7E8F34E0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C6D4-9A4C-D943-8CDB-BFC0992BB5E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4/23/2014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2B389-A10E-224B-B64E-3F5E7A829D8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0624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C6D4-9A4C-D943-8CDB-BFC0992BB5E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4/23/2014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2B389-A10E-224B-B64E-3F5E7A829D8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7157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C6D4-9A4C-D943-8CDB-BFC0992BB5E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4/23/2014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2B389-A10E-224B-B64E-3F5E7A829D8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289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9EBFB-8D29-AA4E-89AA-F17A0E5EA9F5}" type="datetimeFigureOut">
              <a:rPr lang="en-US" smtClean="0"/>
              <a:t>4/23/2014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4BA3F-45E0-8348-8539-E8D7E8F34E0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9EBFB-8D29-AA4E-89AA-F17A0E5EA9F5}" type="datetimeFigureOut">
              <a:rPr lang="en-US" smtClean="0"/>
              <a:t>4/23/2014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4BA3F-45E0-8348-8539-E8D7E8F34E0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9EBFB-8D29-AA4E-89AA-F17A0E5EA9F5}" type="datetimeFigureOut">
              <a:rPr lang="en-US" smtClean="0"/>
              <a:t>4/23/2014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4BA3F-45E0-8348-8539-E8D7E8F34E0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9EBFB-8D29-AA4E-89AA-F17A0E5EA9F5}" type="datetimeFigureOut">
              <a:rPr lang="en-US" smtClean="0"/>
              <a:t>4/23/2014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4BA3F-45E0-8348-8539-E8D7E8F34E0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9EBFB-8D29-AA4E-89AA-F17A0E5EA9F5}" type="datetimeFigureOut">
              <a:rPr lang="en-US" smtClean="0"/>
              <a:t>4/23/2014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4BA3F-45E0-8348-8539-E8D7E8F34E0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9EBFB-8D29-AA4E-89AA-F17A0E5EA9F5}" type="datetimeFigureOut">
              <a:rPr lang="en-US" smtClean="0"/>
              <a:t>4/23/2014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4BA3F-45E0-8348-8539-E8D7E8F34E0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9EBFB-8D29-AA4E-89AA-F17A0E5EA9F5}" type="datetimeFigureOut">
              <a:rPr lang="en-US" smtClean="0"/>
              <a:t>4/23/2014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4BA3F-45E0-8348-8539-E8D7E8F34E0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D9EBFB-8D29-AA4E-89AA-F17A0E5EA9F5}" type="datetimeFigureOut">
              <a:rPr lang="en-US" smtClean="0"/>
              <a:t>4/23/2014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84BA3F-45E0-8348-8539-E8D7E8F34E08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7C6D4-9A4C-D943-8CDB-BFC0992BB5E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4/23/2014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52B389-A10E-224B-B64E-3F5E7A829D8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1732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jpg"/><Relationship Id="rId2" Type="http://schemas.openxmlformats.org/officeDocument/2006/relationships/video" Target="../media/media7.avi"/><Relationship Id="rId1" Type="http://schemas.microsoft.com/office/2007/relationships/media" Target="../media/media7.avi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9.avi"/><Relationship Id="rId7" Type="http://schemas.openxmlformats.org/officeDocument/2006/relationships/image" Target="../media/image13.png"/><Relationship Id="rId2" Type="http://schemas.openxmlformats.org/officeDocument/2006/relationships/video" Target="../media/media8.avi"/><Relationship Id="rId1" Type="http://schemas.microsoft.com/office/2007/relationships/media" Target="../media/media8.avi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9.avi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video" Target="../media/media13.avi"/><Relationship Id="rId13" Type="http://schemas.openxmlformats.org/officeDocument/2006/relationships/image" Target="../media/image19.png"/><Relationship Id="rId3" Type="http://schemas.microsoft.com/office/2007/relationships/media" Target="../media/media11.avi"/><Relationship Id="rId7" Type="http://schemas.microsoft.com/office/2007/relationships/media" Target="../media/media13.avi"/><Relationship Id="rId12" Type="http://schemas.openxmlformats.org/officeDocument/2006/relationships/image" Target="../media/image18.png"/><Relationship Id="rId2" Type="http://schemas.openxmlformats.org/officeDocument/2006/relationships/video" Target="../media/media10.avi"/><Relationship Id="rId1" Type="http://schemas.microsoft.com/office/2007/relationships/media" Target="../media/media10.avi"/><Relationship Id="rId6" Type="http://schemas.openxmlformats.org/officeDocument/2006/relationships/video" Target="../media/media12.avi"/><Relationship Id="rId11" Type="http://schemas.openxmlformats.org/officeDocument/2006/relationships/image" Target="../media/image17.png"/><Relationship Id="rId5" Type="http://schemas.microsoft.com/office/2007/relationships/media" Target="../media/media12.avi"/><Relationship Id="rId10" Type="http://schemas.openxmlformats.org/officeDocument/2006/relationships/image" Target="../media/image16.png"/><Relationship Id="rId4" Type="http://schemas.openxmlformats.org/officeDocument/2006/relationships/video" Target="../media/media11.avi"/><Relationship Id="rId9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5.avi"/><Relationship Id="rId7" Type="http://schemas.openxmlformats.org/officeDocument/2006/relationships/image" Target="../media/image21.png"/><Relationship Id="rId2" Type="http://schemas.openxmlformats.org/officeDocument/2006/relationships/video" Target="../media/media14.avi"/><Relationship Id="rId1" Type="http://schemas.microsoft.com/office/2007/relationships/media" Target="../media/media14.avi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15.avi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17.avi"/><Relationship Id="rId7" Type="http://schemas.openxmlformats.org/officeDocument/2006/relationships/slideLayout" Target="../slideLayouts/slideLayout13.xml"/><Relationship Id="rId2" Type="http://schemas.openxmlformats.org/officeDocument/2006/relationships/video" Target="../media/media16.avi"/><Relationship Id="rId1" Type="http://schemas.microsoft.com/office/2007/relationships/media" Target="../media/media16.avi"/><Relationship Id="rId6" Type="http://schemas.openxmlformats.org/officeDocument/2006/relationships/video" Target="../media/media18.avi"/><Relationship Id="rId5" Type="http://schemas.microsoft.com/office/2007/relationships/media" Target="../media/media18.avi"/><Relationship Id="rId10" Type="http://schemas.openxmlformats.org/officeDocument/2006/relationships/image" Target="../media/image24.png"/><Relationship Id="rId4" Type="http://schemas.openxmlformats.org/officeDocument/2006/relationships/video" Target="../media/media17.avi"/><Relationship Id="rId9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0.avi"/><Relationship Id="rId7" Type="http://schemas.openxmlformats.org/officeDocument/2006/relationships/slideLayout" Target="../slideLayouts/slideLayout13.xml"/><Relationship Id="rId2" Type="http://schemas.openxmlformats.org/officeDocument/2006/relationships/video" Target="../media/media19.avi"/><Relationship Id="rId1" Type="http://schemas.microsoft.com/office/2007/relationships/media" Target="../media/media19.avi"/><Relationship Id="rId6" Type="http://schemas.openxmlformats.org/officeDocument/2006/relationships/video" Target="../media/media21.avi"/><Relationship Id="rId5" Type="http://schemas.microsoft.com/office/2007/relationships/media" Target="../media/media21.avi"/><Relationship Id="rId10" Type="http://schemas.openxmlformats.org/officeDocument/2006/relationships/image" Target="../media/image27.png"/><Relationship Id="rId4" Type="http://schemas.openxmlformats.org/officeDocument/2006/relationships/video" Target="../media/media20.avi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30.JPG"/><Relationship Id="rId4" Type="http://schemas.openxmlformats.org/officeDocument/2006/relationships/diagramLayout" Target="../diagrams/layout4.xml"/><Relationship Id="rId9" Type="http://schemas.openxmlformats.org/officeDocument/2006/relationships/image" Target="../media/image29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video" Target="../media/media25.avi"/><Relationship Id="rId13" Type="http://schemas.openxmlformats.org/officeDocument/2006/relationships/image" Target="../media/image34.png"/><Relationship Id="rId3" Type="http://schemas.microsoft.com/office/2007/relationships/media" Target="../media/media23.avi"/><Relationship Id="rId7" Type="http://schemas.microsoft.com/office/2007/relationships/media" Target="../media/media25.avi"/><Relationship Id="rId12" Type="http://schemas.openxmlformats.org/officeDocument/2006/relationships/image" Target="../media/image33.png"/><Relationship Id="rId2" Type="http://schemas.openxmlformats.org/officeDocument/2006/relationships/video" Target="../media/media22.avi"/><Relationship Id="rId1" Type="http://schemas.microsoft.com/office/2007/relationships/media" Target="../media/media22.avi"/><Relationship Id="rId6" Type="http://schemas.openxmlformats.org/officeDocument/2006/relationships/video" Target="../media/media24.avi"/><Relationship Id="rId11" Type="http://schemas.openxmlformats.org/officeDocument/2006/relationships/image" Target="../media/image32.png"/><Relationship Id="rId5" Type="http://schemas.microsoft.com/office/2007/relationships/media" Target="../media/media24.avi"/><Relationship Id="rId10" Type="http://schemas.openxmlformats.org/officeDocument/2006/relationships/image" Target="../media/image31.png"/><Relationship Id="rId4" Type="http://schemas.openxmlformats.org/officeDocument/2006/relationships/video" Target="../media/media23.avi"/><Relationship Id="rId9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27.avi"/><Relationship Id="rId7" Type="http://schemas.openxmlformats.org/officeDocument/2006/relationships/image" Target="../media/image36.png"/><Relationship Id="rId2" Type="http://schemas.openxmlformats.org/officeDocument/2006/relationships/video" Target="../media/media26.avi"/><Relationship Id="rId1" Type="http://schemas.microsoft.com/office/2007/relationships/media" Target="../media/media26.avi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7.avi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video" Target="../media/media31.avi"/><Relationship Id="rId13" Type="http://schemas.openxmlformats.org/officeDocument/2006/relationships/image" Target="../media/image39.png"/><Relationship Id="rId3" Type="http://schemas.microsoft.com/office/2007/relationships/media" Target="../media/media29.avi"/><Relationship Id="rId7" Type="http://schemas.microsoft.com/office/2007/relationships/media" Target="../media/media31.avi"/><Relationship Id="rId12" Type="http://schemas.openxmlformats.org/officeDocument/2006/relationships/image" Target="../media/image38.png"/><Relationship Id="rId2" Type="http://schemas.openxmlformats.org/officeDocument/2006/relationships/video" Target="../media/media28.avi"/><Relationship Id="rId1" Type="http://schemas.microsoft.com/office/2007/relationships/media" Target="../media/media28.avi"/><Relationship Id="rId6" Type="http://schemas.openxmlformats.org/officeDocument/2006/relationships/video" Target="../media/media30.avi"/><Relationship Id="rId11" Type="http://schemas.openxmlformats.org/officeDocument/2006/relationships/image" Target="../media/image37.png"/><Relationship Id="rId5" Type="http://schemas.microsoft.com/office/2007/relationships/media" Target="../media/media30.avi"/><Relationship Id="rId10" Type="http://schemas.openxmlformats.org/officeDocument/2006/relationships/notesSlide" Target="../notesSlides/notesSlide6.xml"/><Relationship Id="rId4" Type="http://schemas.openxmlformats.org/officeDocument/2006/relationships/video" Target="../media/media29.avi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avi"/><Relationship Id="rId7" Type="http://schemas.openxmlformats.org/officeDocument/2006/relationships/image" Target="../media/image2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avi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4.avi"/><Relationship Id="rId7" Type="http://schemas.openxmlformats.org/officeDocument/2006/relationships/image" Target="../media/image5.png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4.avi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6.avi"/><Relationship Id="rId7" Type="http://schemas.openxmlformats.org/officeDocument/2006/relationships/image" Target="../media/image7.png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6.avi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2783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FFFF00"/>
                </a:solidFill>
                <a:latin typeface="Arial"/>
                <a:cs typeface="Arial"/>
              </a:rPr>
              <a:t>Acute Myocardial Infarction</a:t>
            </a:r>
            <a:br>
              <a:rPr lang="en-US" sz="3600" dirty="0" smtClean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3100" dirty="0" smtClean="0">
                <a:solidFill>
                  <a:srgbClr val="FFFFCC"/>
                </a:solidFill>
                <a:latin typeface="Arial"/>
                <a:cs typeface="Arial"/>
              </a:rPr>
              <a:t>Ventricular Septal Defect</a:t>
            </a:r>
            <a:br>
              <a:rPr lang="en-US" sz="3100" dirty="0" smtClean="0">
                <a:solidFill>
                  <a:srgbClr val="FFFFCC"/>
                </a:solidFill>
                <a:latin typeface="Arial"/>
                <a:cs typeface="Arial"/>
              </a:rPr>
            </a:br>
            <a:r>
              <a:rPr lang="en-US" sz="3100" dirty="0" smtClean="0">
                <a:solidFill>
                  <a:srgbClr val="FFFFCC"/>
                </a:solidFill>
                <a:latin typeface="Arial"/>
                <a:cs typeface="Arial"/>
              </a:rPr>
              <a:t>Interventional Approach</a:t>
            </a:r>
            <a:br>
              <a:rPr lang="en-US" sz="3100" dirty="0" smtClean="0">
                <a:solidFill>
                  <a:srgbClr val="FFFFCC"/>
                </a:solidFill>
                <a:latin typeface="Arial"/>
                <a:cs typeface="Arial"/>
              </a:rPr>
            </a:br>
            <a:endParaRPr lang="en-US" sz="3100" dirty="0">
              <a:solidFill>
                <a:srgbClr val="FFFFCC"/>
              </a:solidFill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230593"/>
            <a:ext cx="9143999" cy="1752600"/>
          </a:xfrm>
        </p:spPr>
        <p:txBody>
          <a:bodyPr anchor="t">
            <a:normAutofit fontScale="55000" lnSpcReduction="20000"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Author: 					</a:t>
            </a:r>
            <a:r>
              <a:rPr lang="en-US" dirty="0" smtClean="0">
                <a:solidFill>
                  <a:srgbClr val="FFFFCC"/>
                </a:solidFill>
              </a:rPr>
              <a:t>Aneet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rgbClr val="FFFFCC"/>
                </a:solidFill>
              </a:rPr>
              <a:t>Patel, MD  Edward Verrier, MD</a:t>
            </a:r>
          </a:p>
          <a:p>
            <a:pPr algn="l"/>
            <a:r>
              <a:rPr lang="en-US" dirty="0" smtClean="0">
                <a:solidFill>
                  <a:schemeClr val="bg1"/>
                </a:solidFill>
              </a:rPr>
              <a:t>Institution:				</a:t>
            </a:r>
            <a:r>
              <a:rPr lang="en-US" dirty="0" smtClean="0">
                <a:solidFill>
                  <a:srgbClr val="FFFFCC"/>
                </a:solidFill>
              </a:rPr>
              <a:t>University of Washington Medical Center</a:t>
            </a:r>
          </a:p>
          <a:p>
            <a:pPr algn="l"/>
            <a:r>
              <a:rPr lang="en-US" dirty="0" smtClean="0">
                <a:solidFill>
                  <a:schemeClr val="bg1"/>
                </a:solidFill>
              </a:rPr>
              <a:t>Date: 					</a:t>
            </a:r>
            <a:r>
              <a:rPr lang="en-US" dirty="0" smtClean="0">
                <a:solidFill>
                  <a:srgbClr val="FFFFCC"/>
                </a:solidFill>
              </a:rPr>
              <a:t>March    2014</a:t>
            </a:r>
          </a:p>
          <a:p>
            <a:pPr algn="l"/>
            <a:r>
              <a:rPr lang="en-US" dirty="0" smtClean="0">
                <a:solidFill>
                  <a:schemeClr val="bg1"/>
                </a:solidFill>
              </a:rPr>
              <a:t>Learning Domain:			</a:t>
            </a:r>
            <a:r>
              <a:rPr lang="en-US" dirty="0" smtClean="0">
                <a:solidFill>
                  <a:srgbClr val="FFFFCC"/>
                </a:solidFill>
              </a:rPr>
              <a:t>Adult Cardiac Surgery  </a:t>
            </a:r>
          </a:p>
          <a:p>
            <a:pPr algn="l"/>
            <a:r>
              <a:rPr lang="en-US" dirty="0" smtClean="0">
                <a:solidFill>
                  <a:schemeClr val="bg1"/>
                </a:solidFill>
              </a:rPr>
              <a:t>Learning Objectives: 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		</a:t>
            </a:r>
            <a:r>
              <a:rPr lang="en-US" dirty="0" smtClean="0">
                <a:solidFill>
                  <a:srgbClr val="FFFFCC"/>
                </a:solidFill>
              </a:rPr>
              <a:t>Management  Strategies for Complications </a:t>
            </a:r>
          </a:p>
          <a:p>
            <a:pPr algn="l"/>
            <a:r>
              <a:rPr lang="en-US" dirty="0">
                <a:solidFill>
                  <a:srgbClr val="FFFFCC"/>
                </a:solidFill>
              </a:rPr>
              <a:t>	</a:t>
            </a:r>
            <a:r>
              <a:rPr lang="en-US" dirty="0" smtClean="0">
                <a:solidFill>
                  <a:srgbClr val="FFFFCC"/>
                </a:solidFill>
              </a:rPr>
              <a:t>					of Acute Myocardial Infarction</a:t>
            </a:r>
            <a:endParaRPr lang="en-US" dirty="0">
              <a:solidFill>
                <a:srgbClr val="FFFFCC"/>
              </a:solidFill>
            </a:endParaRPr>
          </a:p>
        </p:txBody>
      </p:sp>
      <p:pic>
        <p:nvPicPr>
          <p:cNvPr id="4" name="Picture 5" descr="JCTSE_Logo_CMYK_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13" y="5969757"/>
            <a:ext cx="1688124" cy="54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45853" y="5920341"/>
            <a:ext cx="1753887" cy="830997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Case Presentations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Adult Cardiac Disease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TSC:  CV 10</a:t>
            </a:r>
          </a:p>
          <a:p>
            <a:pPr algn="ctr"/>
            <a:r>
              <a:rPr lang="en-US" sz="1200" smtClean="0">
                <a:solidFill>
                  <a:schemeClr val="bg1"/>
                </a:solidFill>
              </a:rPr>
              <a:t>Milestone:  </a:t>
            </a:r>
            <a:r>
              <a:rPr lang="en-US" sz="1200" dirty="0" smtClean="0">
                <a:solidFill>
                  <a:schemeClr val="bg1"/>
                </a:solidFill>
              </a:rPr>
              <a:t>2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614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 smtClean="0">
                <a:solidFill>
                  <a:srgbClr val="FFFF00"/>
                </a:solidFill>
              </a:rPr>
              <a:t>Initial Echocardiogram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dirty="0"/>
              <a:t>C</a:t>
            </a:r>
            <a:r>
              <a:rPr lang="en-US" sz="3100" dirty="0" smtClean="0"/>
              <a:t>ontext clues</a:t>
            </a:r>
            <a:endParaRPr lang="en-US" sz="3100" dirty="0"/>
          </a:p>
        </p:txBody>
      </p:sp>
      <p:pic>
        <p:nvPicPr>
          <p:cNvPr id="4" name="RV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9659"/>
          <a:stretch/>
        </p:blipFill>
        <p:spPr>
          <a:xfrm>
            <a:off x="1164087" y="1719269"/>
            <a:ext cx="3417622" cy="2315823"/>
          </a:xfrm>
        </p:spPr>
      </p:pic>
      <p:pic>
        <p:nvPicPr>
          <p:cNvPr id="5" name="Picture 4" descr="shunt90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8"/>
          <a:stretch/>
        </p:blipFill>
        <p:spPr>
          <a:xfrm>
            <a:off x="4991778" y="4261866"/>
            <a:ext cx="3408744" cy="2305033"/>
          </a:xfrm>
          <a:prstGeom prst="rect">
            <a:avLst/>
          </a:prstGeom>
        </p:spPr>
      </p:pic>
      <p:pic>
        <p:nvPicPr>
          <p:cNvPr id="6" name="Picture 5" descr="measured29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8"/>
          <a:stretch/>
        </p:blipFill>
        <p:spPr>
          <a:xfrm>
            <a:off x="1177316" y="4246019"/>
            <a:ext cx="3417622" cy="2311036"/>
          </a:xfrm>
          <a:prstGeom prst="rect">
            <a:avLst/>
          </a:prstGeom>
        </p:spPr>
      </p:pic>
      <p:pic>
        <p:nvPicPr>
          <p:cNvPr id="7" name="Picture 6" descr="right sided volume96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8"/>
          <a:stretch/>
        </p:blipFill>
        <p:spPr>
          <a:xfrm>
            <a:off x="4965322" y="1745730"/>
            <a:ext cx="3474275" cy="2314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958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83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 smtClean="0">
                <a:solidFill>
                  <a:srgbClr val="FFFF00"/>
                </a:solidFill>
              </a:rPr>
              <a:t>Initial echocardiogram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3100" dirty="0" smtClean="0"/>
              <a:t>Subcostal SAX &amp; 4C Color Compare</a:t>
            </a:r>
            <a:endParaRPr lang="en-US" sz="3100" dirty="0"/>
          </a:p>
        </p:txBody>
      </p:sp>
      <p:pic>
        <p:nvPicPr>
          <p:cNvPr id="4" name="subcostal 2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10537"/>
          <a:stretch/>
        </p:blipFill>
        <p:spPr>
          <a:xfrm>
            <a:off x="4611358" y="2563100"/>
            <a:ext cx="4342603" cy="2914039"/>
          </a:xfrm>
        </p:spPr>
      </p:pic>
      <p:pic>
        <p:nvPicPr>
          <p:cNvPr id="5" name="Subcostal color compare 1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t="10256"/>
          <a:stretch/>
        </p:blipFill>
        <p:spPr>
          <a:xfrm>
            <a:off x="185192" y="2563100"/>
            <a:ext cx="4329367" cy="291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00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600" dirty="0" smtClean="0">
                <a:solidFill>
                  <a:srgbClr val="FFFF00"/>
                </a:solidFill>
              </a:rPr>
              <a:t>Physical Examination upon Transfer: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03437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Gen</a:t>
            </a:r>
            <a:r>
              <a:rPr lang="en-US" dirty="0" smtClean="0"/>
              <a:t>: elderly</a:t>
            </a:r>
            <a:r>
              <a:rPr lang="en-US" dirty="0"/>
              <a:t> </a:t>
            </a:r>
            <a:r>
              <a:rPr lang="en-US" dirty="0" smtClean="0"/>
              <a:t>male, alert, in bed, slightly lethargic and diaphoretic</a:t>
            </a:r>
          </a:p>
          <a:p>
            <a:r>
              <a:rPr lang="en-US" dirty="0" smtClean="0">
                <a:solidFill>
                  <a:schemeClr val="accent3"/>
                </a:solidFill>
              </a:rPr>
              <a:t>Eyes</a:t>
            </a:r>
            <a:r>
              <a:rPr lang="en-US" dirty="0" smtClean="0"/>
              <a:t>: no icterus, no </a:t>
            </a:r>
            <a:r>
              <a:rPr lang="en-US" dirty="0" err="1" smtClean="0"/>
              <a:t>conjunctival</a:t>
            </a:r>
            <a:r>
              <a:rPr lang="en-US" dirty="0" smtClean="0"/>
              <a:t> irritation, PERRLA, EOMI</a:t>
            </a:r>
          </a:p>
          <a:p>
            <a:r>
              <a:rPr lang="en-US" dirty="0" err="1" smtClean="0">
                <a:solidFill>
                  <a:schemeClr val="accent3"/>
                </a:solidFill>
              </a:rPr>
              <a:t>Cor</a:t>
            </a:r>
            <a:r>
              <a:rPr lang="en-US" dirty="0" smtClean="0">
                <a:solidFill>
                  <a:schemeClr val="accent3"/>
                </a:solidFill>
              </a:rPr>
              <a:t>: </a:t>
            </a:r>
            <a:r>
              <a:rPr lang="en-US" dirty="0" smtClean="0"/>
              <a:t>regular, blowing </a:t>
            </a:r>
            <a:r>
              <a:rPr lang="en-US" dirty="0" err="1" smtClean="0"/>
              <a:t>pansystolic</a:t>
            </a:r>
            <a:r>
              <a:rPr lang="en-US" dirty="0" smtClean="0"/>
              <a:t> murmur, no JVD, non displaced PMI</a:t>
            </a:r>
          </a:p>
          <a:p>
            <a:r>
              <a:rPr lang="en-US" dirty="0" smtClean="0">
                <a:solidFill>
                  <a:schemeClr val="accent3"/>
                </a:solidFill>
              </a:rPr>
              <a:t>Res: </a:t>
            </a:r>
            <a:r>
              <a:rPr lang="en-US" dirty="0" smtClean="0"/>
              <a:t>Crackles bilaterally</a:t>
            </a:r>
          </a:p>
          <a:p>
            <a:r>
              <a:rPr lang="en-US" dirty="0" err="1" smtClean="0">
                <a:solidFill>
                  <a:schemeClr val="accent3"/>
                </a:solidFill>
              </a:rPr>
              <a:t>Abd</a:t>
            </a:r>
            <a:r>
              <a:rPr lang="en-US" dirty="0" smtClean="0"/>
              <a:t>: soft, not tender, normal bowel tones, percutaneous drain with green bile. Insertion site C/D/I</a:t>
            </a:r>
          </a:p>
          <a:p>
            <a:r>
              <a:rPr lang="en-US" dirty="0" err="1" smtClean="0">
                <a:solidFill>
                  <a:schemeClr val="accent3"/>
                </a:solidFill>
              </a:rPr>
              <a:t>Neu</a:t>
            </a:r>
            <a:r>
              <a:rPr lang="en-US" dirty="0" smtClean="0">
                <a:solidFill>
                  <a:schemeClr val="accent3"/>
                </a:solidFill>
              </a:rPr>
              <a:t>: </a:t>
            </a:r>
            <a:r>
              <a:rPr lang="en-US" dirty="0" smtClean="0"/>
              <a:t>non focal exam, did not sit up for full exam</a:t>
            </a:r>
          </a:p>
          <a:p>
            <a:r>
              <a:rPr lang="en-US" dirty="0" smtClean="0">
                <a:solidFill>
                  <a:schemeClr val="accent3"/>
                </a:solidFill>
              </a:rPr>
              <a:t>Ext: </a:t>
            </a:r>
            <a:r>
              <a:rPr lang="en-US" dirty="0" smtClean="0"/>
              <a:t>2-3+ bilateral edema, slightly mottled and peripherally cool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1524000"/>
            <a:ext cx="838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CC"/>
                </a:solidFill>
              </a:rPr>
              <a:t>36.8</a:t>
            </a:r>
            <a:r>
              <a:rPr lang="en-US" sz="2800" baseline="30000" dirty="0" smtClean="0">
                <a:solidFill>
                  <a:srgbClr val="FFFFCC"/>
                </a:solidFill>
              </a:rPr>
              <a:t>0</a:t>
            </a:r>
            <a:r>
              <a:rPr lang="en-US" sz="2800" dirty="0" smtClean="0">
                <a:solidFill>
                  <a:srgbClr val="FFFFCC"/>
                </a:solidFill>
              </a:rPr>
              <a:t>, </a:t>
            </a:r>
            <a:r>
              <a:rPr lang="en-US" sz="2800" dirty="0">
                <a:solidFill>
                  <a:srgbClr val="FFFFCC"/>
                </a:solidFill>
              </a:rPr>
              <a:t>HR </a:t>
            </a:r>
            <a:r>
              <a:rPr lang="en-US" sz="2800" dirty="0" smtClean="0">
                <a:solidFill>
                  <a:srgbClr val="FFFFCC"/>
                </a:solidFill>
              </a:rPr>
              <a:t>99, </a:t>
            </a:r>
            <a:r>
              <a:rPr lang="en-US" sz="2800" dirty="0">
                <a:solidFill>
                  <a:srgbClr val="FFFFCC"/>
                </a:solidFill>
              </a:rPr>
              <a:t>BP </a:t>
            </a:r>
            <a:r>
              <a:rPr lang="en-US" sz="2800" dirty="0" smtClean="0">
                <a:solidFill>
                  <a:srgbClr val="FFFFCC"/>
                </a:solidFill>
              </a:rPr>
              <a:t>82/49, </a:t>
            </a:r>
            <a:r>
              <a:rPr lang="en-US" sz="2800" dirty="0">
                <a:solidFill>
                  <a:srgbClr val="FFFFCC"/>
                </a:solidFill>
              </a:rPr>
              <a:t>RR </a:t>
            </a:r>
            <a:r>
              <a:rPr lang="en-US" sz="2800" dirty="0" smtClean="0">
                <a:solidFill>
                  <a:srgbClr val="FFFFCC"/>
                </a:solidFill>
              </a:rPr>
              <a:t>22, </a:t>
            </a:r>
            <a:r>
              <a:rPr lang="en-US" sz="2800" dirty="0">
                <a:solidFill>
                  <a:srgbClr val="FFFFCC"/>
                </a:solidFill>
              </a:rPr>
              <a:t>SpO2 </a:t>
            </a:r>
            <a:r>
              <a:rPr lang="en-US" sz="2800" dirty="0" smtClean="0">
                <a:solidFill>
                  <a:srgbClr val="FFFFCC"/>
                </a:solidFill>
              </a:rPr>
              <a:t>95% 2L</a:t>
            </a:r>
            <a:endParaRPr lang="en-US" sz="2800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23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FFFF00"/>
                </a:solidFill>
              </a:rPr>
              <a:t>Electrocardiogram upon Transfer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FrielECG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95" b="-25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9911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FFFF00"/>
                </a:solidFill>
              </a:rPr>
              <a:t>Laboratory </a:t>
            </a:r>
            <a:endParaRPr lang="en-US" sz="3600" dirty="0">
              <a:solidFill>
                <a:srgbClr val="FFFF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066800" y="2057400"/>
            <a:ext cx="6553200" cy="990600"/>
            <a:chOff x="1295400" y="1600200"/>
            <a:chExt cx="6553200" cy="990600"/>
          </a:xfrm>
        </p:grpSpPr>
        <p:grpSp>
          <p:nvGrpSpPr>
            <p:cNvPr id="32" name="Group 31"/>
            <p:cNvGrpSpPr/>
            <p:nvPr/>
          </p:nvGrpSpPr>
          <p:grpSpPr>
            <a:xfrm>
              <a:off x="1295400" y="1905000"/>
              <a:ext cx="1905000" cy="533400"/>
              <a:chOff x="914400" y="1828800"/>
              <a:chExt cx="1905000" cy="533400"/>
            </a:xfrm>
          </p:grpSpPr>
          <p:cxnSp>
            <p:nvCxnSpPr>
              <p:cNvPr id="5" name="Straight Connector 4"/>
              <p:cNvCxnSpPr/>
              <p:nvPr/>
            </p:nvCxnSpPr>
            <p:spPr>
              <a:xfrm>
                <a:off x="914400" y="2057400"/>
                <a:ext cx="1600200" cy="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>
                <a:off x="1295400" y="1828800"/>
                <a:ext cx="0" cy="53340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>
                <a:off x="1981200" y="1828800"/>
                <a:ext cx="0" cy="53340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flipV="1">
                <a:off x="2514600" y="1828800"/>
                <a:ext cx="304800" cy="22860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2514600" y="2057400"/>
                <a:ext cx="304800" cy="22860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30"/>
            <p:cNvGrpSpPr/>
            <p:nvPr/>
          </p:nvGrpSpPr>
          <p:grpSpPr>
            <a:xfrm>
              <a:off x="4114800" y="1905000"/>
              <a:ext cx="1905000" cy="457200"/>
              <a:chOff x="4495800" y="1828800"/>
              <a:chExt cx="1905000" cy="457200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4800600" y="2057400"/>
                <a:ext cx="1295400" cy="0"/>
              </a:xfrm>
              <a:prstGeom prst="line">
                <a:avLst/>
              </a:prstGeom>
              <a:ln>
                <a:solidFill>
                  <a:srgbClr val="E9EAF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H="1" flipV="1">
                <a:off x="4495800" y="1828800"/>
                <a:ext cx="304800" cy="228600"/>
              </a:xfrm>
              <a:prstGeom prst="line">
                <a:avLst/>
              </a:prstGeom>
              <a:ln>
                <a:solidFill>
                  <a:srgbClr val="E9EAF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H="1">
                <a:off x="4495800" y="2057400"/>
                <a:ext cx="304800" cy="228600"/>
              </a:xfrm>
              <a:prstGeom prst="line">
                <a:avLst/>
              </a:prstGeom>
              <a:ln>
                <a:solidFill>
                  <a:srgbClr val="E9EAF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6096000" y="2057400"/>
                <a:ext cx="304800" cy="22860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V="1">
                <a:off x="6096000" y="1828800"/>
                <a:ext cx="304800" cy="22860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 29"/>
            <p:cNvGrpSpPr/>
            <p:nvPr/>
          </p:nvGrpSpPr>
          <p:grpSpPr>
            <a:xfrm>
              <a:off x="7239000" y="1600200"/>
              <a:ext cx="609600" cy="990600"/>
              <a:chOff x="7620000" y="1828800"/>
              <a:chExt cx="609600" cy="990600"/>
            </a:xfrm>
          </p:grpSpPr>
          <p:cxnSp>
            <p:nvCxnSpPr>
              <p:cNvPr id="25" name="Straight Connector 24"/>
              <p:cNvCxnSpPr/>
              <p:nvPr/>
            </p:nvCxnSpPr>
            <p:spPr>
              <a:xfrm>
                <a:off x="7924800" y="1828800"/>
                <a:ext cx="0" cy="533400"/>
              </a:xfrm>
              <a:prstGeom prst="line">
                <a:avLst/>
              </a:prstGeom>
              <a:ln>
                <a:solidFill>
                  <a:srgbClr val="E9EAF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flipH="1">
                <a:off x="7620000" y="2362200"/>
                <a:ext cx="304800" cy="457200"/>
              </a:xfrm>
              <a:prstGeom prst="line">
                <a:avLst/>
              </a:prstGeom>
              <a:ln>
                <a:solidFill>
                  <a:srgbClr val="E9EAF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7924800" y="2362200"/>
                <a:ext cx="304800" cy="457200"/>
              </a:xfrm>
              <a:prstGeom prst="line">
                <a:avLst/>
              </a:prstGeom>
              <a:ln>
                <a:solidFill>
                  <a:srgbClr val="E9EAF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TextBox 2"/>
          <p:cNvSpPr txBox="1"/>
          <p:nvPr/>
        </p:nvSpPr>
        <p:spPr>
          <a:xfrm>
            <a:off x="988230" y="22098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124     94       93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25908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4.4        17        4.48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29000" y="23622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12k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72000" y="25908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32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638800" y="23622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221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819400" y="23622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146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86600" y="28194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1.4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5800" y="3429000"/>
            <a:ext cx="6781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FFFFCC"/>
                </a:solidFill>
              </a:rPr>
              <a:t>Cr  from 1.85</a:t>
            </a:r>
            <a:r>
              <a:rPr lang="en-US" sz="2400" dirty="0" smtClean="0">
                <a:solidFill>
                  <a:srgbClr val="FFFFCC"/>
                </a:solidFill>
                <a:sym typeface="Wingdings"/>
              </a:rPr>
              <a:t> 4.48: 9 days</a:t>
            </a:r>
            <a:endParaRPr lang="en-US" sz="2400" dirty="0" smtClean="0">
              <a:solidFill>
                <a:srgbClr val="FFFFCC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Troponin from 19 to  2.15</a:t>
            </a:r>
            <a:endParaRPr lang="en-US" sz="2400" dirty="0" smtClean="0">
              <a:solidFill>
                <a:prstClr val="white"/>
              </a:solidFill>
              <a:sym typeface="Wingdings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prstClr val="white"/>
                </a:solidFill>
                <a:sym typeface="Wingdings"/>
              </a:rPr>
              <a:t>CK 69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prstClr val="white"/>
                </a:solidFill>
                <a:sym typeface="Wingdings"/>
              </a:rPr>
              <a:t>BNP 2547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prstClr val="white"/>
                </a:solidFill>
                <a:sym typeface="Wingdings"/>
              </a:rPr>
              <a:t>AST 18 ALT 33 </a:t>
            </a:r>
            <a:r>
              <a:rPr lang="en-US" sz="2400" dirty="0" err="1" smtClean="0">
                <a:solidFill>
                  <a:prstClr val="white"/>
                </a:solidFill>
                <a:sym typeface="Wingdings"/>
              </a:rPr>
              <a:t>Bili</a:t>
            </a:r>
            <a:r>
              <a:rPr lang="en-US" sz="2400" dirty="0" smtClean="0">
                <a:solidFill>
                  <a:prstClr val="white"/>
                </a:solidFill>
                <a:sym typeface="Wingdings"/>
              </a:rPr>
              <a:t> 0.8</a:t>
            </a:r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33" name="Content Placeholder 3" descr="FrielCXR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" r="3666"/>
          <a:stretch/>
        </p:blipFill>
        <p:spPr>
          <a:xfrm>
            <a:off x="5813706" y="3807711"/>
            <a:ext cx="2545787" cy="25922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8995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Discussion Point for Conference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Presentation / Timing / Natural History</a:t>
            </a:r>
          </a:p>
          <a:p>
            <a:pPr lvl="1"/>
            <a:r>
              <a:rPr lang="en-US" dirty="0" smtClean="0">
                <a:solidFill>
                  <a:srgbClr val="FFFFCC"/>
                </a:solidFill>
              </a:rPr>
              <a:t>Complications of Acute MI</a:t>
            </a:r>
          </a:p>
          <a:p>
            <a:r>
              <a:rPr lang="en-US" dirty="0" smtClean="0"/>
              <a:t>Initial hemodynamic management strategies</a:t>
            </a:r>
          </a:p>
          <a:p>
            <a:r>
              <a:rPr lang="en-US" dirty="0" smtClean="0"/>
              <a:t>Use of Intra-aortic Balloon </a:t>
            </a:r>
            <a:r>
              <a:rPr lang="en-US" dirty="0" err="1" smtClean="0"/>
              <a:t>Counterpulsation</a:t>
            </a:r>
            <a:endParaRPr lang="en-US" dirty="0" smtClean="0"/>
          </a:p>
          <a:p>
            <a:r>
              <a:rPr lang="en-US" dirty="0" smtClean="0"/>
              <a:t>Therapeutic Options ?</a:t>
            </a:r>
          </a:p>
          <a:p>
            <a:r>
              <a:rPr lang="en-US" dirty="0" smtClean="0"/>
              <a:t>Role of Interventional Approaches</a:t>
            </a:r>
          </a:p>
          <a:p>
            <a:pPr lvl="1"/>
            <a:r>
              <a:rPr lang="en-US" dirty="0" smtClean="0">
                <a:solidFill>
                  <a:srgbClr val="FFFFCC"/>
                </a:solidFill>
              </a:rPr>
              <a:t>? Bridge to Surgery</a:t>
            </a:r>
          </a:p>
          <a:p>
            <a:pPr lvl="1"/>
            <a:r>
              <a:rPr lang="en-US" dirty="0" smtClean="0">
                <a:solidFill>
                  <a:srgbClr val="FFFFCC"/>
                </a:solidFill>
              </a:rPr>
              <a:t>? Definitive Therapy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2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edia1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t="9685"/>
          <a:stretch/>
        </p:blipFill>
        <p:spPr>
          <a:xfrm>
            <a:off x="4682786" y="4298390"/>
            <a:ext cx="3760119" cy="23944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645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>
                <a:solidFill>
                  <a:srgbClr val="FFFF00"/>
                </a:solidFill>
              </a:rPr>
              <a:t>Follow up echo @ UWMC</a:t>
            </a:r>
            <a:br>
              <a:rPr lang="en-US" sz="3600" dirty="0" smtClean="0">
                <a:solidFill>
                  <a:srgbClr val="FFFF00"/>
                </a:solidFill>
              </a:rPr>
            </a:b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4" name="PLAX.avi">
            <a:hlinkClick r:id="" action="ppaction://media"/>
          </p:cNvPr>
          <p:cNvPicPr>
            <a:picLocks noGrp="1" noChangeAspect="1"/>
          </p:cNvPicPr>
          <p:nvPr>
            <p:ph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1"/>
          <a:srcRect t="11998"/>
          <a:stretch/>
        </p:blipFill>
        <p:spPr>
          <a:xfrm>
            <a:off x="721766" y="1585832"/>
            <a:ext cx="3789055" cy="2501051"/>
          </a:xfrm>
        </p:spPr>
      </p:pic>
      <p:pic>
        <p:nvPicPr>
          <p:cNvPr id="6" name="ALAX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2"/>
          <a:srcRect t="10649"/>
          <a:stretch/>
        </p:blipFill>
        <p:spPr>
          <a:xfrm>
            <a:off x="4682786" y="1600200"/>
            <a:ext cx="3760119" cy="2519787"/>
          </a:xfrm>
          <a:prstGeom prst="rect">
            <a:avLst/>
          </a:prstGeom>
        </p:spPr>
      </p:pic>
      <p:pic>
        <p:nvPicPr>
          <p:cNvPr id="7" name="A4C.avi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3"/>
          <a:srcRect t="11220"/>
          <a:stretch/>
        </p:blipFill>
        <p:spPr>
          <a:xfrm>
            <a:off x="721767" y="4235662"/>
            <a:ext cx="3756062" cy="25009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1767" y="3717551"/>
            <a:ext cx="1666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PLAX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21767" y="6354079"/>
            <a:ext cx="1666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A4C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682785" y="3757503"/>
            <a:ext cx="1666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LAX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682785" y="6354079"/>
            <a:ext cx="1666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32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1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4000" dirty="0" smtClean="0">
                <a:solidFill>
                  <a:srgbClr val="FFFF00"/>
                </a:solidFill>
              </a:rPr>
              <a:t>Follow up echo @ UWMC</a:t>
            </a:r>
            <a:br>
              <a:rPr lang="en-US" sz="4000" dirty="0" smtClean="0">
                <a:solidFill>
                  <a:srgbClr val="FFFF00"/>
                </a:solidFill>
              </a:rPr>
            </a:br>
            <a:r>
              <a:rPr lang="en-US" sz="3100" dirty="0" smtClean="0"/>
              <a:t>Off axis A2C &amp; Sub Costal 4C </a:t>
            </a:r>
            <a:endParaRPr lang="en-US" sz="3100" dirty="0"/>
          </a:p>
        </p:txBody>
      </p:sp>
      <p:pic>
        <p:nvPicPr>
          <p:cNvPr id="5" name="SAX color compare 3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11042"/>
          <a:stretch/>
        </p:blipFill>
        <p:spPr>
          <a:xfrm>
            <a:off x="279685" y="2594365"/>
            <a:ext cx="4232190" cy="2823661"/>
          </a:xfrm>
          <a:prstGeom prst="rect">
            <a:avLst/>
          </a:prstGeom>
        </p:spPr>
      </p:pic>
      <p:pic>
        <p:nvPicPr>
          <p:cNvPr id="3" name="media14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t="10000"/>
          <a:stretch/>
        </p:blipFill>
        <p:spPr>
          <a:xfrm>
            <a:off x="4622800" y="2501900"/>
            <a:ext cx="4320186" cy="291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31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4000" dirty="0" smtClean="0">
                <a:solidFill>
                  <a:srgbClr val="FFFF00"/>
                </a:solidFill>
              </a:rPr>
              <a:t>Follow up echo @ UWMC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dirty="0" smtClean="0"/>
              <a:t>Context Clues </a:t>
            </a:r>
            <a:endParaRPr lang="en-US" sz="3100" dirty="0"/>
          </a:p>
        </p:txBody>
      </p:sp>
      <p:pic>
        <p:nvPicPr>
          <p:cNvPr id="4" name="RV 2chamber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t="10490"/>
          <a:stretch/>
        </p:blipFill>
        <p:spPr>
          <a:xfrm>
            <a:off x="170436" y="2389546"/>
            <a:ext cx="4352700" cy="2922076"/>
          </a:xfrm>
          <a:prstGeom prst="rect">
            <a:avLst/>
          </a:prstGeom>
        </p:spPr>
      </p:pic>
      <p:pic>
        <p:nvPicPr>
          <p:cNvPr id="5" name="media17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t="10000"/>
          <a:stretch/>
        </p:blipFill>
        <p:spPr>
          <a:xfrm>
            <a:off x="4706355" y="1307832"/>
            <a:ext cx="3996986" cy="2542752"/>
          </a:xfrm>
          <a:prstGeom prst="rect">
            <a:avLst/>
          </a:prstGeom>
        </p:spPr>
      </p:pic>
      <p:pic>
        <p:nvPicPr>
          <p:cNvPr id="6" name="media18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0"/>
          <a:srcRect t="10000"/>
          <a:stretch/>
        </p:blipFill>
        <p:spPr>
          <a:xfrm>
            <a:off x="4685172" y="3948340"/>
            <a:ext cx="4039352" cy="272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826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03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 smtClean="0">
                <a:solidFill>
                  <a:srgbClr val="FFFF00"/>
                </a:solidFill>
              </a:rPr>
              <a:t>Follow up echo @ UWMC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dirty="0" smtClean="0"/>
              <a:t>Full Volumes </a:t>
            </a:r>
            <a:endParaRPr lang="en-US" sz="3100" dirty="0"/>
          </a:p>
        </p:txBody>
      </p:sp>
      <p:pic>
        <p:nvPicPr>
          <p:cNvPr id="4" name="RV sid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17974" t="8872" r="20683"/>
          <a:stretch/>
        </p:blipFill>
        <p:spPr>
          <a:xfrm>
            <a:off x="572565" y="2075492"/>
            <a:ext cx="2800327" cy="3120029"/>
          </a:xfrm>
          <a:prstGeom prst="rect">
            <a:avLst/>
          </a:prstGeom>
        </p:spPr>
      </p:pic>
      <p:pic>
        <p:nvPicPr>
          <p:cNvPr id="5" name="3D LV side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25495" t="9775" r="26111"/>
          <a:stretch/>
        </p:blipFill>
        <p:spPr>
          <a:xfrm>
            <a:off x="3708822" y="2075492"/>
            <a:ext cx="2231290" cy="3120029"/>
          </a:xfrm>
          <a:prstGeom prst="rect">
            <a:avLst/>
          </a:prstGeom>
        </p:spPr>
      </p:pic>
      <p:pic>
        <p:nvPicPr>
          <p:cNvPr id="6" name="3D RV side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0"/>
          <a:srcRect l="26381" t="10457" r="23210"/>
          <a:stretch/>
        </p:blipFill>
        <p:spPr>
          <a:xfrm>
            <a:off x="6356568" y="2075492"/>
            <a:ext cx="2341930" cy="312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515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FFFF00"/>
                </a:solidFill>
              </a:rPr>
              <a:t>Presenting History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83 y/o male who developed abdominal pain  x 3 days prior 	to seeking medical attention.</a:t>
            </a:r>
          </a:p>
          <a:p>
            <a:r>
              <a:rPr lang="en-US" dirty="0" err="1" smtClean="0"/>
              <a:t>Epigastric</a:t>
            </a:r>
            <a:r>
              <a:rPr lang="en-US" dirty="0" smtClean="0"/>
              <a:t>, non radiating</a:t>
            </a:r>
          </a:p>
          <a:p>
            <a:r>
              <a:rPr lang="en-US" dirty="0" smtClean="0"/>
              <a:t>No relief with </a:t>
            </a:r>
            <a:r>
              <a:rPr lang="en-US" dirty="0" err="1" smtClean="0"/>
              <a:t>Pepto</a:t>
            </a:r>
            <a:r>
              <a:rPr lang="en-US" dirty="0" smtClean="0"/>
              <a:t> </a:t>
            </a:r>
            <a:r>
              <a:rPr lang="en-US" dirty="0" err="1" smtClean="0"/>
              <a:t>Bismol</a:t>
            </a:r>
            <a:r>
              <a:rPr lang="en-US" dirty="0" smtClean="0"/>
              <a:t> for 3 days</a:t>
            </a:r>
          </a:p>
          <a:p>
            <a:r>
              <a:rPr lang="en-US" dirty="0" smtClean="0"/>
              <a:t>Son was concerned enough to bring him to the ER @ outside hospital</a:t>
            </a:r>
          </a:p>
          <a:p>
            <a:r>
              <a:rPr lang="en-US" dirty="0" smtClean="0"/>
              <a:t>Found to have a troponin of 19.4, Cr 2.35 K 4.7, and ST elevations</a:t>
            </a:r>
          </a:p>
        </p:txBody>
      </p:sp>
    </p:spTree>
    <p:extLst>
      <p:ext uri="{BB962C8B-B14F-4D97-AF65-F5344CB8AC3E}">
        <p14:creationId xmlns:p14="http://schemas.microsoft.com/office/powerpoint/2010/main" val="405035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rgbClr val="FFFF00"/>
                </a:solidFill>
              </a:rPr>
              <a:t>H</a:t>
            </a:r>
            <a:r>
              <a:rPr lang="en-US" sz="3600" dirty="0" smtClean="0">
                <a:solidFill>
                  <a:srgbClr val="FFFF00"/>
                </a:solidFill>
              </a:rPr>
              <a:t>ospital course</a:t>
            </a:r>
            <a:endParaRPr lang="en-US" sz="3600" dirty="0">
              <a:solidFill>
                <a:srgbClr val="FFFF00"/>
              </a:solidFill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1802272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7576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Percutaneous VSO placement</a:t>
            </a:r>
            <a:endParaRPr lang="en-US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4183504844"/>
              </p:ext>
            </p:extLst>
          </p:nvPr>
        </p:nvGraphicFramePr>
        <p:xfrm>
          <a:off x="0" y="1397000"/>
          <a:ext cx="9144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 descr="Crossing the VSD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84" y="2439518"/>
            <a:ext cx="2610728" cy="28286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Caudal RAO deployment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16" y="2439518"/>
            <a:ext cx="2489533" cy="28327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 descr="RAO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372" y="2439518"/>
            <a:ext cx="2595852" cy="28394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2044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 </a:t>
            </a:r>
            <a:r>
              <a:rPr lang="en-US" sz="4000" dirty="0" smtClean="0">
                <a:solidFill>
                  <a:srgbClr val="FFFF00"/>
                </a:solidFill>
              </a:rPr>
              <a:t>TEE </a:t>
            </a:r>
            <a:r>
              <a:rPr lang="en-US" sz="4000" dirty="0" err="1" smtClean="0">
                <a:solidFill>
                  <a:srgbClr val="FFFF00"/>
                </a:solidFill>
              </a:rPr>
              <a:t>intraop</a:t>
            </a:r>
            <a:r>
              <a:rPr lang="en-US" sz="4000" dirty="0" smtClean="0">
                <a:solidFill>
                  <a:srgbClr val="FFFF00"/>
                </a:solidFill>
              </a:rPr>
              <a:t> echo; </a:t>
            </a:r>
            <a:r>
              <a:rPr lang="en-US" sz="4000" dirty="0" err="1" smtClean="0">
                <a:solidFill>
                  <a:srgbClr val="FFFF00"/>
                </a:solidFill>
              </a:rPr>
              <a:t>Hosp</a:t>
            </a:r>
            <a:r>
              <a:rPr lang="en-US" sz="4000" dirty="0" smtClean="0">
                <a:solidFill>
                  <a:srgbClr val="FFFF00"/>
                </a:solidFill>
              </a:rPr>
              <a:t> day 4</a:t>
            </a:r>
            <a:br>
              <a:rPr lang="en-US" sz="4000" dirty="0" smtClean="0">
                <a:solidFill>
                  <a:srgbClr val="FFFF00"/>
                </a:solidFill>
              </a:rPr>
            </a:br>
            <a:r>
              <a:rPr lang="en-US" sz="3100" dirty="0" smtClean="0"/>
              <a:t>ME 4C, 2c and TG SAX  </a:t>
            </a:r>
            <a:endParaRPr lang="en-US" sz="3100" dirty="0"/>
          </a:p>
        </p:txBody>
      </p:sp>
      <p:pic>
        <p:nvPicPr>
          <p:cNvPr id="6" name="TEE 2 chamber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t="9525"/>
          <a:stretch/>
        </p:blipFill>
        <p:spPr>
          <a:xfrm>
            <a:off x="4911084" y="1899478"/>
            <a:ext cx="3239420" cy="2198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transgastric SAC color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1"/>
          <a:srcRect t="10862"/>
          <a:stretch/>
        </p:blipFill>
        <p:spPr>
          <a:xfrm>
            <a:off x="4884713" y="4406349"/>
            <a:ext cx="3298920" cy="2205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media22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2"/>
          <a:srcRect t="10000"/>
          <a:stretch/>
        </p:blipFill>
        <p:spPr>
          <a:xfrm>
            <a:off x="977901" y="1688549"/>
            <a:ext cx="3461926" cy="2336800"/>
          </a:xfrm>
          <a:prstGeom prst="rect">
            <a:avLst/>
          </a:prstGeom>
        </p:spPr>
      </p:pic>
      <p:pic>
        <p:nvPicPr>
          <p:cNvPr id="5" name="media23.avi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3"/>
          <a:srcRect t="10000"/>
          <a:stretch/>
        </p:blipFill>
        <p:spPr>
          <a:xfrm>
            <a:off x="977901" y="4229099"/>
            <a:ext cx="3529895" cy="238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460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9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1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rgbClr val="FFFF00"/>
                </a:solidFill>
              </a:rPr>
              <a:t>TEE </a:t>
            </a:r>
            <a:r>
              <a:rPr lang="en-US" dirty="0" err="1" smtClean="0">
                <a:solidFill>
                  <a:srgbClr val="FFFF00"/>
                </a:solidFill>
              </a:rPr>
              <a:t>intraop</a:t>
            </a:r>
            <a:r>
              <a:rPr lang="en-US" dirty="0" smtClean="0">
                <a:solidFill>
                  <a:srgbClr val="FFFF00"/>
                </a:solidFill>
              </a:rPr>
              <a:t> echo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200" dirty="0"/>
              <a:t>D</a:t>
            </a:r>
            <a:r>
              <a:rPr lang="en-US" sz="2200" dirty="0" smtClean="0"/>
              <a:t>evice deployment 5.14.13</a:t>
            </a:r>
            <a:endParaRPr lang="en-US" sz="2200" dirty="0"/>
          </a:p>
        </p:txBody>
      </p:sp>
      <p:pic>
        <p:nvPicPr>
          <p:cNvPr id="4" name="short axis device color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10471"/>
          <a:stretch/>
        </p:blipFill>
        <p:spPr>
          <a:xfrm>
            <a:off x="876934" y="1740104"/>
            <a:ext cx="3169727" cy="2128369"/>
          </a:xfrm>
          <a:prstGeom prst="rect">
            <a:avLst/>
          </a:prstGeom>
        </p:spPr>
      </p:pic>
      <p:pic>
        <p:nvPicPr>
          <p:cNvPr id="5" name="Short axis device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t="9982"/>
          <a:stretch/>
        </p:blipFill>
        <p:spPr>
          <a:xfrm>
            <a:off x="876934" y="4254152"/>
            <a:ext cx="3224554" cy="2177012"/>
          </a:xfrm>
          <a:prstGeom prst="rect">
            <a:avLst/>
          </a:prstGeom>
        </p:spPr>
      </p:pic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4044345"/>
              </p:ext>
            </p:extLst>
          </p:nvPr>
        </p:nvGraphicFramePr>
        <p:xfrm>
          <a:off x="5106556" y="3253244"/>
          <a:ext cx="2663893" cy="143256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420792"/>
                <a:gridCol w="1043041"/>
                <a:gridCol w="1200060"/>
              </a:tblGrid>
              <a:tr h="177585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Pre device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Post device</a:t>
                      </a:r>
                      <a:endParaRPr lang="en-US" sz="1400" dirty="0"/>
                    </a:p>
                  </a:txBody>
                  <a:tcPr/>
                </a:tc>
              </a:tr>
              <a:tr h="301894">
                <a:tc>
                  <a:txBody>
                    <a:bodyPr/>
                    <a:lstStyle/>
                    <a:p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RA</a:t>
                      </a:r>
                    </a:p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75%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75%</a:t>
                      </a:r>
                      <a:endParaRPr lang="en-US" sz="1400" dirty="0"/>
                    </a:p>
                  </a:txBody>
                  <a:tcPr/>
                </a:tc>
              </a:tr>
              <a:tr h="21606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96%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96%</a:t>
                      </a:r>
                      <a:endParaRPr lang="en-US" sz="1400" dirty="0"/>
                    </a:p>
                  </a:txBody>
                  <a:tcPr/>
                </a:tc>
              </a:tr>
              <a:tr h="21606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RV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95%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95%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209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 </a:t>
            </a:r>
            <a:r>
              <a:rPr lang="en-US" sz="4000" dirty="0" smtClean="0">
                <a:solidFill>
                  <a:srgbClr val="FFFF00"/>
                </a:solidFill>
              </a:rPr>
              <a:t>TTE HD 5</a:t>
            </a:r>
            <a:br>
              <a:rPr lang="en-US" sz="4000" dirty="0" smtClean="0">
                <a:solidFill>
                  <a:srgbClr val="FFFF00"/>
                </a:solidFill>
              </a:rPr>
            </a:br>
            <a:r>
              <a:rPr lang="en-US" sz="2200" dirty="0" smtClean="0"/>
              <a:t>A4C, Off axis A4C and IVC</a:t>
            </a:r>
            <a:endParaRPr lang="en-US" sz="2200" dirty="0"/>
          </a:p>
        </p:txBody>
      </p:sp>
      <p:pic>
        <p:nvPicPr>
          <p:cNvPr id="6" name="A4C migrate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t="9855"/>
          <a:stretch/>
        </p:blipFill>
        <p:spPr>
          <a:xfrm>
            <a:off x="1049406" y="1833217"/>
            <a:ext cx="3152546" cy="2131392"/>
          </a:xfrm>
          <a:prstGeom prst="rect">
            <a:avLst/>
          </a:prstGeom>
        </p:spPr>
      </p:pic>
      <p:pic>
        <p:nvPicPr>
          <p:cNvPr id="7" name="Volume overloaded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2"/>
          <a:srcRect t="9855"/>
          <a:stretch/>
        </p:blipFill>
        <p:spPr>
          <a:xfrm>
            <a:off x="4520510" y="1833217"/>
            <a:ext cx="3152545" cy="2131392"/>
          </a:xfrm>
          <a:prstGeom prst="rect">
            <a:avLst/>
          </a:prstGeom>
        </p:spPr>
      </p:pic>
      <p:pic>
        <p:nvPicPr>
          <p:cNvPr id="8" name="rotated apical 2C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3"/>
          <a:srcRect t="9283"/>
          <a:stretch/>
        </p:blipFill>
        <p:spPr>
          <a:xfrm>
            <a:off x="1049406" y="4417391"/>
            <a:ext cx="3148909" cy="2142436"/>
          </a:xfrm>
          <a:prstGeom prst="rect">
            <a:avLst/>
          </a:prstGeom>
        </p:spPr>
      </p:pic>
      <p:pic>
        <p:nvPicPr>
          <p:cNvPr id="9" name="Closed a4C no color.avi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4"/>
          <a:srcRect t="9283"/>
          <a:stretch/>
        </p:blipFill>
        <p:spPr>
          <a:xfrm>
            <a:off x="4520510" y="4417391"/>
            <a:ext cx="3148909" cy="214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37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0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1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FFFF00"/>
                </a:solidFill>
              </a:rPr>
              <a:t>Case Outcome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Continued high vasoactive agent requirement</a:t>
            </a:r>
          </a:p>
          <a:p>
            <a:r>
              <a:rPr lang="en-US" dirty="0" smtClean="0"/>
              <a:t>Family at the bedside and life prolonging medications were weaned, </a:t>
            </a:r>
            <a:r>
              <a:rPr lang="en-US" dirty="0" smtClean="0">
                <a:solidFill>
                  <a:srgbClr val="FFFFCC"/>
                </a:solidFill>
              </a:rPr>
              <a:t>patient and family grateful for care and attempt.</a:t>
            </a:r>
          </a:p>
          <a:p>
            <a:r>
              <a:rPr lang="en-US" dirty="0" smtClean="0"/>
              <a:t>Autopsy performed: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11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UF13-77 tur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3513"/>
            <a:ext cx="6858000" cy="669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7162800" y="1905000"/>
            <a:ext cx="16764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>
                <a:solidFill>
                  <a:prstClr val="white"/>
                </a:solidFill>
              </a:rPr>
              <a:t>Recent  (healing)  MI</a:t>
            </a:r>
          </a:p>
        </p:txBody>
      </p:sp>
      <p:sp>
        <p:nvSpPr>
          <p:cNvPr id="18438" name="Line 6"/>
          <p:cNvSpPr>
            <a:spLocks noChangeShapeType="1"/>
          </p:cNvSpPr>
          <p:nvPr/>
        </p:nvSpPr>
        <p:spPr bwMode="auto">
          <a:xfrm flipV="1">
            <a:off x="2286000" y="5334000"/>
            <a:ext cx="1371600" cy="1219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84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6" name="Picture 4" descr="UF13-77 (1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00000">
            <a:off x="0" y="0"/>
            <a:ext cx="8610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6629400" y="0"/>
            <a:ext cx="2514600" cy="82232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>
                <a:solidFill>
                  <a:prstClr val="white"/>
                </a:solidFill>
              </a:rPr>
              <a:t>Amplatzer   in situ over VSD</a:t>
            </a:r>
          </a:p>
        </p:txBody>
      </p:sp>
    </p:spTree>
    <p:extLst>
      <p:ext uri="{BB962C8B-B14F-4D97-AF65-F5344CB8AC3E}">
        <p14:creationId xmlns:p14="http://schemas.microsoft.com/office/powerpoint/2010/main" val="191638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60" name="Picture 4" descr="UF13-77 (17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1638"/>
            <a:ext cx="8534400" cy="599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7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00" name="Picture 4" descr="UF13-77 (28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3200000">
            <a:off x="0" y="0"/>
            <a:ext cx="9144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3752850" y="6216650"/>
            <a:ext cx="5391150" cy="64135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0"/>
              </a:spcBef>
            </a:pPr>
            <a:r>
              <a:rPr lang="en-US">
                <a:solidFill>
                  <a:prstClr val="white"/>
                </a:solidFill>
              </a:rPr>
              <a:t>VSD Amplatzer Removed</a:t>
            </a: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5943600" y="3352800"/>
            <a:ext cx="1447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prstClr val="white"/>
                </a:solidFill>
              </a:rPr>
              <a:t>VSD</a:t>
            </a:r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 flipH="1" flipV="1">
            <a:off x="3962400" y="2590800"/>
            <a:ext cx="1905000" cy="9906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105" name="Line 9"/>
          <p:cNvSpPr>
            <a:spLocks noChangeShapeType="1"/>
          </p:cNvSpPr>
          <p:nvPr/>
        </p:nvSpPr>
        <p:spPr bwMode="auto">
          <a:xfrm flipH="1" flipV="1">
            <a:off x="4114800" y="2590800"/>
            <a:ext cx="1752600" cy="990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32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FFFF00"/>
                </a:solidFill>
              </a:rPr>
              <a:t>Initial Electrocardiogram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 elevations in II, III, </a:t>
            </a:r>
            <a:r>
              <a:rPr lang="en-US" dirty="0" err="1" smtClean="0"/>
              <a:t>AvF</a:t>
            </a:r>
            <a:r>
              <a:rPr lang="en-US" dirty="0" smtClean="0"/>
              <a:t> and reciprocal changes V2-V5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66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8" name="Picture 4" descr="UF-13-77 A16 H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5943600" y="0"/>
            <a:ext cx="3200400" cy="100488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>
                <a:solidFill>
                  <a:prstClr val="white"/>
                </a:solidFill>
              </a:rPr>
              <a:t>Recent (healing)</a:t>
            </a:r>
          </a:p>
          <a:p>
            <a:r>
              <a:rPr lang="en-US" sz="2400">
                <a:solidFill>
                  <a:prstClr val="white"/>
                </a:solidFill>
              </a:rPr>
              <a:t>Infarct (weeks)</a:t>
            </a:r>
          </a:p>
        </p:txBody>
      </p:sp>
    </p:spTree>
    <p:extLst>
      <p:ext uri="{BB962C8B-B14F-4D97-AF65-F5344CB8AC3E}">
        <p14:creationId xmlns:p14="http://schemas.microsoft.com/office/powerpoint/2010/main" val="48220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2" name="Picture 4" descr="UF-13-77 A16 G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5943600" y="0"/>
            <a:ext cx="3200400" cy="119062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prstClr val="white"/>
                </a:solidFill>
              </a:rPr>
              <a:t>Recent Infarct (weeks) - GT</a:t>
            </a:r>
          </a:p>
        </p:txBody>
      </p:sp>
    </p:spTree>
    <p:extLst>
      <p:ext uri="{BB962C8B-B14F-4D97-AF65-F5344CB8AC3E}">
        <p14:creationId xmlns:p14="http://schemas.microsoft.com/office/powerpoint/2010/main" val="302609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4" name="Picture 4" descr="UF-13-77 A16 H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7239000" y="0"/>
            <a:ext cx="1905000" cy="64135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prstClr val="white"/>
                </a:solidFill>
              </a:rPr>
              <a:t>Amyloid</a:t>
            </a:r>
          </a:p>
        </p:txBody>
      </p:sp>
    </p:spTree>
    <p:extLst>
      <p:ext uri="{BB962C8B-B14F-4D97-AF65-F5344CB8AC3E}">
        <p14:creationId xmlns:p14="http://schemas.microsoft.com/office/powerpoint/2010/main" val="296310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2" name="Picture 4" descr="UF-13-77 A9 Congo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7010400" y="0"/>
            <a:ext cx="2133600" cy="173513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>
                <a:solidFill>
                  <a:prstClr val="white"/>
                </a:solidFill>
              </a:rPr>
              <a:t>Amyloid</a:t>
            </a:r>
          </a:p>
          <a:p>
            <a:r>
              <a:rPr lang="en-US" sz="2400">
                <a:solidFill>
                  <a:prstClr val="white"/>
                </a:solidFill>
              </a:rPr>
              <a:t>Congo Red—interstitial and intravascular</a:t>
            </a:r>
          </a:p>
        </p:txBody>
      </p:sp>
    </p:spTree>
    <p:extLst>
      <p:ext uri="{BB962C8B-B14F-4D97-AF65-F5344CB8AC3E}">
        <p14:creationId xmlns:p14="http://schemas.microsoft.com/office/powerpoint/2010/main" val="203908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6" name="Picture 4" descr="UF-13-77 A11 VV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5734050" y="0"/>
            <a:ext cx="3409950" cy="64135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prstClr val="white"/>
                </a:solidFill>
              </a:rPr>
              <a:t>Coronary Artery</a:t>
            </a:r>
          </a:p>
        </p:txBody>
      </p:sp>
    </p:spTree>
    <p:extLst>
      <p:ext uri="{BB962C8B-B14F-4D97-AF65-F5344CB8AC3E}">
        <p14:creationId xmlns:p14="http://schemas.microsoft.com/office/powerpoint/2010/main" val="409349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rgbClr val="FFFF00"/>
                </a:solidFill>
              </a:rPr>
              <a:t>Autopsy Findings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83643"/>
            <a:ext cx="8229600" cy="4953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solidFill>
                  <a:srgbClr val="FFFFFF"/>
                </a:solidFill>
              </a:rPr>
              <a:t>Cardiomegaly (537 grams)</a:t>
            </a:r>
          </a:p>
          <a:p>
            <a:pPr>
              <a:lnSpc>
                <a:spcPct val="80000"/>
              </a:lnSpc>
            </a:pPr>
            <a:r>
              <a:rPr lang="en-US" sz="2800" dirty="0">
                <a:solidFill>
                  <a:srgbClr val="FFFFFF"/>
                </a:solidFill>
              </a:rPr>
              <a:t>Recent (healing) myocardial infarct (weeks).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solidFill>
                  <a:srgbClr val="FFFFCC"/>
                </a:solidFill>
              </a:rPr>
              <a:t>Posterior-</a:t>
            </a:r>
            <a:r>
              <a:rPr lang="en-US" sz="2400" dirty="0" err="1">
                <a:solidFill>
                  <a:srgbClr val="FFFFCC"/>
                </a:solidFill>
              </a:rPr>
              <a:t>septal</a:t>
            </a:r>
            <a:r>
              <a:rPr lang="en-US" sz="2400" dirty="0">
                <a:solidFill>
                  <a:srgbClr val="FFFFCC"/>
                </a:solidFill>
              </a:rPr>
              <a:t> distribution (RCA).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solidFill>
                  <a:srgbClr val="FFFFCC"/>
                </a:solidFill>
              </a:rPr>
              <a:t>RCA stents in place.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solidFill>
                  <a:srgbClr val="FFFFCC"/>
                </a:solidFill>
              </a:rPr>
              <a:t>Variable atherosclerotic stenosis of coronary arteries.</a:t>
            </a:r>
          </a:p>
          <a:p>
            <a:pPr>
              <a:lnSpc>
                <a:spcPct val="80000"/>
              </a:lnSpc>
            </a:pPr>
            <a:r>
              <a:rPr lang="en-US" sz="2800" dirty="0">
                <a:solidFill>
                  <a:srgbClr val="FFFFFF"/>
                </a:solidFill>
              </a:rPr>
              <a:t>Acquired ventricular </a:t>
            </a:r>
            <a:r>
              <a:rPr lang="en-US" sz="2800" dirty="0" err="1">
                <a:solidFill>
                  <a:srgbClr val="FFFFFF"/>
                </a:solidFill>
              </a:rPr>
              <a:t>septal</a:t>
            </a:r>
            <a:r>
              <a:rPr lang="en-US" sz="2800" dirty="0">
                <a:solidFill>
                  <a:srgbClr val="FFFFFF"/>
                </a:solidFill>
              </a:rPr>
              <a:t> defect (VSD) due to ruptured myocardial infarct.</a:t>
            </a:r>
          </a:p>
          <a:p>
            <a:pPr lvl="1">
              <a:lnSpc>
                <a:spcPct val="80000"/>
              </a:lnSpc>
            </a:pPr>
            <a:r>
              <a:rPr lang="en-US" sz="2400" dirty="0" err="1">
                <a:solidFill>
                  <a:srgbClr val="FFFFCC"/>
                </a:solidFill>
              </a:rPr>
              <a:t>Amplatzer</a:t>
            </a:r>
            <a:r>
              <a:rPr lang="en-US" sz="2400" dirty="0">
                <a:solidFill>
                  <a:srgbClr val="FFFFCC"/>
                </a:solidFill>
              </a:rPr>
              <a:t> in place; entrapped tricuspid valve leaflet.</a:t>
            </a:r>
          </a:p>
          <a:p>
            <a:pPr>
              <a:lnSpc>
                <a:spcPct val="80000"/>
              </a:lnSpc>
            </a:pPr>
            <a:r>
              <a:rPr lang="en-US" sz="2800" dirty="0">
                <a:solidFill>
                  <a:srgbClr val="FFFFFF"/>
                </a:solidFill>
              </a:rPr>
              <a:t>Cardiac amyloidosis.</a:t>
            </a:r>
          </a:p>
          <a:p>
            <a:pPr>
              <a:lnSpc>
                <a:spcPct val="80000"/>
              </a:lnSpc>
            </a:pPr>
            <a:r>
              <a:rPr lang="en-US" sz="2800" dirty="0" err="1">
                <a:solidFill>
                  <a:srgbClr val="FFFFFF"/>
                </a:solidFill>
              </a:rPr>
              <a:t>Myxomatous</a:t>
            </a:r>
            <a:r>
              <a:rPr lang="en-US" sz="2800" dirty="0">
                <a:solidFill>
                  <a:srgbClr val="FFFFFF"/>
                </a:solidFill>
              </a:rPr>
              <a:t> degeneration of posterior mitral valve leaflet; mild annular calcification of mitral valve</a:t>
            </a:r>
          </a:p>
          <a:p>
            <a:pPr>
              <a:lnSpc>
                <a:spcPct val="80000"/>
              </a:lnSpc>
            </a:pPr>
            <a:endParaRPr lang="en-US" sz="2800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83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Learning Points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9486" y="1600200"/>
            <a:ext cx="9374920" cy="52578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Post Myocardial Infarctions complications rare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Acute VSD has high mortality (~50%)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Acute medical management must be optimized first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Surgery probably better than Medical management in selected cases (&gt;90%)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Role of Interventional  (VSD </a:t>
            </a:r>
            <a:r>
              <a:rPr lang="en-US" sz="2800" dirty="0" err="1" smtClean="0">
                <a:solidFill>
                  <a:srgbClr val="FFFFFF"/>
                </a:solidFill>
              </a:rPr>
              <a:t>occluders</a:t>
            </a:r>
            <a:r>
              <a:rPr lang="en-US" sz="2800" dirty="0" smtClean="0">
                <a:solidFill>
                  <a:srgbClr val="FFFFFF"/>
                </a:solidFill>
              </a:rPr>
              <a:t>) approaches unclear</a:t>
            </a:r>
            <a:endParaRPr lang="en-US" sz="2800" dirty="0">
              <a:solidFill>
                <a:srgbClr val="FFFFFF"/>
              </a:solidFill>
            </a:endParaRPr>
          </a:p>
          <a:p>
            <a:r>
              <a:rPr lang="en-US" sz="2800" dirty="0" smtClean="0">
                <a:solidFill>
                  <a:srgbClr val="FFFFFF"/>
                </a:solidFill>
              </a:rPr>
              <a:t>Infarct / VSD exclusion (David) approach probably preferred surgical approach</a:t>
            </a:r>
            <a:endParaRPr lang="en-US" dirty="0">
              <a:solidFill>
                <a:srgbClr val="FFFFFF"/>
              </a:solidFill>
            </a:endParaRPr>
          </a:p>
          <a:p>
            <a:pPr marL="457200" lvl="1" indent="0"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endParaRPr lang="en-US" dirty="0" smtClean="0">
              <a:solidFill>
                <a:srgbClr val="FFFFFF"/>
              </a:solidFill>
            </a:endParaRPr>
          </a:p>
          <a:p>
            <a:pPr lvl="1"/>
            <a:endParaRPr lang="en-US" dirty="0" smtClean="0">
              <a:solidFill>
                <a:srgbClr val="FFFFFF"/>
              </a:solidFill>
            </a:endParaRPr>
          </a:p>
          <a:p>
            <a:pPr lvl="1"/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FFFF00"/>
                </a:solidFill>
              </a:rPr>
              <a:t>Past Medical History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Hernia repair at age 12</a:t>
            </a:r>
          </a:p>
          <a:p>
            <a:r>
              <a:rPr lang="en-US" dirty="0" smtClean="0"/>
              <a:t>L sciatic nerve pain at age 65</a:t>
            </a:r>
          </a:p>
          <a:p>
            <a:r>
              <a:rPr lang="en-US" dirty="0" smtClean="0"/>
              <a:t>Last saw a physician in 1995 and made it to 83</a:t>
            </a:r>
          </a:p>
          <a:p>
            <a:r>
              <a:rPr lang="en-US" dirty="0" smtClean="0"/>
              <a:t>No history of </a:t>
            </a:r>
            <a:r>
              <a:rPr lang="en-US" u="sng" dirty="0" smtClean="0"/>
              <a:t>known</a:t>
            </a:r>
            <a:r>
              <a:rPr lang="en-US" dirty="0" smtClean="0"/>
              <a:t> HTN, DM, CAD, CA</a:t>
            </a:r>
          </a:p>
        </p:txBody>
      </p:sp>
    </p:spTree>
    <p:extLst>
      <p:ext uri="{BB962C8B-B14F-4D97-AF65-F5344CB8AC3E}">
        <p14:creationId xmlns:p14="http://schemas.microsoft.com/office/powerpoint/2010/main" val="14501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FFFF00"/>
                </a:solidFill>
              </a:rPr>
              <a:t>The other histories</a:t>
            </a:r>
            <a:endParaRPr lang="en-US" sz="3600" dirty="0">
              <a:solidFill>
                <a:srgbClr val="FFFF00"/>
              </a:solidFill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750179828"/>
              </p:ext>
            </p:extLst>
          </p:nvPr>
        </p:nvGraphicFramePr>
        <p:xfrm>
          <a:off x="811917" y="1277689"/>
          <a:ext cx="7724191" cy="5726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3681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FFFF00"/>
                </a:solidFill>
              </a:rPr>
              <a:t>Outside hospital course</a:t>
            </a:r>
            <a:endParaRPr lang="en-US" sz="3600" dirty="0">
              <a:solidFill>
                <a:srgbClr val="FFFF00"/>
              </a:solidFill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05065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1438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600" dirty="0" smtClean="0">
                <a:solidFill>
                  <a:srgbClr val="FFFF00"/>
                </a:solidFill>
              </a:rPr>
              <a:t>Initial Echocardiogram ~3days</a:t>
            </a:r>
            <a:br>
              <a:rPr lang="en-US" sz="3600" dirty="0" smtClean="0">
                <a:solidFill>
                  <a:srgbClr val="FFFF00"/>
                </a:solidFill>
              </a:rPr>
            </a:br>
            <a:r>
              <a:rPr lang="en-US" sz="2800" dirty="0" smtClean="0"/>
              <a:t>PLAX &amp; A4C</a:t>
            </a:r>
            <a:endParaRPr lang="en-US" sz="2800" dirty="0"/>
          </a:p>
        </p:txBody>
      </p:sp>
      <p:pic>
        <p:nvPicPr>
          <p:cNvPr id="4" name="media1 (1)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10000"/>
          <a:stretch/>
        </p:blipFill>
        <p:spPr>
          <a:xfrm>
            <a:off x="88900" y="2446139"/>
            <a:ext cx="4526086" cy="3055108"/>
          </a:xfrm>
          <a:prstGeom prst="rect">
            <a:avLst/>
          </a:prstGeom>
        </p:spPr>
      </p:pic>
      <p:pic>
        <p:nvPicPr>
          <p:cNvPr id="5" name="media2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t="10000"/>
          <a:stretch/>
        </p:blipFill>
        <p:spPr>
          <a:xfrm>
            <a:off x="4614986" y="2589894"/>
            <a:ext cx="4313115" cy="291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81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4000" dirty="0" smtClean="0">
                <a:solidFill>
                  <a:srgbClr val="FFFF00"/>
                </a:solidFill>
              </a:rPr>
              <a:t>Initial Echocardiogram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dirty="0" smtClean="0"/>
              <a:t>A2C &amp; ALAX</a:t>
            </a:r>
            <a:endParaRPr lang="en-US" sz="3100" dirty="0"/>
          </a:p>
        </p:txBody>
      </p:sp>
      <p:pic>
        <p:nvPicPr>
          <p:cNvPr id="4" name="A2C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9952"/>
          <a:stretch/>
        </p:blipFill>
        <p:spPr>
          <a:xfrm>
            <a:off x="226753" y="2288755"/>
            <a:ext cx="4199836" cy="2836653"/>
          </a:xfrm>
        </p:spPr>
      </p:pic>
      <p:pic>
        <p:nvPicPr>
          <p:cNvPr id="5" name="media4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t="10000"/>
          <a:stretch/>
        </p:blipFill>
        <p:spPr>
          <a:xfrm>
            <a:off x="4589176" y="2174455"/>
            <a:ext cx="4371782" cy="295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81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4000" dirty="0" smtClean="0">
                <a:solidFill>
                  <a:srgbClr val="FFFF00"/>
                </a:solidFill>
              </a:rPr>
              <a:t>Initial Echocardiogram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dirty="0" smtClean="0"/>
              <a:t>SAX &amp; Off SAX color compare</a:t>
            </a:r>
            <a:endParaRPr lang="en-US" sz="3100" dirty="0"/>
          </a:p>
        </p:txBody>
      </p:sp>
      <p:pic>
        <p:nvPicPr>
          <p:cNvPr id="4" name="INferior wma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9782"/>
          <a:stretch/>
        </p:blipFill>
        <p:spPr>
          <a:xfrm>
            <a:off x="334305" y="2553397"/>
            <a:ext cx="4136916" cy="2799184"/>
          </a:xfrm>
          <a:prstGeom prst="rect">
            <a:avLst/>
          </a:prstGeom>
        </p:spPr>
      </p:pic>
      <p:pic>
        <p:nvPicPr>
          <p:cNvPr id="5" name="SAX color compare18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t="9782"/>
          <a:stretch/>
        </p:blipFill>
        <p:spPr>
          <a:xfrm>
            <a:off x="4590850" y="2594363"/>
            <a:ext cx="4136915" cy="279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1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Twilight">
  <a:themeElements>
    <a:clrScheme name="Twilight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9162</TotalTime>
  <Words>781</Words>
  <Application>Microsoft Office PowerPoint</Application>
  <PresentationFormat>On-screen Show (4:3)</PresentationFormat>
  <Paragraphs>168</Paragraphs>
  <Slides>36</Slides>
  <Notes>6</Notes>
  <HiddenSlides>0</HiddenSlides>
  <MMClips>31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Office Theme</vt:lpstr>
      <vt:lpstr>1_Twilight</vt:lpstr>
      <vt:lpstr>Acute Myocardial Infarction Ventricular Septal Defect Interventional Approach </vt:lpstr>
      <vt:lpstr>Presenting History</vt:lpstr>
      <vt:lpstr>Initial Electrocardiogram</vt:lpstr>
      <vt:lpstr>Past Medical History</vt:lpstr>
      <vt:lpstr>The other histories</vt:lpstr>
      <vt:lpstr>Outside hospital course</vt:lpstr>
      <vt:lpstr>Initial Echocardiogram ~3days PLAX &amp; A4C</vt:lpstr>
      <vt:lpstr>Initial Echocardiogram A2C &amp; ALAX</vt:lpstr>
      <vt:lpstr>Initial Echocardiogram SAX &amp; Off SAX color compare</vt:lpstr>
      <vt:lpstr>Initial Echocardiogram Context clues</vt:lpstr>
      <vt:lpstr>Initial echocardiogram Subcostal SAX &amp; 4C Color Compare</vt:lpstr>
      <vt:lpstr>Physical Examination upon Transfer:</vt:lpstr>
      <vt:lpstr>Electrocardiogram upon Transfer</vt:lpstr>
      <vt:lpstr>Laboratory </vt:lpstr>
      <vt:lpstr>Discussion Point for Conference</vt:lpstr>
      <vt:lpstr>Follow up echo @ UWMC </vt:lpstr>
      <vt:lpstr>Follow up echo @ UWMC Off axis A2C &amp; Sub Costal 4C </vt:lpstr>
      <vt:lpstr>Follow up echo @ UWMC Context Clues </vt:lpstr>
      <vt:lpstr>Follow up echo @ UWMC Full Volumes </vt:lpstr>
      <vt:lpstr>Hospital course</vt:lpstr>
      <vt:lpstr>Percutaneous VSO placement</vt:lpstr>
      <vt:lpstr> TEE intraop echo; Hosp day 4 ME 4C, 2c and TG SAX  </vt:lpstr>
      <vt:lpstr>TEE intraop echo  Device deployment 5.14.13</vt:lpstr>
      <vt:lpstr> TTE HD 5 A4C, Off axis A4C and IVC</vt:lpstr>
      <vt:lpstr>Case Outcome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Autopsy Findings</vt:lpstr>
      <vt:lpstr>Learning Points</vt:lpstr>
    </vt:vector>
  </TitlesOfParts>
  <Company>student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Patent Ductus Arteriosus</dc:title>
  <dc:creator>Jessica Hermsen</dc:creator>
  <cp:lastModifiedBy>Aloia, Lauren</cp:lastModifiedBy>
  <cp:revision>52</cp:revision>
  <dcterms:created xsi:type="dcterms:W3CDTF">2012-09-14T16:09:04Z</dcterms:created>
  <dcterms:modified xsi:type="dcterms:W3CDTF">2014-04-23T16:00:32Z</dcterms:modified>
</cp:coreProperties>
</file>