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28"/>
  </p:notesMasterIdLst>
  <p:sldIdLst>
    <p:sldId id="256" r:id="rId3"/>
    <p:sldId id="281" r:id="rId4"/>
    <p:sldId id="282" r:id="rId5"/>
    <p:sldId id="284" r:id="rId6"/>
    <p:sldId id="285" r:id="rId7"/>
    <p:sldId id="286" r:id="rId8"/>
    <p:sldId id="287" r:id="rId9"/>
    <p:sldId id="289" r:id="rId10"/>
    <p:sldId id="290" r:id="rId11"/>
    <p:sldId id="293" r:id="rId12"/>
    <p:sldId id="294" r:id="rId13"/>
    <p:sldId id="295" r:id="rId14"/>
    <p:sldId id="296" r:id="rId15"/>
    <p:sldId id="297" r:id="rId16"/>
    <p:sldId id="298" r:id="rId17"/>
    <p:sldId id="267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9" r:id="rId26"/>
    <p:sldId id="266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130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9" d="100"/>
          <a:sy n="99" d="100"/>
        </p:scale>
        <p:origin x="-654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0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67A974-A2D3-7D45-9D71-C0C7C76371AF}" type="doc">
      <dgm:prSet loTypeId="urn:microsoft.com/office/officeart/2005/8/layout/chevron2" loCatId="" qsTypeId="urn:microsoft.com/office/officeart/2005/8/quickstyle/simple2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3D70AF79-666F-D049-B04D-0EF3F7D7FFA2}">
      <dgm:prSet phldrT="[Text]"/>
      <dgm:spPr/>
      <dgm:t>
        <a:bodyPr/>
        <a:lstStyle/>
        <a:p>
          <a:r>
            <a:rPr lang="en-US" dirty="0" smtClean="0"/>
            <a:t>1</a:t>
          </a:r>
          <a:endParaRPr lang="en-US" dirty="0"/>
        </a:p>
      </dgm:t>
    </dgm:pt>
    <dgm:pt modelId="{2BF6B1A3-9DD5-264E-AE6E-8314357C3B1F}" type="parTrans" cxnId="{228F2842-B670-7F44-A9A3-F1B5238FA22C}">
      <dgm:prSet/>
      <dgm:spPr/>
      <dgm:t>
        <a:bodyPr/>
        <a:lstStyle/>
        <a:p>
          <a:endParaRPr lang="en-US"/>
        </a:p>
      </dgm:t>
    </dgm:pt>
    <dgm:pt modelId="{89A5D264-2991-C149-BF2A-9BCA8655D2D4}" type="sibTrans" cxnId="{228F2842-B670-7F44-A9A3-F1B5238FA22C}">
      <dgm:prSet/>
      <dgm:spPr/>
      <dgm:t>
        <a:bodyPr/>
        <a:lstStyle/>
        <a:p>
          <a:endParaRPr lang="en-US"/>
        </a:p>
      </dgm:t>
    </dgm:pt>
    <dgm:pt modelId="{F7791C00-C26E-BF43-8847-F0F33EDE7D65}">
      <dgm:prSet phldrT="[Text]" custT="1"/>
      <dgm:spPr/>
      <dgm:t>
        <a:bodyPr/>
        <a:lstStyle/>
        <a:p>
          <a:r>
            <a:rPr lang="en-US" sz="1800" dirty="0" smtClean="0"/>
            <a:t>1 more round of epinephrine and atropine.</a:t>
          </a:r>
          <a:endParaRPr lang="en-US" sz="1800" dirty="0"/>
        </a:p>
      </dgm:t>
    </dgm:pt>
    <dgm:pt modelId="{15FA7610-85E1-D344-B7E0-586B7CABA5C2}" type="parTrans" cxnId="{F71B7E2E-8C18-C54F-ABC5-FA658C88DACD}">
      <dgm:prSet/>
      <dgm:spPr/>
      <dgm:t>
        <a:bodyPr/>
        <a:lstStyle/>
        <a:p>
          <a:endParaRPr lang="en-US"/>
        </a:p>
      </dgm:t>
    </dgm:pt>
    <dgm:pt modelId="{27054277-5649-5B4D-A0D7-0E4995885172}" type="sibTrans" cxnId="{F71B7E2E-8C18-C54F-ABC5-FA658C88DACD}">
      <dgm:prSet/>
      <dgm:spPr/>
      <dgm:t>
        <a:bodyPr/>
        <a:lstStyle/>
        <a:p>
          <a:endParaRPr lang="en-US"/>
        </a:p>
      </dgm:t>
    </dgm:pt>
    <dgm:pt modelId="{175622BF-E2BD-0042-8BE1-F212189CBCB2}">
      <dgm:prSet phldrT="[Text]" custT="1"/>
      <dgm:spPr/>
      <dgm:t>
        <a:bodyPr/>
        <a:lstStyle/>
        <a:p>
          <a:r>
            <a:rPr lang="en-US" sz="1800" dirty="0" smtClean="0"/>
            <a:t>Intubated for </a:t>
          </a:r>
          <a:r>
            <a:rPr lang="en-US" sz="1800" dirty="0" err="1" smtClean="0"/>
            <a:t>persistant</a:t>
          </a:r>
          <a:r>
            <a:rPr lang="en-US" sz="1800" dirty="0" smtClean="0"/>
            <a:t> </a:t>
          </a:r>
          <a:r>
            <a:rPr lang="en-US" sz="1800" dirty="0" err="1" smtClean="0"/>
            <a:t>sats</a:t>
          </a:r>
          <a:r>
            <a:rPr lang="en-US" sz="1800" dirty="0" smtClean="0"/>
            <a:t> &lt; 70% pH 6.9/49/47/10</a:t>
          </a:r>
          <a:endParaRPr lang="en-US" sz="1800" dirty="0"/>
        </a:p>
      </dgm:t>
    </dgm:pt>
    <dgm:pt modelId="{9320523D-AE31-FC4C-95C2-79F31A1E411F}" type="parTrans" cxnId="{90798071-AECE-F54D-8446-5C5F5730E5EF}">
      <dgm:prSet/>
      <dgm:spPr/>
      <dgm:t>
        <a:bodyPr/>
        <a:lstStyle/>
        <a:p>
          <a:endParaRPr lang="en-US"/>
        </a:p>
      </dgm:t>
    </dgm:pt>
    <dgm:pt modelId="{62431378-ED64-B14F-9AAF-7A7A4048A8AB}" type="sibTrans" cxnId="{90798071-AECE-F54D-8446-5C5F5730E5EF}">
      <dgm:prSet/>
      <dgm:spPr/>
      <dgm:t>
        <a:bodyPr/>
        <a:lstStyle/>
        <a:p>
          <a:endParaRPr lang="en-US"/>
        </a:p>
      </dgm:t>
    </dgm:pt>
    <dgm:pt modelId="{DC77F318-7E99-6A40-950F-644A85ED7136}">
      <dgm:prSet phldrT="[Text]"/>
      <dgm:spPr/>
      <dgm:t>
        <a:bodyPr/>
        <a:lstStyle/>
        <a:p>
          <a:r>
            <a:rPr lang="en-US" dirty="0" smtClean="0"/>
            <a:t>2</a:t>
          </a:r>
          <a:endParaRPr lang="en-US" dirty="0"/>
        </a:p>
      </dgm:t>
    </dgm:pt>
    <dgm:pt modelId="{61D4FCF7-EAFF-E941-ACFF-51B9796E7AC7}" type="parTrans" cxnId="{C45CCFAC-6D51-DC4C-9DBF-7EB6129BD20A}">
      <dgm:prSet/>
      <dgm:spPr/>
      <dgm:t>
        <a:bodyPr/>
        <a:lstStyle/>
        <a:p>
          <a:endParaRPr lang="en-US"/>
        </a:p>
      </dgm:t>
    </dgm:pt>
    <dgm:pt modelId="{A1216420-BF47-2E4B-BD69-23026309CE6B}" type="sibTrans" cxnId="{C45CCFAC-6D51-DC4C-9DBF-7EB6129BD20A}">
      <dgm:prSet/>
      <dgm:spPr/>
      <dgm:t>
        <a:bodyPr/>
        <a:lstStyle/>
        <a:p>
          <a:endParaRPr lang="en-US"/>
        </a:p>
      </dgm:t>
    </dgm:pt>
    <dgm:pt modelId="{808CD3C2-8D45-7D4C-B2EE-9F0ED4F7C90D}">
      <dgm:prSet phldrT="[Text]" custT="1"/>
      <dgm:spPr/>
      <dgm:t>
        <a:bodyPr/>
        <a:lstStyle/>
        <a:p>
          <a:r>
            <a:rPr lang="en-US" sz="1600" dirty="0" smtClean="0"/>
            <a:t>Repeat ECG is performed showing the intermittent RBBB, ST changes</a:t>
          </a:r>
          <a:endParaRPr lang="en-US" sz="1600" dirty="0"/>
        </a:p>
      </dgm:t>
    </dgm:pt>
    <dgm:pt modelId="{676FC12A-1233-1640-BDCE-85400F9BFDD7}" type="parTrans" cxnId="{CA07EEC1-0141-4A43-A50D-E8AEABF3B7C9}">
      <dgm:prSet/>
      <dgm:spPr/>
      <dgm:t>
        <a:bodyPr/>
        <a:lstStyle/>
        <a:p>
          <a:endParaRPr lang="en-US"/>
        </a:p>
      </dgm:t>
    </dgm:pt>
    <dgm:pt modelId="{45DD1FBD-86C8-564D-9EA2-5F88D89F8A00}" type="sibTrans" cxnId="{CA07EEC1-0141-4A43-A50D-E8AEABF3B7C9}">
      <dgm:prSet/>
      <dgm:spPr/>
      <dgm:t>
        <a:bodyPr/>
        <a:lstStyle/>
        <a:p>
          <a:endParaRPr lang="en-US"/>
        </a:p>
      </dgm:t>
    </dgm:pt>
    <dgm:pt modelId="{92183B97-D7F0-B348-B9B3-30120EBE226F}">
      <dgm:prSet phldrT="[Text]" custT="1"/>
      <dgm:spPr/>
      <dgm:t>
        <a:bodyPr/>
        <a:lstStyle/>
        <a:p>
          <a:r>
            <a:rPr lang="en-US" sz="1600" dirty="0" smtClean="0"/>
            <a:t>ER attending performs bedside echo, by report </a:t>
          </a:r>
          <a:r>
            <a:rPr lang="en-US" sz="1600" dirty="0" smtClean="0">
              <a:solidFill>
                <a:srgbClr val="E78D35"/>
              </a:solidFill>
            </a:rPr>
            <a:t>shows bowed septum and dilated RV</a:t>
          </a:r>
          <a:endParaRPr lang="en-US" sz="1600" dirty="0">
            <a:solidFill>
              <a:srgbClr val="E78D35"/>
            </a:solidFill>
          </a:endParaRPr>
        </a:p>
      </dgm:t>
    </dgm:pt>
    <dgm:pt modelId="{0D2B6A85-3881-6B40-B61E-79FE015A44AB}" type="parTrans" cxnId="{AE4E8CD6-35D1-A44C-B2BE-3C6CBCE1EE77}">
      <dgm:prSet/>
      <dgm:spPr/>
      <dgm:t>
        <a:bodyPr/>
        <a:lstStyle/>
        <a:p>
          <a:endParaRPr lang="en-US"/>
        </a:p>
      </dgm:t>
    </dgm:pt>
    <dgm:pt modelId="{5EE24343-B6FD-414F-936B-D1CBA9E9531E}" type="sibTrans" cxnId="{AE4E8CD6-35D1-A44C-B2BE-3C6CBCE1EE77}">
      <dgm:prSet/>
      <dgm:spPr/>
      <dgm:t>
        <a:bodyPr/>
        <a:lstStyle/>
        <a:p>
          <a:endParaRPr lang="en-US"/>
        </a:p>
      </dgm:t>
    </dgm:pt>
    <dgm:pt modelId="{315AF479-D42B-C746-A2C1-978620CCEDAA}">
      <dgm:prSet phldrT="[Text]"/>
      <dgm:spPr/>
      <dgm:t>
        <a:bodyPr/>
        <a:lstStyle/>
        <a:p>
          <a:r>
            <a:rPr lang="en-US" dirty="0" smtClean="0"/>
            <a:t>3</a:t>
          </a:r>
          <a:endParaRPr lang="en-US" dirty="0"/>
        </a:p>
      </dgm:t>
    </dgm:pt>
    <dgm:pt modelId="{2CEE26EC-DE26-AD44-8E96-A72A18B9761D}" type="parTrans" cxnId="{0EF3ACA2-8EC1-6846-9BEF-43058DE964C8}">
      <dgm:prSet/>
      <dgm:spPr/>
      <dgm:t>
        <a:bodyPr/>
        <a:lstStyle/>
        <a:p>
          <a:endParaRPr lang="en-US"/>
        </a:p>
      </dgm:t>
    </dgm:pt>
    <dgm:pt modelId="{92329501-A7DF-A44B-B0C8-9ED97F74A909}" type="sibTrans" cxnId="{0EF3ACA2-8EC1-6846-9BEF-43058DE964C8}">
      <dgm:prSet/>
      <dgm:spPr/>
      <dgm:t>
        <a:bodyPr/>
        <a:lstStyle/>
        <a:p>
          <a:endParaRPr lang="en-US"/>
        </a:p>
      </dgm:t>
    </dgm:pt>
    <dgm:pt modelId="{983F3649-57B9-6F48-932B-8EA052465E94}">
      <dgm:prSet phldrT="[Text]" custT="1"/>
      <dgm:spPr/>
      <dgm:t>
        <a:bodyPr/>
        <a:lstStyle/>
        <a:p>
          <a:r>
            <a:rPr lang="en-US" sz="1800" dirty="0" smtClean="0"/>
            <a:t>MICU is consulted and at the bedside</a:t>
          </a:r>
          <a:endParaRPr lang="en-US" sz="1800" dirty="0"/>
        </a:p>
      </dgm:t>
    </dgm:pt>
    <dgm:pt modelId="{3889226C-5DD5-DC44-AF44-9210E3CD5212}" type="parTrans" cxnId="{EDA80D3A-72D7-254C-BA44-2D1BF7FAD318}">
      <dgm:prSet/>
      <dgm:spPr/>
      <dgm:t>
        <a:bodyPr/>
        <a:lstStyle/>
        <a:p>
          <a:endParaRPr lang="en-US"/>
        </a:p>
      </dgm:t>
    </dgm:pt>
    <dgm:pt modelId="{F5FBAE83-187C-6A43-9F95-FB4B4A0E19AF}" type="sibTrans" cxnId="{EDA80D3A-72D7-254C-BA44-2D1BF7FAD318}">
      <dgm:prSet/>
      <dgm:spPr/>
      <dgm:t>
        <a:bodyPr/>
        <a:lstStyle/>
        <a:p>
          <a:endParaRPr lang="en-US"/>
        </a:p>
      </dgm:t>
    </dgm:pt>
    <dgm:pt modelId="{916A8764-9F2F-7C42-B4AD-EFA84512D7BE}">
      <dgm:prSet phldrT="[Text]" custT="1"/>
      <dgm:spPr/>
      <dgm:t>
        <a:bodyPr/>
        <a:lstStyle/>
        <a:p>
          <a:r>
            <a:rPr lang="en-US" sz="1600" dirty="0" smtClean="0"/>
            <a:t>Continues to </a:t>
          </a:r>
          <a:r>
            <a:rPr lang="en-US" sz="1600" dirty="0" err="1" smtClean="0"/>
            <a:t>brady</a:t>
          </a:r>
          <a:r>
            <a:rPr lang="en-US" sz="1600" dirty="0" smtClean="0"/>
            <a:t> and be unstable..</a:t>
          </a:r>
          <a:endParaRPr lang="en-US" sz="1600" dirty="0"/>
        </a:p>
      </dgm:t>
    </dgm:pt>
    <dgm:pt modelId="{8E41A73B-9686-EC41-A63D-01D88FC5C444}" type="parTrans" cxnId="{879FA1A2-8C5C-7C44-8A2B-77F5DA46B4C3}">
      <dgm:prSet/>
      <dgm:spPr/>
    </dgm:pt>
    <dgm:pt modelId="{DED23EB7-7382-AF4E-8448-0ABA81807436}" type="sibTrans" cxnId="{879FA1A2-8C5C-7C44-8A2B-77F5DA46B4C3}">
      <dgm:prSet/>
      <dgm:spPr/>
    </dgm:pt>
    <dgm:pt modelId="{A3CD5D5F-F46C-BE45-8E68-55CA83EFBC85}" type="pres">
      <dgm:prSet presAssocID="{CC67A974-A2D3-7D45-9D71-C0C7C76371A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F808ABF-2072-2A4A-99E2-07495810FC6F}" type="pres">
      <dgm:prSet presAssocID="{3D70AF79-666F-D049-B04D-0EF3F7D7FFA2}" presName="composite" presStyleCnt="0"/>
      <dgm:spPr/>
      <dgm:t>
        <a:bodyPr/>
        <a:lstStyle/>
        <a:p>
          <a:endParaRPr lang="en-US"/>
        </a:p>
      </dgm:t>
    </dgm:pt>
    <dgm:pt modelId="{438994A5-A246-DD4B-922B-DDDA112A4214}" type="pres">
      <dgm:prSet presAssocID="{3D70AF79-666F-D049-B04D-0EF3F7D7FFA2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73B69A-B921-D144-9921-1B2A994CF1EF}" type="pres">
      <dgm:prSet presAssocID="{3D70AF79-666F-D049-B04D-0EF3F7D7FFA2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DA778F-AC22-024D-820F-AE67B2B9D17B}" type="pres">
      <dgm:prSet presAssocID="{89A5D264-2991-C149-BF2A-9BCA8655D2D4}" presName="sp" presStyleCnt="0"/>
      <dgm:spPr/>
      <dgm:t>
        <a:bodyPr/>
        <a:lstStyle/>
        <a:p>
          <a:endParaRPr lang="en-US"/>
        </a:p>
      </dgm:t>
    </dgm:pt>
    <dgm:pt modelId="{F1AE8D98-18F4-7640-B820-26AA617EF442}" type="pres">
      <dgm:prSet presAssocID="{DC77F318-7E99-6A40-950F-644A85ED7136}" presName="composite" presStyleCnt="0"/>
      <dgm:spPr/>
      <dgm:t>
        <a:bodyPr/>
        <a:lstStyle/>
        <a:p>
          <a:endParaRPr lang="en-US"/>
        </a:p>
      </dgm:t>
    </dgm:pt>
    <dgm:pt modelId="{F9B54986-728F-DE4D-8CBE-2861A4FA6415}" type="pres">
      <dgm:prSet presAssocID="{DC77F318-7E99-6A40-950F-644A85ED7136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F3A5AD-E01C-BE41-A7D5-4DD2E60EE2E3}" type="pres">
      <dgm:prSet presAssocID="{DC77F318-7E99-6A40-950F-644A85ED7136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4BF33F-837D-FA46-99C8-7FAF22CAC660}" type="pres">
      <dgm:prSet presAssocID="{A1216420-BF47-2E4B-BD69-23026309CE6B}" presName="sp" presStyleCnt="0"/>
      <dgm:spPr/>
      <dgm:t>
        <a:bodyPr/>
        <a:lstStyle/>
        <a:p>
          <a:endParaRPr lang="en-US"/>
        </a:p>
      </dgm:t>
    </dgm:pt>
    <dgm:pt modelId="{B70F2A1D-95C9-DB43-B861-DA878D716650}" type="pres">
      <dgm:prSet presAssocID="{315AF479-D42B-C746-A2C1-978620CCEDAA}" presName="composite" presStyleCnt="0"/>
      <dgm:spPr/>
      <dgm:t>
        <a:bodyPr/>
        <a:lstStyle/>
        <a:p>
          <a:endParaRPr lang="en-US"/>
        </a:p>
      </dgm:t>
    </dgm:pt>
    <dgm:pt modelId="{B110E572-B3DE-6B42-9B0F-E18BFD4EA2EB}" type="pres">
      <dgm:prSet presAssocID="{315AF479-D42B-C746-A2C1-978620CCEDAA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2B73D2-5B0E-E541-9495-111086E1ED48}" type="pres">
      <dgm:prSet presAssocID="{315AF479-D42B-C746-A2C1-978620CCEDAA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DD52530-2FD8-4ECD-B423-E49350F57CAE}" type="presOf" srcId="{CC67A974-A2D3-7D45-9D71-C0C7C76371AF}" destId="{A3CD5D5F-F46C-BE45-8E68-55CA83EFBC85}" srcOrd="0" destOrd="0" presId="urn:microsoft.com/office/officeart/2005/8/layout/chevron2"/>
    <dgm:cxn modelId="{90798071-AECE-F54D-8446-5C5F5730E5EF}" srcId="{3D70AF79-666F-D049-B04D-0EF3F7D7FFA2}" destId="{175622BF-E2BD-0042-8BE1-F212189CBCB2}" srcOrd="1" destOrd="0" parTransId="{9320523D-AE31-FC4C-95C2-79F31A1E411F}" sibTransId="{62431378-ED64-B14F-9AAF-7A7A4048A8AB}"/>
    <dgm:cxn modelId="{24E21248-68C2-433E-B777-D5A668828E30}" type="presOf" srcId="{916A8764-9F2F-7C42-B4AD-EFA84512D7BE}" destId="{F9F3A5AD-E01C-BE41-A7D5-4DD2E60EE2E3}" srcOrd="0" destOrd="1" presId="urn:microsoft.com/office/officeart/2005/8/layout/chevron2"/>
    <dgm:cxn modelId="{3BD0F286-E27F-45CB-AE46-BE8BB8DCD456}" type="presOf" srcId="{F7791C00-C26E-BF43-8847-F0F33EDE7D65}" destId="{2B73B69A-B921-D144-9921-1B2A994CF1EF}" srcOrd="0" destOrd="0" presId="urn:microsoft.com/office/officeart/2005/8/layout/chevron2"/>
    <dgm:cxn modelId="{EDA80D3A-72D7-254C-BA44-2D1BF7FAD318}" srcId="{315AF479-D42B-C746-A2C1-978620CCEDAA}" destId="{983F3649-57B9-6F48-932B-8EA052465E94}" srcOrd="0" destOrd="0" parTransId="{3889226C-5DD5-DC44-AF44-9210E3CD5212}" sibTransId="{F5FBAE83-187C-6A43-9F95-FB4B4A0E19AF}"/>
    <dgm:cxn modelId="{AE4E8CD6-35D1-A44C-B2BE-3C6CBCE1EE77}" srcId="{DC77F318-7E99-6A40-950F-644A85ED7136}" destId="{92183B97-D7F0-B348-B9B3-30120EBE226F}" srcOrd="2" destOrd="0" parTransId="{0D2B6A85-3881-6B40-B61E-79FE015A44AB}" sibTransId="{5EE24343-B6FD-414F-936B-D1CBA9E9531E}"/>
    <dgm:cxn modelId="{C45CCFAC-6D51-DC4C-9DBF-7EB6129BD20A}" srcId="{CC67A974-A2D3-7D45-9D71-C0C7C76371AF}" destId="{DC77F318-7E99-6A40-950F-644A85ED7136}" srcOrd="1" destOrd="0" parTransId="{61D4FCF7-EAFF-E941-ACFF-51B9796E7AC7}" sibTransId="{A1216420-BF47-2E4B-BD69-23026309CE6B}"/>
    <dgm:cxn modelId="{0C4D6D46-A3D2-48A1-9E90-73538CFE37F2}" type="presOf" srcId="{315AF479-D42B-C746-A2C1-978620CCEDAA}" destId="{B110E572-B3DE-6B42-9B0F-E18BFD4EA2EB}" srcOrd="0" destOrd="0" presId="urn:microsoft.com/office/officeart/2005/8/layout/chevron2"/>
    <dgm:cxn modelId="{CA07EEC1-0141-4A43-A50D-E8AEABF3B7C9}" srcId="{DC77F318-7E99-6A40-950F-644A85ED7136}" destId="{808CD3C2-8D45-7D4C-B2EE-9F0ED4F7C90D}" srcOrd="0" destOrd="0" parTransId="{676FC12A-1233-1640-BDCE-85400F9BFDD7}" sibTransId="{45DD1FBD-86C8-564D-9EA2-5F88D89F8A00}"/>
    <dgm:cxn modelId="{70865F90-3728-49EF-8444-0C9316112B2A}" type="presOf" srcId="{175622BF-E2BD-0042-8BE1-F212189CBCB2}" destId="{2B73B69A-B921-D144-9921-1B2A994CF1EF}" srcOrd="0" destOrd="1" presId="urn:microsoft.com/office/officeart/2005/8/layout/chevron2"/>
    <dgm:cxn modelId="{6F0A341F-98A5-40AE-8DE1-5C32E16CF6C9}" type="presOf" srcId="{3D70AF79-666F-D049-B04D-0EF3F7D7FFA2}" destId="{438994A5-A246-DD4B-922B-DDDA112A4214}" srcOrd="0" destOrd="0" presId="urn:microsoft.com/office/officeart/2005/8/layout/chevron2"/>
    <dgm:cxn modelId="{228F2842-B670-7F44-A9A3-F1B5238FA22C}" srcId="{CC67A974-A2D3-7D45-9D71-C0C7C76371AF}" destId="{3D70AF79-666F-D049-B04D-0EF3F7D7FFA2}" srcOrd="0" destOrd="0" parTransId="{2BF6B1A3-9DD5-264E-AE6E-8314357C3B1F}" sibTransId="{89A5D264-2991-C149-BF2A-9BCA8655D2D4}"/>
    <dgm:cxn modelId="{0EF3ACA2-8EC1-6846-9BEF-43058DE964C8}" srcId="{CC67A974-A2D3-7D45-9D71-C0C7C76371AF}" destId="{315AF479-D42B-C746-A2C1-978620CCEDAA}" srcOrd="2" destOrd="0" parTransId="{2CEE26EC-DE26-AD44-8E96-A72A18B9761D}" sibTransId="{92329501-A7DF-A44B-B0C8-9ED97F74A909}"/>
    <dgm:cxn modelId="{F71B7E2E-8C18-C54F-ABC5-FA658C88DACD}" srcId="{3D70AF79-666F-D049-B04D-0EF3F7D7FFA2}" destId="{F7791C00-C26E-BF43-8847-F0F33EDE7D65}" srcOrd="0" destOrd="0" parTransId="{15FA7610-85E1-D344-B7E0-586B7CABA5C2}" sibTransId="{27054277-5649-5B4D-A0D7-0E4995885172}"/>
    <dgm:cxn modelId="{FBF7A3B1-7302-4071-A2F8-DD0EDC7779C5}" type="presOf" srcId="{808CD3C2-8D45-7D4C-B2EE-9F0ED4F7C90D}" destId="{F9F3A5AD-E01C-BE41-A7D5-4DD2E60EE2E3}" srcOrd="0" destOrd="0" presId="urn:microsoft.com/office/officeart/2005/8/layout/chevron2"/>
    <dgm:cxn modelId="{B1E211EE-E214-4690-92FF-04DF4F6BD69E}" type="presOf" srcId="{DC77F318-7E99-6A40-950F-644A85ED7136}" destId="{F9B54986-728F-DE4D-8CBE-2861A4FA6415}" srcOrd="0" destOrd="0" presId="urn:microsoft.com/office/officeart/2005/8/layout/chevron2"/>
    <dgm:cxn modelId="{7CFD530E-79E8-47BD-B06C-6F9C430F6DAA}" type="presOf" srcId="{92183B97-D7F0-B348-B9B3-30120EBE226F}" destId="{F9F3A5AD-E01C-BE41-A7D5-4DD2E60EE2E3}" srcOrd="0" destOrd="2" presId="urn:microsoft.com/office/officeart/2005/8/layout/chevron2"/>
    <dgm:cxn modelId="{879FA1A2-8C5C-7C44-8A2B-77F5DA46B4C3}" srcId="{DC77F318-7E99-6A40-950F-644A85ED7136}" destId="{916A8764-9F2F-7C42-B4AD-EFA84512D7BE}" srcOrd="1" destOrd="0" parTransId="{8E41A73B-9686-EC41-A63D-01D88FC5C444}" sibTransId="{DED23EB7-7382-AF4E-8448-0ABA81807436}"/>
    <dgm:cxn modelId="{CE85822A-A835-4FD6-9CEB-A1D0C4752C3B}" type="presOf" srcId="{983F3649-57B9-6F48-932B-8EA052465E94}" destId="{3F2B73D2-5B0E-E541-9495-111086E1ED48}" srcOrd="0" destOrd="0" presId="urn:microsoft.com/office/officeart/2005/8/layout/chevron2"/>
    <dgm:cxn modelId="{E4E3A8BD-11AE-4CA0-AE33-647C9D061EF1}" type="presParOf" srcId="{A3CD5D5F-F46C-BE45-8E68-55CA83EFBC85}" destId="{9F808ABF-2072-2A4A-99E2-07495810FC6F}" srcOrd="0" destOrd="0" presId="urn:microsoft.com/office/officeart/2005/8/layout/chevron2"/>
    <dgm:cxn modelId="{9F72E925-0742-49C0-B381-8452B99B12A4}" type="presParOf" srcId="{9F808ABF-2072-2A4A-99E2-07495810FC6F}" destId="{438994A5-A246-DD4B-922B-DDDA112A4214}" srcOrd="0" destOrd="0" presId="urn:microsoft.com/office/officeart/2005/8/layout/chevron2"/>
    <dgm:cxn modelId="{C29F0393-610F-4752-9787-7A0E95CFEF05}" type="presParOf" srcId="{9F808ABF-2072-2A4A-99E2-07495810FC6F}" destId="{2B73B69A-B921-D144-9921-1B2A994CF1EF}" srcOrd="1" destOrd="0" presId="urn:microsoft.com/office/officeart/2005/8/layout/chevron2"/>
    <dgm:cxn modelId="{C2B7F95D-8F32-4D6E-809E-EF896AB99524}" type="presParOf" srcId="{A3CD5D5F-F46C-BE45-8E68-55CA83EFBC85}" destId="{30DA778F-AC22-024D-820F-AE67B2B9D17B}" srcOrd="1" destOrd="0" presId="urn:microsoft.com/office/officeart/2005/8/layout/chevron2"/>
    <dgm:cxn modelId="{76286D27-EFCA-4E77-87D8-FBDFBAFD3F24}" type="presParOf" srcId="{A3CD5D5F-F46C-BE45-8E68-55CA83EFBC85}" destId="{F1AE8D98-18F4-7640-B820-26AA617EF442}" srcOrd="2" destOrd="0" presId="urn:microsoft.com/office/officeart/2005/8/layout/chevron2"/>
    <dgm:cxn modelId="{49259FA3-9E1E-42C5-B11C-003325829C7D}" type="presParOf" srcId="{F1AE8D98-18F4-7640-B820-26AA617EF442}" destId="{F9B54986-728F-DE4D-8CBE-2861A4FA6415}" srcOrd="0" destOrd="0" presId="urn:microsoft.com/office/officeart/2005/8/layout/chevron2"/>
    <dgm:cxn modelId="{9282BFA9-77B4-4274-A5AE-4422515D138B}" type="presParOf" srcId="{F1AE8D98-18F4-7640-B820-26AA617EF442}" destId="{F9F3A5AD-E01C-BE41-A7D5-4DD2E60EE2E3}" srcOrd="1" destOrd="0" presId="urn:microsoft.com/office/officeart/2005/8/layout/chevron2"/>
    <dgm:cxn modelId="{90686E99-1AA0-44FA-A322-3FF20BDDE231}" type="presParOf" srcId="{A3CD5D5F-F46C-BE45-8E68-55CA83EFBC85}" destId="{9C4BF33F-837D-FA46-99C8-7FAF22CAC660}" srcOrd="3" destOrd="0" presId="urn:microsoft.com/office/officeart/2005/8/layout/chevron2"/>
    <dgm:cxn modelId="{03D44E9C-3233-4A94-94C5-291E37E6F62F}" type="presParOf" srcId="{A3CD5D5F-F46C-BE45-8E68-55CA83EFBC85}" destId="{B70F2A1D-95C9-DB43-B861-DA878D716650}" srcOrd="4" destOrd="0" presId="urn:microsoft.com/office/officeart/2005/8/layout/chevron2"/>
    <dgm:cxn modelId="{B6E1375C-87E0-4634-804A-B5D04E3787E0}" type="presParOf" srcId="{B70F2A1D-95C9-DB43-B861-DA878D716650}" destId="{B110E572-B3DE-6B42-9B0F-E18BFD4EA2EB}" srcOrd="0" destOrd="0" presId="urn:microsoft.com/office/officeart/2005/8/layout/chevron2"/>
    <dgm:cxn modelId="{53A89F16-18E8-4396-BCC2-A5B207B4AB7C}" type="presParOf" srcId="{B70F2A1D-95C9-DB43-B861-DA878D716650}" destId="{3F2B73D2-5B0E-E541-9495-111086E1ED4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67A974-A2D3-7D45-9D71-C0C7C76371AF}" type="doc">
      <dgm:prSet loTypeId="urn:microsoft.com/office/officeart/2005/8/layout/chevron2" loCatId="" qsTypeId="urn:microsoft.com/office/officeart/2005/8/quickstyle/simple2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3D70AF79-666F-D049-B04D-0EF3F7D7FFA2}">
      <dgm:prSet phldrT="[Text]"/>
      <dgm:spPr/>
      <dgm:t>
        <a:bodyPr/>
        <a:lstStyle/>
        <a:p>
          <a:r>
            <a:rPr lang="en-US" dirty="0" smtClean="0"/>
            <a:t>4</a:t>
          </a:r>
          <a:endParaRPr lang="en-US" dirty="0"/>
        </a:p>
      </dgm:t>
    </dgm:pt>
    <dgm:pt modelId="{2BF6B1A3-9DD5-264E-AE6E-8314357C3B1F}" type="parTrans" cxnId="{228F2842-B670-7F44-A9A3-F1B5238FA22C}">
      <dgm:prSet/>
      <dgm:spPr/>
      <dgm:t>
        <a:bodyPr/>
        <a:lstStyle/>
        <a:p>
          <a:endParaRPr lang="en-US"/>
        </a:p>
      </dgm:t>
    </dgm:pt>
    <dgm:pt modelId="{89A5D264-2991-C149-BF2A-9BCA8655D2D4}" type="sibTrans" cxnId="{228F2842-B670-7F44-A9A3-F1B5238FA22C}">
      <dgm:prSet/>
      <dgm:spPr/>
      <dgm:t>
        <a:bodyPr/>
        <a:lstStyle/>
        <a:p>
          <a:endParaRPr lang="en-US"/>
        </a:p>
      </dgm:t>
    </dgm:pt>
    <dgm:pt modelId="{F7791C00-C26E-BF43-8847-F0F33EDE7D65}">
      <dgm:prSet phldrT="[Text]"/>
      <dgm:spPr/>
      <dgm:t>
        <a:bodyPr/>
        <a:lstStyle/>
        <a:p>
          <a:r>
            <a:rPr lang="en-US" dirty="0" smtClean="0"/>
            <a:t>For presumed HD unstable PE he is administered </a:t>
          </a:r>
          <a:r>
            <a:rPr lang="en-US" dirty="0" err="1" smtClean="0"/>
            <a:t>tenecteplase</a:t>
          </a:r>
          <a:endParaRPr lang="en-US" dirty="0"/>
        </a:p>
      </dgm:t>
    </dgm:pt>
    <dgm:pt modelId="{15FA7610-85E1-D344-B7E0-586B7CABA5C2}" type="parTrans" cxnId="{F71B7E2E-8C18-C54F-ABC5-FA658C88DACD}">
      <dgm:prSet/>
      <dgm:spPr/>
      <dgm:t>
        <a:bodyPr/>
        <a:lstStyle/>
        <a:p>
          <a:endParaRPr lang="en-US"/>
        </a:p>
      </dgm:t>
    </dgm:pt>
    <dgm:pt modelId="{27054277-5649-5B4D-A0D7-0E4995885172}" type="sibTrans" cxnId="{F71B7E2E-8C18-C54F-ABC5-FA658C88DACD}">
      <dgm:prSet/>
      <dgm:spPr/>
      <dgm:t>
        <a:bodyPr/>
        <a:lstStyle/>
        <a:p>
          <a:endParaRPr lang="en-US"/>
        </a:p>
      </dgm:t>
    </dgm:pt>
    <dgm:pt modelId="{DC77F318-7E99-6A40-950F-644A85ED7136}">
      <dgm:prSet phldrT="[Text]"/>
      <dgm:spPr/>
      <dgm:t>
        <a:bodyPr/>
        <a:lstStyle/>
        <a:p>
          <a:r>
            <a:rPr lang="en-US" dirty="0" smtClean="0"/>
            <a:t>5</a:t>
          </a:r>
          <a:endParaRPr lang="en-US" dirty="0"/>
        </a:p>
      </dgm:t>
    </dgm:pt>
    <dgm:pt modelId="{61D4FCF7-EAFF-E941-ACFF-51B9796E7AC7}" type="parTrans" cxnId="{C45CCFAC-6D51-DC4C-9DBF-7EB6129BD20A}">
      <dgm:prSet/>
      <dgm:spPr/>
      <dgm:t>
        <a:bodyPr/>
        <a:lstStyle/>
        <a:p>
          <a:endParaRPr lang="en-US"/>
        </a:p>
      </dgm:t>
    </dgm:pt>
    <dgm:pt modelId="{A1216420-BF47-2E4B-BD69-23026309CE6B}" type="sibTrans" cxnId="{C45CCFAC-6D51-DC4C-9DBF-7EB6129BD20A}">
      <dgm:prSet/>
      <dgm:spPr/>
      <dgm:t>
        <a:bodyPr/>
        <a:lstStyle/>
        <a:p>
          <a:endParaRPr lang="en-US"/>
        </a:p>
      </dgm:t>
    </dgm:pt>
    <dgm:pt modelId="{808CD3C2-8D45-7D4C-B2EE-9F0ED4F7C90D}">
      <dgm:prSet phldrT="[Text]"/>
      <dgm:spPr/>
      <dgm:t>
        <a:bodyPr/>
        <a:lstStyle/>
        <a:p>
          <a:r>
            <a:rPr lang="en-US" dirty="0" smtClean="0"/>
            <a:t>Norepinephrine initiated, no response then </a:t>
          </a:r>
          <a:r>
            <a:rPr lang="en-US" dirty="0" err="1" smtClean="0"/>
            <a:t>Dobutamine</a:t>
          </a:r>
          <a:r>
            <a:rPr lang="en-US" dirty="0" smtClean="0"/>
            <a:t> initiated for RV </a:t>
          </a:r>
          <a:r>
            <a:rPr lang="en-US" dirty="0" err="1" smtClean="0"/>
            <a:t>ionotropy</a:t>
          </a:r>
          <a:r>
            <a:rPr lang="en-US" dirty="0" smtClean="0"/>
            <a:t>?</a:t>
          </a:r>
          <a:endParaRPr lang="en-US" dirty="0"/>
        </a:p>
      </dgm:t>
    </dgm:pt>
    <dgm:pt modelId="{676FC12A-1233-1640-BDCE-85400F9BFDD7}" type="parTrans" cxnId="{CA07EEC1-0141-4A43-A50D-E8AEABF3B7C9}">
      <dgm:prSet/>
      <dgm:spPr/>
      <dgm:t>
        <a:bodyPr/>
        <a:lstStyle/>
        <a:p>
          <a:endParaRPr lang="en-US"/>
        </a:p>
      </dgm:t>
    </dgm:pt>
    <dgm:pt modelId="{45DD1FBD-86C8-564D-9EA2-5F88D89F8A00}" type="sibTrans" cxnId="{CA07EEC1-0141-4A43-A50D-E8AEABF3B7C9}">
      <dgm:prSet/>
      <dgm:spPr/>
      <dgm:t>
        <a:bodyPr/>
        <a:lstStyle/>
        <a:p>
          <a:endParaRPr lang="en-US"/>
        </a:p>
      </dgm:t>
    </dgm:pt>
    <dgm:pt modelId="{983F3649-57B9-6F48-932B-8EA052465E94}">
      <dgm:prSet phldrT="[Text]"/>
      <dgm:spPr/>
      <dgm:t>
        <a:bodyPr/>
        <a:lstStyle/>
        <a:p>
          <a:r>
            <a:rPr lang="en-US" dirty="0" smtClean="0"/>
            <a:t>6</a:t>
          </a:r>
        </a:p>
      </dgm:t>
    </dgm:pt>
    <dgm:pt modelId="{3889226C-5DD5-DC44-AF44-9210E3CD5212}" type="parTrans" cxnId="{EDA80D3A-72D7-254C-BA44-2D1BF7FAD318}">
      <dgm:prSet/>
      <dgm:spPr/>
      <dgm:t>
        <a:bodyPr/>
        <a:lstStyle/>
        <a:p>
          <a:endParaRPr lang="en-US"/>
        </a:p>
      </dgm:t>
    </dgm:pt>
    <dgm:pt modelId="{F5FBAE83-187C-6A43-9F95-FB4B4A0E19AF}" type="sibTrans" cxnId="{EDA80D3A-72D7-254C-BA44-2D1BF7FAD318}">
      <dgm:prSet/>
      <dgm:spPr/>
      <dgm:t>
        <a:bodyPr/>
        <a:lstStyle/>
        <a:p>
          <a:endParaRPr lang="en-US"/>
        </a:p>
      </dgm:t>
    </dgm:pt>
    <dgm:pt modelId="{9732111A-DB77-4341-8DEF-30A9087312D2}">
      <dgm:prSet/>
      <dgm:spPr/>
      <dgm:t>
        <a:bodyPr/>
        <a:lstStyle/>
        <a:p>
          <a:r>
            <a:rPr lang="en-US" dirty="0" err="1" smtClean="0"/>
            <a:t>Flolan</a:t>
          </a:r>
          <a:r>
            <a:rPr lang="en-US" dirty="0" smtClean="0"/>
            <a:t> initiated to reduce RV afterload</a:t>
          </a:r>
          <a:endParaRPr lang="en-US" dirty="0"/>
        </a:p>
      </dgm:t>
    </dgm:pt>
    <dgm:pt modelId="{C5930ABB-169F-9642-BA6F-BA3F69973DB2}" type="parTrans" cxnId="{20B698C8-DC4B-B346-845C-58F3C9E38280}">
      <dgm:prSet/>
      <dgm:spPr/>
      <dgm:t>
        <a:bodyPr/>
        <a:lstStyle/>
        <a:p>
          <a:endParaRPr lang="en-US"/>
        </a:p>
      </dgm:t>
    </dgm:pt>
    <dgm:pt modelId="{3C16A285-C4FF-4049-9230-BD67B24BBFA3}" type="sibTrans" cxnId="{20B698C8-DC4B-B346-845C-58F3C9E38280}">
      <dgm:prSet/>
      <dgm:spPr/>
      <dgm:t>
        <a:bodyPr/>
        <a:lstStyle/>
        <a:p>
          <a:endParaRPr lang="en-US"/>
        </a:p>
      </dgm:t>
    </dgm:pt>
    <dgm:pt modelId="{5D45CB12-55FB-3D40-8EDA-203B73F8EC06}">
      <dgm:prSet/>
      <dgm:spPr/>
      <dgm:t>
        <a:bodyPr/>
        <a:lstStyle/>
        <a:p>
          <a:r>
            <a:rPr lang="en-US" dirty="0" smtClean="0"/>
            <a:t>7</a:t>
          </a:r>
          <a:endParaRPr lang="en-US" dirty="0"/>
        </a:p>
      </dgm:t>
    </dgm:pt>
    <dgm:pt modelId="{90CCFF17-6722-F449-884F-D318BB3C284B}" type="parTrans" cxnId="{313BDB94-4FD7-C240-80F6-3541586C15A2}">
      <dgm:prSet/>
      <dgm:spPr/>
      <dgm:t>
        <a:bodyPr/>
        <a:lstStyle/>
        <a:p>
          <a:endParaRPr lang="en-US"/>
        </a:p>
      </dgm:t>
    </dgm:pt>
    <dgm:pt modelId="{0E69802E-671C-BD4F-B3A2-69958D8534B0}" type="sibTrans" cxnId="{313BDB94-4FD7-C240-80F6-3541586C15A2}">
      <dgm:prSet/>
      <dgm:spPr/>
      <dgm:t>
        <a:bodyPr/>
        <a:lstStyle/>
        <a:p>
          <a:endParaRPr lang="en-US"/>
        </a:p>
      </dgm:t>
    </dgm:pt>
    <dgm:pt modelId="{BA5282A9-C82A-CB44-89B5-5BA0123DECEB}">
      <dgm:prSet/>
      <dgm:spPr/>
      <dgm:t>
        <a:bodyPr/>
        <a:lstStyle/>
        <a:p>
          <a:r>
            <a:rPr lang="en-US" dirty="0" smtClean="0"/>
            <a:t>Stabilizes on </a:t>
          </a:r>
          <a:r>
            <a:rPr lang="en-US" dirty="0" err="1" smtClean="0"/>
            <a:t>Dobutamine</a:t>
          </a:r>
          <a:r>
            <a:rPr lang="en-US" dirty="0" smtClean="0"/>
            <a:t> and </a:t>
          </a:r>
          <a:r>
            <a:rPr lang="en-US" dirty="0" err="1" smtClean="0"/>
            <a:t>Flolan</a:t>
          </a:r>
          <a:r>
            <a:rPr lang="en-US" dirty="0" smtClean="0"/>
            <a:t>, </a:t>
          </a:r>
          <a:r>
            <a:rPr lang="en-US" dirty="0" err="1" smtClean="0"/>
            <a:t>Levophed</a:t>
          </a:r>
          <a:r>
            <a:rPr lang="en-US" dirty="0" smtClean="0"/>
            <a:t> stopped. Given </a:t>
          </a:r>
          <a:r>
            <a:rPr lang="en-US" dirty="0" err="1" smtClean="0"/>
            <a:t>Mero</a:t>
          </a:r>
          <a:r>
            <a:rPr lang="en-US" dirty="0" smtClean="0"/>
            <a:t> and </a:t>
          </a:r>
          <a:r>
            <a:rPr lang="en-US" dirty="0" err="1" smtClean="0"/>
            <a:t>Vanc</a:t>
          </a:r>
          <a:r>
            <a:rPr lang="en-US" dirty="0" smtClean="0"/>
            <a:t>.</a:t>
          </a:r>
          <a:endParaRPr lang="en-US" dirty="0"/>
        </a:p>
      </dgm:t>
    </dgm:pt>
    <dgm:pt modelId="{9273012E-F821-DE43-87C0-0DD0D905BE40}" type="parTrans" cxnId="{5B758303-A4DA-0F42-B7E4-A2B33FB7949A}">
      <dgm:prSet/>
      <dgm:spPr/>
      <dgm:t>
        <a:bodyPr/>
        <a:lstStyle/>
        <a:p>
          <a:endParaRPr lang="en-US"/>
        </a:p>
      </dgm:t>
    </dgm:pt>
    <dgm:pt modelId="{594D694A-5345-694C-9BEC-4D84AA83D5AC}" type="sibTrans" cxnId="{5B758303-A4DA-0F42-B7E4-A2B33FB7949A}">
      <dgm:prSet/>
      <dgm:spPr/>
      <dgm:t>
        <a:bodyPr/>
        <a:lstStyle/>
        <a:p>
          <a:endParaRPr lang="en-US"/>
        </a:p>
      </dgm:t>
    </dgm:pt>
    <dgm:pt modelId="{A3CD5D5F-F46C-BE45-8E68-55CA83EFBC85}" type="pres">
      <dgm:prSet presAssocID="{CC67A974-A2D3-7D45-9D71-C0C7C76371A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F808ABF-2072-2A4A-99E2-07495810FC6F}" type="pres">
      <dgm:prSet presAssocID="{3D70AF79-666F-D049-B04D-0EF3F7D7FFA2}" presName="composite" presStyleCnt="0"/>
      <dgm:spPr/>
      <dgm:t>
        <a:bodyPr/>
        <a:lstStyle/>
        <a:p>
          <a:endParaRPr lang="en-US"/>
        </a:p>
      </dgm:t>
    </dgm:pt>
    <dgm:pt modelId="{438994A5-A246-DD4B-922B-DDDA112A4214}" type="pres">
      <dgm:prSet presAssocID="{3D70AF79-666F-D049-B04D-0EF3F7D7FFA2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73B69A-B921-D144-9921-1B2A994CF1EF}" type="pres">
      <dgm:prSet presAssocID="{3D70AF79-666F-D049-B04D-0EF3F7D7FFA2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DA778F-AC22-024D-820F-AE67B2B9D17B}" type="pres">
      <dgm:prSet presAssocID="{89A5D264-2991-C149-BF2A-9BCA8655D2D4}" presName="sp" presStyleCnt="0"/>
      <dgm:spPr/>
      <dgm:t>
        <a:bodyPr/>
        <a:lstStyle/>
        <a:p>
          <a:endParaRPr lang="en-US"/>
        </a:p>
      </dgm:t>
    </dgm:pt>
    <dgm:pt modelId="{F1AE8D98-18F4-7640-B820-26AA617EF442}" type="pres">
      <dgm:prSet presAssocID="{DC77F318-7E99-6A40-950F-644A85ED7136}" presName="composite" presStyleCnt="0"/>
      <dgm:spPr/>
      <dgm:t>
        <a:bodyPr/>
        <a:lstStyle/>
        <a:p>
          <a:endParaRPr lang="en-US"/>
        </a:p>
      </dgm:t>
    </dgm:pt>
    <dgm:pt modelId="{F9B54986-728F-DE4D-8CBE-2861A4FA6415}" type="pres">
      <dgm:prSet presAssocID="{DC77F318-7E99-6A40-950F-644A85ED7136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F3A5AD-E01C-BE41-A7D5-4DD2E60EE2E3}" type="pres">
      <dgm:prSet presAssocID="{DC77F318-7E99-6A40-950F-644A85ED7136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4BF33F-837D-FA46-99C8-7FAF22CAC660}" type="pres">
      <dgm:prSet presAssocID="{A1216420-BF47-2E4B-BD69-23026309CE6B}" presName="sp" presStyleCnt="0"/>
      <dgm:spPr/>
      <dgm:t>
        <a:bodyPr/>
        <a:lstStyle/>
        <a:p>
          <a:endParaRPr lang="en-US"/>
        </a:p>
      </dgm:t>
    </dgm:pt>
    <dgm:pt modelId="{A10F5240-4F60-7F46-9FCA-38E858E0265E}" type="pres">
      <dgm:prSet presAssocID="{983F3649-57B9-6F48-932B-8EA052465E94}" presName="composite" presStyleCnt="0"/>
      <dgm:spPr/>
      <dgm:t>
        <a:bodyPr/>
        <a:lstStyle/>
        <a:p>
          <a:endParaRPr lang="en-US"/>
        </a:p>
      </dgm:t>
    </dgm:pt>
    <dgm:pt modelId="{243941A5-8E91-9845-AB64-923DFC054A61}" type="pres">
      <dgm:prSet presAssocID="{983F3649-57B9-6F48-932B-8EA052465E94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E08914-B969-4D4F-ACB7-156842215CBC}" type="pres">
      <dgm:prSet presAssocID="{983F3649-57B9-6F48-932B-8EA052465E94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9D3B20-93B3-B545-8B9D-037B4CB90033}" type="pres">
      <dgm:prSet presAssocID="{F5FBAE83-187C-6A43-9F95-FB4B4A0E19AF}" presName="sp" presStyleCnt="0"/>
      <dgm:spPr/>
      <dgm:t>
        <a:bodyPr/>
        <a:lstStyle/>
        <a:p>
          <a:endParaRPr lang="en-US"/>
        </a:p>
      </dgm:t>
    </dgm:pt>
    <dgm:pt modelId="{E30289BE-5B49-5A4A-82E5-1921D7CF0208}" type="pres">
      <dgm:prSet presAssocID="{5D45CB12-55FB-3D40-8EDA-203B73F8EC06}" presName="composite" presStyleCnt="0"/>
      <dgm:spPr/>
      <dgm:t>
        <a:bodyPr/>
        <a:lstStyle/>
        <a:p>
          <a:endParaRPr lang="en-US"/>
        </a:p>
      </dgm:t>
    </dgm:pt>
    <dgm:pt modelId="{DC54ADA4-3DA9-D541-AC49-7A4E2B92E1AC}" type="pres">
      <dgm:prSet presAssocID="{5D45CB12-55FB-3D40-8EDA-203B73F8EC06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B4C2E0-8D20-2649-9FAC-F38FF947DAEC}" type="pres">
      <dgm:prSet presAssocID="{5D45CB12-55FB-3D40-8EDA-203B73F8EC06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42CC1F2-A15A-4687-A647-1CDBAD5BD6FA}" type="presOf" srcId="{983F3649-57B9-6F48-932B-8EA052465E94}" destId="{243941A5-8E91-9845-AB64-923DFC054A61}" srcOrd="0" destOrd="0" presId="urn:microsoft.com/office/officeart/2005/8/layout/chevron2"/>
    <dgm:cxn modelId="{4948E092-CD2B-4EAD-9324-A0B4EBD3B8A2}" type="presOf" srcId="{BA5282A9-C82A-CB44-89B5-5BA0123DECEB}" destId="{BEB4C2E0-8D20-2649-9FAC-F38FF947DAEC}" srcOrd="0" destOrd="0" presId="urn:microsoft.com/office/officeart/2005/8/layout/chevron2"/>
    <dgm:cxn modelId="{1A225755-B810-4309-B19E-5B01A7A61F4F}" type="presOf" srcId="{9732111A-DB77-4341-8DEF-30A9087312D2}" destId="{23E08914-B969-4D4F-ACB7-156842215CBC}" srcOrd="0" destOrd="0" presId="urn:microsoft.com/office/officeart/2005/8/layout/chevron2"/>
    <dgm:cxn modelId="{EDA80D3A-72D7-254C-BA44-2D1BF7FAD318}" srcId="{CC67A974-A2D3-7D45-9D71-C0C7C76371AF}" destId="{983F3649-57B9-6F48-932B-8EA052465E94}" srcOrd="2" destOrd="0" parTransId="{3889226C-5DD5-DC44-AF44-9210E3CD5212}" sibTransId="{F5FBAE83-187C-6A43-9F95-FB4B4A0E19AF}"/>
    <dgm:cxn modelId="{44343571-2159-4301-89F5-08FD24524830}" type="presOf" srcId="{3D70AF79-666F-D049-B04D-0EF3F7D7FFA2}" destId="{438994A5-A246-DD4B-922B-DDDA112A4214}" srcOrd="0" destOrd="0" presId="urn:microsoft.com/office/officeart/2005/8/layout/chevron2"/>
    <dgm:cxn modelId="{6C9F9A51-02B8-4761-BC22-DBEF10EBCF68}" type="presOf" srcId="{808CD3C2-8D45-7D4C-B2EE-9F0ED4F7C90D}" destId="{F9F3A5AD-E01C-BE41-A7D5-4DD2E60EE2E3}" srcOrd="0" destOrd="0" presId="urn:microsoft.com/office/officeart/2005/8/layout/chevron2"/>
    <dgm:cxn modelId="{A1076594-1CE7-4CD6-8772-A15A8A0A97C0}" type="presOf" srcId="{DC77F318-7E99-6A40-950F-644A85ED7136}" destId="{F9B54986-728F-DE4D-8CBE-2861A4FA6415}" srcOrd="0" destOrd="0" presId="urn:microsoft.com/office/officeart/2005/8/layout/chevron2"/>
    <dgm:cxn modelId="{C45CCFAC-6D51-DC4C-9DBF-7EB6129BD20A}" srcId="{CC67A974-A2D3-7D45-9D71-C0C7C76371AF}" destId="{DC77F318-7E99-6A40-950F-644A85ED7136}" srcOrd="1" destOrd="0" parTransId="{61D4FCF7-EAFF-E941-ACFF-51B9796E7AC7}" sibTransId="{A1216420-BF47-2E4B-BD69-23026309CE6B}"/>
    <dgm:cxn modelId="{41CCFDBC-9F06-48EB-B0A4-432939848DD0}" type="presOf" srcId="{5D45CB12-55FB-3D40-8EDA-203B73F8EC06}" destId="{DC54ADA4-3DA9-D541-AC49-7A4E2B92E1AC}" srcOrd="0" destOrd="0" presId="urn:microsoft.com/office/officeart/2005/8/layout/chevron2"/>
    <dgm:cxn modelId="{CA07EEC1-0141-4A43-A50D-E8AEABF3B7C9}" srcId="{DC77F318-7E99-6A40-950F-644A85ED7136}" destId="{808CD3C2-8D45-7D4C-B2EE-9F0ED4F7C90D}" srcOrd="0" destOrd="0" parTransId="{676FC12A-1233-1640-BDCE-85400F9BFDD7}" sibTransId="{45DD1FBD-86C8-564D-9EA2-5F88D89F8A00}"/>
    <dgm:cxn modelId="{20B698C8-DC4B-B346-845C-58F3C9E38280}" srcId="{983F3649-57B9-6F48-932B-8EA052465E94}" destId="{9732111A-DB77-4341-8DEF-30A9087312D2}" srcOrd="0" destOrd="0" parTransId="{C5930ABB-169F-9642-BA6F-BA3F69973DB2}" sibTransId="{3C16A285-C4FF-4049-9230-BD67B24BBFA3}"/>
    <dgm:cxn modelId="{313BDB94-4FD7-C240-80F6-3541586C15A2}" srcId="{CC67A974-A2D3-7D45-9D71-C0C7C76371AF}" destId="{5D45CB12-55FB-3D40-8EDA-203B73F8EC06}" srcOrd="3" destOrd="0" parTransId="{90CCFF17-6722-F449-884F-D318BB3C284B}" sibTransId="{0E69802E-671C-BD4F-B3A2-69958D8534B0}"/>
    <dgm:cxn modelId="{228F2842-B670-7F44-A9A3-F1B5238FA22C}" srcId="{CC67A974-A2D3-7D45-9D71-C0C7C76371AF}" destId="{3D70AF79-666F-D049-B04D-0EF3F7D7FFA2}" srcOrd="0" destOrd="0" parTransId="{2BF6B1A3-9DD5-264E-AE6E-8314357C3B1F}" sibTransId="{89A5D264-2991-C149-BF2A-9BCA8655D2D4}"/>
    <dgm:cxn modelId="{F71B7E2E-8C18-C54F-ABC5-FA658C88DACD}" srcId="{3D70AF79-666F-D049-B04D-0EF3F7D7FFA2}" destId="{F7791C00-C26E-BF43-8847-F0F33EDE7D65}" srcOrd="0" destOrd="0" parTransId="{15FA7610-85E1-D344-B7E0-586B7CABA5C2}" sibTransId="{27054277-5649-5B4D-A0D7-0E4995885172}"/>
    <dgm:cxn modelId="{3E5C52F4-6856-4098-B216-9115626706AD}" type="presOf" srcId="{CC67A974-A2D3-7D45-9D71-C0C7C76371AF}" destId="{A3CD5D5F-F46C-BE45-8E68-55CA83EFBC85}" srcOrd="0" destOrd="0" presId="urn:microsoft.com/office/officeart/2005/8/layout/chevron2"/>
    <dgm:cxn modelId="{5B758303-A4DA-0F42-B7E4-A2B33FB7949A}" srcId="{5D45CB12-55FB-3D40-8EDA-203B73F8EC06}" destId="{BA5282A9-C82A-CB44-89B5-5BA0123DECEB}" srcOrd="0" destOrd="0" parTransId="{9273012E-F821-DE43-87C0-0DD0D905BE40}" sibTransId="{594D694A-5345-694C-9BEC-4D84AA83D5AC}"/>
    <dgm:cxn modelId="{9B9ADD77-677E-464A-B070-0C68957DA200}" type="presOf" srcId="{F7791C00-C26E-BF43-8847-F0F33EDE7D65}" destId="{2B73B69A-B921-D144-9921-1B2A994CF1EF}" srcOrd="0" destOrd="0" presId="urn:microsoft.com/office/officeart/2005/8/layout/chevron2"/>
    <dgm:cxn modelId="{D02F000B-C651-4642-9D8D-239E469C3A20}" type="presParOf" srcId="{A3CD5D5F-F46C-BE45-8E68-55CA83EFBC85}" destId="{9F808ABF-2072-2A4A-99E2-07495810FC6F}" srcOrd="0" destOrd="0" presId="urn:microsoft.com/office/officeart/2005/8/layout/chevron2"/>
    <dgm:cxn modelId="{2E0445B5-61BE-4519-83C9-34AFCBEB5963}" type="presParOf" srcId="{9F808ABF-2072-2A4A-99E2-07495810FC6F}" destId="{438994A5-A246-DD4B-922B-DDDA112A4214}" srcOrd="0" destOrd="0" presId="urn:microsoft.com/office/officeart/2005/8/layout/chevron2"/>
    <dgm:cxn modelId="{456EFD0A-573B-4104-9513-7647E639DE17}" type="presParOf" srcId="{9F808ABF-2072-2A4A-99E2-07495810FC6F}" destId="{2B73B69A-B921-D144-9921-1B2A994CF1EF}" srcOrd="1" destOrd="0" presId="urn:microsoft.com/office/officeart/2005/8/layout/chevron2"/>
    <dgm:cxn modelId="{0BED2628-6D6B-4EFB-ADA9-9017F5804974}" type="presParOf" srcId="{A3CD5D5F-F46C-BE45-8E68-55CA83EFBC85}" destId="{30DA778F-AC22-024D-820F-AE67B2B9D17B}" srcOrd="1" destOrd="0" presId="urn:microsoft.com/office/officeart/2005/8/layout/chevron2"/>
    <dgm:cxn modelId="{816F2347-E594-4B9F-A862-FE922899337B}" type="presParOf" srcId="{A3CD5D5F-F46C-BE45-8E68-55CA83EFBC85}" destId="{F1AE8D98-18F4-7640-B820-26AA617EF442}" srcOrd="2" destOrd="0" presId="urn:microsoft.com/office/officeart/2005/8/layout/chevron2"/>
    <dgm:cxn modelId="{57B51F7D-AC6B-438E-A9B9-7ED21384F5F5}" type="presParOf" srcId="{F1AE8D98-18F4-7640-B820-26AA617EF442}" destId="{F9B54986-728F-DE4D-8CBE-2861A4FA6415}" srcOrd="0" destOrd="0" presId="urn:microsoft.com/office/officeart/2005/8/layout/chevron2"/>
    <dgm:cxn modelId="{1DC3BA90-B7D2-4D42-AB77-ABC04E655C34}" type="presParOf" srcId="{F1AE8D98-18F4-7640-B820-26AA617EF442}" destId="{F9F3A5AD-E01C-BE41-A7D5-4DD2E60EE2E3}" srcOrd="1" destOrd="0" presId="urn:microsoft.com/office/officeart/2005/8/layout/chevron2"/>
    <dgm:cxn modelId="{385BF241-838A-4885-8DE8-1DAC8F6B41AE}" type="presParOf" srcId="{A3CD5D5F-F46C-BE45-8E68-55CA83EFBC85}" destId="{9C4BF33F-837D-FA46-99C8-7FAF22CAC660}" srcOrd="3" destOrd="0" presId="urn:microsoft.com/office/officeart/2005/8/layout/chevron2"/>
    <dgm:cxn modelId="{7802B2D2-AD39-4C16-ADB9-16DA7AE72C25}" type="presParOf" srcId="{A3CD5D5F-F46C-BE45-8E68-55CA83EFBC85}" destId="{A10F5240-4F60-7F46-9FCA-38E858E0265E}" srcOrd="4" destOrd="0" presId="urn:microsoft.com/office/officeart/2005/8/layout/chevron2"/>
    <dgm:cxn modelId="{7BB6F047-A9FE-4FDA-A730-A7E15EB98865}" type="presParOf" srcId="{A10F5240-4F60-7F46-9FCA-38E858E0265E}" destId="{243941A5-8E91-9845-AB64-923DFC054A61}" srcOrd="0" destOrd="0" presId="urn:microsoft.com/office/officeart/2005/8/layout/chevron2"/>
    <dgm:cxn modelId="{56981DD5-6277-453C-80ED-AA9165EC361A}" type="presParOf" srcId="{A10F5240-4F60-7F46-9FCA-38E858E0265E}" destId="{23E08914-B969-4D4F-ACB7-156842215CBC}" srcOrd="1" destOrd="0" presId="urn:microsoft.com/office/officeart/2005/8/layout/chevron2"/>
    <dgm:cxn modelId="{DB16D659-02C4-46FE-B954-D462FC37CD37}" type="presParOf" srcId="{A3CD5D5F-F46C-BE45-8E68-55CA83EFBC85}" destId="{D09D3B20-93B3-B545-8B9D-037B4CB90033}" srcOrd="5" destOrd="0" presId="urn:microsoft.com/office/officeart/2005/8/layout/chevron2"/>
    <dgm:cxn modelId="{10B19DF9-DF0B-4EAA-9869-F83CDE6FA218}" type="presParOf" srcId="{A3CD5D5F-F46C-BE45-8E68-55CA83EFBC85}" destId="{E30289BE-5B49-5A4A-82E5-1921D7CF0208}" srcOrd="6" destOrd="0" presId="urn:microsoft.com/office/officeart/2005/8/layout/chevron2"/>
    <dgm:cxn modelId="{502E7DC5-03D3-4F2C-97AC-B93598AEB3C6}" type="presParOf" srcId="{E30289BE-5B49-5A4A-82E5-1921D7CF0208}" destId="{DC54ADA4-3DA9-D541-AC49-7A4E2B92E1AC}" srcOrd="0" destOrd="0" presId="urn:microsoft.com/office/officeart/2005/8/layout/chevron2"/>
    <dgm:cxn modelId="{A6AD7773-5288-4D67-87BF-3AA20E7F1776}" type="presParOf" srcId="{E30289BE-5B49-5A4A-82E5-1921D7CF0208}" destId="{BEB4C2E0-8D20-2649-9FAC-F38FF947DAE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D9DB9F-5A6D-8A45-9BAC-C4AC173920CF}" type="doc">
      <dgm:prSet loTypeId="urn:microsoft.com/office/officeart/2005/8/layout/hList1" loCatId="" qsTypeId="urn:microsoft.com/office/officeart/2005/8/quickstyle/simple3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432C3977-1560-2240-BB97-AB5AFDF6E62B}">
      <dgm:prSet phldrT="[Text]"/>
      <dgm:spPr/>
      <dgm:t>
        <a:bodyPr/>
        <a:lstStyle/>
        <a:p>
          <a:r>
            <a:rPr lang="en-US" dirty="0" smtClean="0"/>
            <a:t>Social History</a:t>
          </a:r>
          <a:endParaRPr lang="en-US" dirty="0"/>
        </a:p>
      </dgm:t>
    </dgm:pt>
    <dgm:pt modelId="{E6096452-80F0-934F-9147-A28C3189F8AE}" type="parTrans" cxnId="{1E2FD47E-5B42-3245-B9B1-AD1F9C6F40D3}">
      <dgm:prSet/>
      <dgm:spPr/>
      <dgm:t>
        <a:bodyPr/>
        <a:lstStyle/>
        <a:p>
          <a:endParaRPr lang="en-US"/>
        </a:p>
      </dgm:t>
    </dgm:pt>
    <dgm:pt modelId="{8BB858C6-B50E-0E41-9E79-241C6C3E32FE}" type="sibTrans" cxnId="{1E2FD47E-5B42-3245-B9B1-AD1F9C6F40D3}">
      <dgm:prSet/>
      <dgm:spPr/>
      <dgm:t>
        <a:bodyPr/>
        <a:lstStyle/>
        <a:p>
          <a:endParaRPr lang="en-US"/>
        </a:p>
      </dgm:t>
    </dgm:pt>
    <dgm:pt modelId="{64FAD2D1-B893-274B-B4CA-284595BB2AE4}">
      <dgm:prSet phldrT="[Text]"/>
      <dgm:spPr/>
      <dgm:t>
        <a:bodyPr/>
        <a:lstStyle/>
        <a:p>
          <a:r>
            <a:rPr lang="en-US" dirty="0" smtClean="0"/>
            <a:t>6 cigarettes a day</a:t>
          </a:r>
          <a:endParaRPr lang="en-US" dirty="0"/>
        </a:p>
      </dgm:t>
    </dgm:pt>
    <dgm:pt modelId="{02D00865-2E7F-3648-B23A-2EC92060689A}" type="parTrans" cxnId="{92BCD4BC-541E-774D-8623-D038A842DA13}">
      <dgm:prSet/>
      <dgm:spPr/>
      <dgm:t>
        <a:bodyPr/>
        <a:lstStyle/>
        <a:p>
          <a:endParaRPr lang="en-US"/>
        </a:p>
      </dgm:t>
    </dgm:pt>
    <dgm:pt modelId="{760F2BF4-13CA-174A-B25F-CD1BAB6D02D0}" type="sibTrans" cxnId="{92BCD4BC-541E-774D-8623-D038A842DA13}">
      <dgm:prSet/>
      <dgm:spPr/>
      <dgm:t>
        <a:bodyPr/>
        <a:lstStyle/>
        <a:p>
          <a:endParaRPr lang="en-US"/>
        </a:p>
      </dgm:t>
    </dgm:pt>
    <dgm:pt modelId="{8A77938F-BCAF-D942-9904-C7ECD1E16E9A}">
      <dgm:prSet phldrT="[Text]"/>
      <dgm:spPr/>
      <dgm:t>
        <a:bodyPr/>
        <a:lstStyle/>
        <a:p>
          <a:r>
            <a:rPr lang="en-US" dirty="0" smtClean="0"/>
            <a:t>Family History</a:t>
          </a:r>
          <a:endParaRPr lang="en-US" dirty="0"/>
        </a:p>
      </dgm:t>
    </dgm:pt>
    <dgm:pt modelId="{CA4AB17D-6EDB-0E46-A913-0A59A99A797F}" type="parTrans" cxnId="{8560F864-19C5-FB45-ABDF-34FE793EE4A9}">
      <dgm:prSet/>
      <dgm:spPr/>
      <dgm:t>
        <a:bodyPr/>
        <a:lstStyle/>
        <a:p>
          <a:endParaRPr lang="en-US"/>
        </a:p>
      </dgm:t>
    </dgm:pt>
    <dgm:pt modelId="{1048722E-46DF-0E41-B579-5C0A12E2938B}" type="sibTrans" cxnId="{8560F864-19C5-FB45-ABDF-34FE793EE4A9}">
      <dgm:prSet/>
      <dgm:spPr/>
      <dgm:t>
        <a:bodyPr/>
        <a:lstStyle/>
        <a:p>
          <a:endParaRPr lang="en-US"/>
        </a:p>
      </dgm:t>
    </dgm:pt>
    <dgm:pt modelId="{42738826-28C9-4A40-BAB3-A8229478932B}">
      <dgm:prSet phldrT="[Text]"/>
      <dgm:spPr/>
      <dgm:t>
        <a:bodyPr/>
        <a:lstStyle/>
        <a:p>
          <a:r>
            <a:rPr lang="en-US" dirty="0" smtClean="0"/>
            <a:t>Mother with MI @ 50</a:t>
          </a:r>
          <a:endParaRPr lang="en-US" dirty="0"/>
        </a:p>
      </dgm:t>
    </dgm:pt>
    <dgm:pt modelId="{7AC23F4A-5849-DB4A-A577-7C86C57DF682}" type="parTrans" cxnId="{7BF7EEBD-44B0-9348-8228-F05031B98762}">
      <dgm:prSet/>
      <dgm:spPr/>
      <dgm:t>
        <a:bodyPr/>
        <a:lstStyle/>
        <a:p>
          <a:endParaRPr lang="en-US"/>
        </a:p>
      </dgm:t>
    </dgm:pt>
    <dgm:pt modelId="{7E654C17-E232-864B-A82F-9346545D2AF8}" type="sibTrans" cxnId="{7BF7EEBD-44B0-9348-8228-F05031B98762}">
      <dgm:prSet/>
      <dgm:spPr/>
      <dgm:t>
        <a:bodyPr/>
        <a:lstStyle/>
        <a:p>
          <a:endParaRPr lang="en-US"/>
        </a:p>
      </dgm:t>
    </dgm:pt>
    <dgm:pt modelId="{C62A0CD2-C81E-394C-A37E-C44FEEE83198}">
      <dgm:prSet phldrT="[Text]"/>
      <dgm:spPr/>
      <dgm:t>
        <a:bodyPr/>
        <a:lstStyle/>
        <a:p>
          <a:r>
            <a:rPr lang="en-US" dirty="0" smtClean="0"/>
            <a:t>Medications</a:t>
          </a:r>
          <a:endParaRPr lang="en-US" dirty="0"/>
        </a:p>
      </dgm:t>
    </dgm:pt>
    <dgm:pt modelId="{39B3627C-DE62-8A49-A68A-087283AD8954}" type="parTrans" cxnId="{A67A8375-3BAD-624C-92CC-D0FAC93774D1}">
      <dgm:prSet/>
      <dgm:spPr/>
      <dgm:t>
        <a:bodyPr/>
        <a:lstStyle/>
        <a:p>
          <a:endParaRPr lang="en-US"/>
        </a:p>
      </dgm:t>
    </dgm:pt>
    <dgm:pt modelId="{608C6EB5-D488-1B49-BB5A-6C7419EE67FA}" type="sibTrans" cxnId="{A67A8375-3BAD-624C-92CC-D0FAC93774D1}">
      <dgm:prSet/>
      <dgm:spPr/>
      <dgm:t>
        <a:bodyPr/>
        <a:lstStyle/>
        <a:p>
          <a:endParaRPr lang="en-US"/>
        </a:p>
      </dgm:t>
    </dgm:pt>
    <dgm:pt modelId="{02FA89AA-F804-C546-979D-68D7E9492A4B}">
      <dgm:prSet phldrT="[Text]"/>
      <dgm:spPr/>
      <dgm:t>
        <a:bodyPr/>
        <a:lstStyle/>
        <a:p>
          <a:r>
            <a:rPr lang="en-US" dirty="0" smtClean="0"/>
            <a:t>ASA 81</a:t>
          </a:r>
          <a:endParaRPr lang="en-US" dirty="0"/>
        </a:p>
      </dgm:t>
    </dgm:pt>
    <dgm:pt modelId="{5E922325-F39A-9B45-A04C-A99D70B23268}" type="parTrans" cxnId="{CE5425D6-6729-7947-B538-CB7E64493D67}">
      <dgm:prSet/>
      <dgm:spPr/>
      <dgm:t>
        <a:bodyPr/>
        <a:lstStyle/>
        <a:p>
          <a:endParaRPr lang="en-US"/>
        </a:p>
      </dgm:t>
    </dgm:pt>
    <dgm:pt modelId="{D76BE832-5F8B-B443-B310-1FF8C496F632}" type="sibTrans" cxnId="{CE5425D6-6729-7947-B538-CB7E64493D67}">
      <dgm:prSet/>
      <dgm:spPr/>
      <dgm:t>
        <a:bodyPr/>
        <a:lstStyle/>
        <a:p>
          <a:endParaRPr lang="en-US"/>
        </a:p>
      </dgm:t>
    </dgm:pt>
    <dgm:pt modelId="{609ED3D5-64D0-8447-AA3A-0D07E92B4FC0}">
      <dgm:prSet phldrT="[Text]"/>
      <dgm:spPr/>
      <dgm:t>
        <a:bodyPr/>
        <a:lstStyle/>
        <a:p>
          <a:endParaRPr lang="en-US" dirty="0"/>
        </a:p>
      </dgm:t>
    </dgm:pt>
    <dgm:pt modelId="{2D044E5F-6F46-4B40-8389-3EFAF696612F}" type="parTrans" cxnId="{FA837F61-5F81-6747-8950-C4DDB3D5DA49}">
      <dgm:prSet/>
      <dgm:spPr/>
      <dgm:t>
        <a:bodyPr/>
        <a:lstStyle/>
        <a:p>
          <a:endParaRPr lang="en-US"/>
        </a:p>
      </dgm:t>
    </dgm:pt>
    <dgm:pt modelId="{D0EADE99-2866-9348-9124-31D4181EB4A4}" type="sibTrans" cxnId="{FA837F61-5F81-6747-8950-C4DDB3D5DA49}">
      <dgm:prSet/>
      <dgm:spPr/>
      <dgm:t>
        <a:bodyPr/>
        <a:lstStyle/>
        <a:p>
          <a:endParaRPr lang="en-US"/>
        </a:p>
      </dgm:t>
    </dgm:pt>
    <dgm:pt modelId="{BDFA46D1-6085-944D-8325-5CA65580E1D1}">
      <dgm:prSet/>
      <dgm:spPr/>
      <dgm:t>
        <a:bodyPr/>
        <a:lstStyle/>
        <a:p>
          <a:r>
            <a:rPr lang="en-US" dirty="0" smtClean="0"/>
            <a:t>Allergies</a:t>
          </a:r>
        </a:p>
      </dgm:t>
    </dgm:pt>
    <dgm:pt modelId="{FB1F06A5-61A7-C341-AD34-FAC65E5FCB2F}" type="parTrans" cxnId="{065E402C-0E7C-FB40-97D2-E66801CD8604}">
      <dgm:prSet/>
      <dgm:spPr/>
      <dgm:t>
        <a:bodyPr/>
        <a:lstStyle/>
        <a:p>
          <a:endParaRPr lang="en-US"/>
        </a:p>
      </dgm:t>
    </dgm:pt>
    <dgm:pt modelId="{7E3B8649-5730-F443-AD38-435E56F597B5}" type="sibTrans" cxnId="{065E402C-0E7C-FB40-97D2-E66801CD8604}">
      <dgm:prSet/>
      <dgm:spPr/>
      <dgm:t>
        <a:bodyPr/>
        <a:lstStyle/>
        <a:p>
          <a:endParaRPr lang="en-US"/>
        </a:p>
      </dgm:t>
    </dgm:pt>
    <dgm:pt modelId="{663C442B-B927-C544-A2D5-60B051EB4996}">
      <dgm:prSet/>
      <dgm:spPr/>
      <dgm:t>
        <a:bodyPr/>
        <a:lstStyle/>
        <a:p>
          <a:r>
            <a:rPr lang="en-US" dirty="0" smtClean="0"/>
            <a:t>NKDA</a:t>
          </a:r>
        </a:p>
      </dgm:t>
    </dgm:pt>
    <dgm:pt modelId="{D5311431-7C33-1F46-9F5A-9E048810798B}" type="parTrans" cxnId="{379E9B3D-3657-754B-8251-E342A5DAA6D8}">
      <dgm:prSet/>
      <dgm:spPr/>
      <dgm:t>
        <a:bodyPr/>
        <a:lstStyle/>
        <a:p>
          <a:endParaRPr lang="en-US"/>
        </a:p>
      </dgm:t>
    </dgm:pt>
    <dgm:pt modelId="{4A947C7B-72DC-8E47-8C82-0F0F404163A2}" type="sibTrans" cxnId="{379E9B3D-3657-754B-8251-E342A5DAA6D8}">
      <dgm:prSet/>
      <dgm:spPr/>
      <dgm:t>
        <a:bodyPr/>
        <a:lstStyle/>
        <a:p>
          <a:endParaRPr lang="en-US"/>
        </a:p>
      </dgm:t>
    </dgm:pt>
    <dgm:pt modelId="{8FC1EDFD-A477-8B4B-A512-1BFA3E02219F}">
      <dgm:prSet phldrT="[Text]"/>
      <dgm:spPr/>
      <dgm:t>
        <a:bodyPr/>
        <a:lstStyle/>
        <a:p>
          <a:r>
            <a:rPr lang="en-US" dirty="0" smtClean="0"/>
            <a:t>Father with stroke &amp; MI  @ 60</a:t>
          </a:r>
          <a:endParaRPr lang="en-US" dirty="0"/>
        </a:p>
      </dgm:t>
    </dgm:pt>
    <dgm:pt modelId="{807DF710-CC39-034C-AA8F-03EC96FBE640}" type="parTrans" cxnId="{FBC0F424-B85F-4545-B4FA-274AD3756158}">
      <dgm:prSet/>
      <dgm:spPr/>
      <dgm:t>
        <a:bodyPr/>
        <a:lstStyle/>
        <a:p>
          <a:endParaRPr lang="en-US"/>
        </a:p>
      </dgm:t>
    </dgm:pt>
    <dgm:pt modelId="{0972EA95-7DD7-2A41-8CFD-197B5FC40BEA}" type="sibTrans" cxnId="{FBC0F424-B85F-4545-B4FA-274AD3756158}">
      <dgm:prSet/>
      <dgm:spPr/>
      <dgm:t>
        <a:bodyPr/>
        <a:lstStyle/>
        <a:p>
          <a:endParaRPr lang="en-US"/>
        </a:p>
      </dgm:t>
    </dgm:pt>
    <dgm:pt modelId="{9AA8251B-7EEA-2D4D-A927-6075BC84C015}">
      <dgm:prSet phldrT="[Text]"/>
      <dgm:spPr/>
      <dgm:t>
        <a:bodyPr/>
        <a:lstStyle/>
        <a:p>
          <a:r>
            <a:rPr lang="en-US" dirty="0" smtClean="0"/>
            <a:t>Rare </a:t>
          </a:r>
          <a:r>
            <a:rPr lang="en-US" dirty="0" err="1" smtClean="0"/>
            <a:t>etOH</a:t>
          </a:r>
          <a:endParaRPr lang="en-US" dirty="0"/>
        </a:p>
      </dgm:t>
    </dgm:pt>
    <dgm:pt modelId="{27BB85A7-9D8F-4341-B08E-808BE1CE8F2D}" type="parTrans" cxnId="{20BF326E-F46D-3348-9AAC-0D5D016B0B72}">
      <dgm:prSet/>
      <dgm:spPr/>
      <dgm:t>
        <a:bodyPr/>
        <a:lstStyle/>
        <a:p>
          <a:endParaRPr lang="en-US"/>
        </a:p>
      </dgm:t>
    </dgm:pt>
    <dgm:pt modelId="{6E1D87BC-C8FF-614F-B6BE-48486A63907D}" type="sibTrans" cxnId="{20BF326E-F46D-3348-9AAC-0D5D016B0B72}">
      <dgm:prSet/>
      <dgm:spPr/>
      <dgm:t>
        <a:bodyPr/>
        <a:lstStyle/>
        <a:p>
          <a:endParaRPr lang="en-US"/>
        </a:p>
      </dgm:t>
    </dgm:pt>
    <dgm:pt modelId="{2541C887-2BBE-3448-82B1-9955E465D4D8}">
      <dgm:prSet phldrT="[Text]"/>
      <dgm:spPr/>
      <dgm:t>
        <a:bodyPr/>
        <a:lstStyle/>
        <a:p>
          <a:r>
            <a:rPr lang="en-US" dirty="0" smtClean="0"/>
            <a:t>Distant </a:t>
          </a:r>
          <a:r>
            <a:rPr lang="en-US" dirty="0" err="1" smtClean="0"/>
            <a:t>illicits</a:t>
          </a:r>
          <a:endParaRPr lang="en-US" dirty="0"/>
        </a:p>
      </dgm:t>
    </dgm:pt>
    <dgm:pt modelId="{88878EFF-313A-7E47-86B7-9D5453DDA30E}" type="parTrans" cxnId="{34C6E7B7-29C7-D441-81D8-F00BE3533D7D}">
      <dgm:prSet/>
      <dgm:spPr/>
      <dgm:t>
        <a:bodyPr/>
        <a:lstStyle/>
        <a:p>
          <a:endParaRPr lang="en-US"/>
        </a:p>
      </dgm:t>
    </dgm:pt>
    <dgm:pt modelId="{3983AC6D-4C80-C647-98A6-9B317BDCFA3B}" type="sibTrans" cxnId="{34C6E7B7-29C7-D441-81D8-F00BE3533D7D}">
      <dgm:prSet/>
      <dgm:spPr/>
      <dgm:t>
        <a:bodyPr/>
        <a:lstStyle/>
        <a:p>
          <a:endParaRPr lang="en-US"/>
        </a:p>
      </dgm:t>
    </dgm:pt>
    <dgm:pt modelId="{0C447229-D2AE-1D4E-8E25-BD8C7B2E1F4C}">
      <dgm:prSet phldrT="[Text]"/>
      <dgm:spPr/>
      <dgm:t>
        <a:bodyPr/>
        <a:lstStyle/>
        <a:p>
          <a:r>
            <a:rPr lang="en-US" dirty="0" smtClean="0"/>
            <a:t> From the </a:t>
          </a:r>
          <a:r>
            <a:rPr lang="en-US" dirty="0" err="1" smtClean="0"/>
            <a:t>Phillipines</a:t>
          </a:r>
          <a:endParaRPr lang="en-US" dirty="0"/>
        </a:p>
      </dgm:t>
    </dgm:pt>
    <dgm:pt modelId="{D56AEE11-0381-BF4C-85E8-2AAB011C5177}" type="parTrans" cxnId="{2979923F-7A3F-BF43-8D52-59B0D088A36F}">
      <dgm:prSet/>
      <dgm:spPr/>
      <dgm:t>
        <a:bodyPr/>
        <a:lstStyle/>
        <a:p>
          <a:endParaRPr lang="en-US"/>
        </a:p>
      </dgm:t>
    </dgm:pt>
    <dgm:pt modelId="{964A903E-FA19-1C40-9299-3AE0633D3E78}" type="sibTrans" cxnId="{2979923F-7A3F-BF43-8D52-59B0D088A36F}">
      <dgm:prSet/>
      <dgm:spPr/>
      <dgm:t>
        <a:bodyPr/>
        <a:lstStyle/>
        <a:p>
          <a:endParaRPr lang="en-US"/>
        </a:p>
      </dgm:t>
    </dgm:pt>
    <dgm:pt modelId="{5EA1AB7A-DA4E-E54B-9D06-07B3BC736D14}">
      <dgm:prSet phldrT="[Text]"/>
      <dgm:spPr/>
      <dgm:t>
        <a:bodyPr/>
        <a:lstStyle/>
        <a:p>
          <a:r>
            <a:rPr lang="en-US" dirty="0" err="1" smtClean="0"/>
            <a:t>Metoprolol</a:t>
          </a:r>
          <a:r>
            <a:rPr lang="en-US" dirty="0" smtClean="0"/>
            <a:t> 50mg PO BID</a:t>
          </a:r>
          <a:endParaRPr lang="en-US" dirty="0"/>
        </a:p>
      </dgm:t>
    </dgm:pt>
    <dgm:pt modelId="{C4BD28EA-F508-084A-8C9A-10CC299055F0}" type="parTrans" cxnId="{C4B57848-6B0A-394E-9E86-B53F2650FEA5}">
      <dgm:prSet/>
      <dgm:spPr/>
      <dgm:t>
        <a:bodyPr/>
        <a:lstStyle/>
        <a:p>
          <a:endParaRPr lang="en-US"/>
        </a:p>
      </dgm:t>
    </dgm:pt>
    <dgm:pt modelId="{591A9AE4-ABBD-9A41-A4E1-1B9AE14A6CF4}" type="sibTrans" cxnId="{C4B57848-6B0A-394E-9E86-B53F2650FEA5}">
      <dgm:prSet/>
      <dgm:spPr/>
      <dgm:t>
        <a:bodyPr/>
        <a:lstStyle/>
        <a:p>
          <a:endParaRPr lang="en-US"/>
        </a:p>
      </dgm:t>
    </dgm:pt>
    <dgm:pt modelId="{96998C68-CEF9-4146-9861-B28E6403DEFC}">
      <dgm:prSet phldrT="[Text]"/>
      <dgm:spPr/>
      <dgm:t>
        <a:bodyPr/>
        <a:lstStyle/>
        <a:p>
          <a:r>
            <a:rPr lang="en-US" dirty="0" smtClean="0"/>
            <a:t>Simvastatin 20mg POQD</a:t>
          </a:r>
          <a:endParaRPr lang="en-US" dirty="0"/>
        </a:p>
      </dgm:t>
    </dgm:pt>
    <dgm:pt modelId="{5A12C989-3DBA-0847-8371-FACCF89CF4FB}" type="parTrans" cxnId="{6CA3A4D5-26DD-4A48-B567-5C789A2BD848}">
      <dgm:prSet/>
      <dgm:spPr/>
      <dgm:t>
        <a:bodyPr/>
        <a:lstStyle/>
        <a:p>
          <a:endParaRPr lang="en-US"/>
        </a:p>
      </dgm:t>
    </dgm:pt>
    <dgm:pt modelId="{B86103EB-E557-804D-904C-A11EC8932E52}" type="sibTrans" cxnId="{6CA3A4D5-26DD-4A48-B567-5C789A2BD848}">
      <dgm:prSet/>
      <dgm:spPr/>
      <dgm:t>
        <a:bodyPr/>
        <a:lstStyle/>
        <a:p>
          <a:endParaRPr lang="en-US"/>
        </a:p>
      </dgm:t>
    </dgm:pt>
    <dgm:pt modelId="{6E6D1E44-D92A-F64B-81E5-BC0AD35F5017}">
      <dgm:prSet phldrT="[Text]"/>
      <dgm:spPr/>
      <dgm:t>
        <a:bodyPr/>
        <a:lstStyle/>
        <a:p>
          <a:r>
            <a:rPr lang="en-US" dirty="0" smtClean="0"/>
            <a:t>Multivitamin</a:t>
          </a:r>
          <a:endParaRPr lang="en-US" dirty="0"/>
        </a:p>
      </dgm:t>
    </dgm:pt>
    <dgm:pt modelId="{CD3A4B9A-A0D4-B84B-9A83-47278A1FE229}" type="parTrans" cxnId="{E46F361D-1892-AE42-A830-C80134E90906}">
      <dgm:prSet/>
      <dgm:spPr/>
      <dgm:t>
        <a:bodyPr/>
        <a:lstStyle/>
        <a:p>
          <a:endParaRPr lang="en-US"/>
        </a:p>
      </dgm:t>
    </dgm:pt>
    <dgm:pt modelId="{5278DC9C-C587-CD45-B07B-ED80BBADD23B}" type="sibTrans" cxnId="{E46F361D-1892-AE42-A830-C80134E90906}">
      <dgm:prSet/>
      <dgm:spPr/>
      <dgm:t>
        <a:bodyPr/>
        <a:lstStyle/>
        <a:p>
          <a:endParaRPr lang="en-US"/>
        </a:p>
      </dgm:t>
    </dgm:pt>
    <dgm:pt modelId="{13C3C33E-6DBA-5D48-9D95-337713EBF4A5}" type="pres">
      <dgm:prSet presAssocID="{26D9DB9F-5A6D-8A45-9BAC-C4AC173920C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19006B9-5691-F84D-BB12-6EFB93ECC436}" type="pres">
      <dgm:prSet presAssocID="{432C3977-1560-2240-BB97-AB5AFDF6E62B}" presName="composite" presStyleCnt="0"/>
      <dgm:spPr/>
      <dgm:t>
        <a:bodyPr/>
        <a:lstStyle/>
        <a:p>
          <a:endParaRPr lang="en-US"/>
        </a:p>
      </dgm:t>
    </dgm:pt>
    <dgm:pt modelId="{43F015B1-79B5-D94C-B9FC-877A16F2737E}" type="pres">
      <dgm:prSet presAssocID="{432C3977-1560-2240-BB97-AB5AFDF6E62B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CB8B01-1555-5140-AE42-CA0C391C74EC}" type="pres">
      <dgm:prSet presAssocID="{432C3977-1560-2240-BB97-AB5AFDF6E62B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DDFEEB-4BE6-5D42-82F5-209F838B1BDB}" type="pres">
      <dgm:prSet presAssocID="{8BB858C6-B50E-0E41-9E79-241C6C3E32FE}" presName="space" presStyleCnt="0"/>
      <dgm:spPr/>
      <dgm:t>
        <a:bodyPr/>
        <a:lstStyle/>
        <a:p>
          <a:endParaRPr lang="en-US"/>
        </a:p>
      </dgm:t>
    </dgm:pt>
    <dgm:pt modelId="{319C9C1D-2BB8-6242-8249-FDC574348ECE}" type="pres">
      <dgm:prSet presAssocID="{8A77938F-BCAF-D942-9904-C7ECD1E16E9A}" presName="composite" presStyleCnt="0"/>
      <dgm:spPr/>
      <dgm:t>
        <a:bodyPr/>
        <a:lstStyle/>
        <a:p>
          <a:endParaRPr lang="en-US"/>
        </a:p>
      </dgm:t>
    </dgm:pt>
    <dgm:pt modelId="{E0E463A5-CF3A-8F4E-8F25-4C6426FD60B4}" type="pres">
      <dgm:prSet presAssocID="{8A77938F-BCAF-D942-9904-C7ECD1E16E9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D52D9F-D414-A64E-AB5A-5FD874267A4E}" type="pres">
      <dgm:prSet presAssocID="{8A77938F-BCAF-D942-9904-C7ECD1E16E9A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BD24FB-A9F6-D24E-82EF-176A77230B1F}" type="pres">
      <dgm:prSet presAssocID="{1048722E-46DF-0E41-B579-5C0A12E2938B}" presName="space" presStyleCnt="0"/>
      <dgm:spPr/>
      <dgm:t>
        <a:bodyPr/>
        <a:lstStyle/>
        <a:p>
          <a:endParaRPr lang="en-US"/>
        </a:p>
      </dgm:t>
    </dgm:pt>
    <dgm:pt modelId="{605EF2DB-6B7E-4E43-90B8-31727BD00A5A}" type="pres">
      <dgm:prSet presAssocID="{C62A0CD2-C81E-394C-A37E-C44FEEE83198}" presName="composite" presStyleCnt="0"/>
      <dgm:spPr/>
      <dgm:t>
        <a:bodyPr/>
        <a:lstStyle/>
        <a:p>
          <a:endParaRPr lang="en-US"/>
        </a:p>
      </dgm:t>
    </dgm:pt>
    <dgm:pt modelId="{D41F7171-5193-4C41-AC9D-74A8C77B25AE}" type="pres">
      <dgm:prSet presAssocID="{C62A0CD2-C81E-394C-A37E-C44FEEE83198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BCA1BF-148E-E145-88C8-DE13D32071C5}" type="pres">
      <dgm:prSet presAssocID="{C62A0CD2-C81E-394C-A37E-C44FEEE83198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33E2B1-A434-A642-9EA0-AF54E4E9C211}" type="pres">
      <dgm:prSet presAssocID="{608C6EB5-D488-1B49-BB5A-6C7419EE67FA}" presName="space" presStyleCnt="0"/>
      <dgm:spPr/>
      <dgm:t>
        <a:bodyPr/>
        <a:lstStyle/>
        <a:p>
          <a:endParaRPr lang="en-US"/>
        </a:p>
      </dgm:t>
    </dgm:pt>
    <dgm:pt modelId="{96CEF724-9D08-F44B-8296-E38E9EB28BB6}" type="pres">
      <dgm:prSet presAssocID="{BDFA46D1-6085-944D-8325-5CA65580E1D1}" presName="composite" presStyleCnt="0"/>
      <dgm:spPr/>
      <dgm:t>
        <a:bodyPr/>
        <a:lstStyle/>
        <a:p>
          <a:endParaRPr lang="en-US"/>
        </a:p>
      </dgm:t>
    </dgm:pt>
    <dgm:pt modelId="{70C8E518-EA66-C441-8296-1DE7123978A9}" type="pres">
      <dgm:prSet presAssocID="{BDFA46D1-6085-944D-8325-5CA65580E1D1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D9BEBD-6048-1D48-B377-E4A20422EE28}" type="pres">
      <dgm:prSet presAssocID="{BDFA46D1-6085-944D-8325-5CA65580E1D1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A837F61-5F81-6747-8950-C4DDB3D5DA49}" srcId="{432C3977-1560-2240-BB97-AB5AFDF6E62B}" destId="{609ED3D5-64D0-8447-AA3A-0D07E92B4FC0}" srcOrd="4" destOrd="0" parTransId="{2D044E5F-6F46-4B40-8389-3EFAF696612F}" sibTransId="{D0EADE99-2866-9348-9124-31D4181EB4A4}"/>
    <dgm:cxn modelId="{20BF326E-F46D-3348-9AAC-0D5D016B0B72}" srcId="{432C3977-1560-2240-BB97-AB5AFDF6E62B}" destId="{9AA8251B-7EEA-2D4D-A927-6075BC84C015}" srcOrd="1" destOrd="0" parTransId="{27BB85A7-9D8F-4341-B08E-808BE1CE8F2D}" sibTransId="{6E1D87BC-C8FF-614F-B6BE-48486A63907D}"/>
    <dgm:cxn modelId="{E46F361D-1892-AE42-A830-C80134E90906}" srcId="{C62A0CD2-C81E-394C-A37E-C44FEEE83198}" destId="{6E6D1E44-D92A-F64B-81E5-BC0AD35F5017}" srcOrd="3" destOrd="0" parTransId="{CD3A4B9A-A0D4-B84B-9A83-47278A1FE229}" sibTransId="{5278DC9C-C587-CD45-B07B-ED80BBADD23B}"/>
    <dgm:cxn modelId="{A67A8375-3BAD-624C-92CC-D0FAC93774D1}" srcId="{26D9DB9F-5A6D-8A45-9BAC-C4AC173920CF}" destId="{C62A0CD2-C81E-394C-A37E-C44FEEE83198}" srcOrd="2" destOrd="0" parTransId="{39B3627C-DE62-8A49-A68A-087283AD8954}" sibTransId="{608C6EB5-D488-1B49-BB5A-6C7419EE67FA}"/>
    <dgm:cxn modelId="{0C920E68-A6EE-4369-8EAF-DD2E6E9ABB16}" type="presOf" srcId="{26D9DB9F-5A6D-8A45-9BAC-C4AC173920CF}" destId="{13C3C33E-6DBA-5D48-9D95-337713EBF4A5}" srcOrd="0" destOrd="0" presId="urn:microsoft.com/office/officeart/2005/8/layout/hList1"/>
    <dgm:cxn modelId="{FA1553C3-D3A4-4F7F-8EF4-E1F65020178B}" type="presOf" srcId="{02FA89AA-F804-C546-979D-68D7E9492A4B}" destId="{CABCA1BF-148E-E145-88C8-DE13D32071C5}" srcOrd="0" destOrd="0" presId="urn:microsoft.com/office/officeart/2005/8/layout/hList1"/>
    <dgm:cxn modelId="{74A259F8-7A73-4E83-B8E6-CDEB913E5127}" type="presOf" srcId="{8A77938F-BCAF-D942-9904-C7ECD1E16E9A}" destId="{E0E463A5-CF3A-8F4E-8F25-4C6426FD60B4}" srcOrd="0" destOrd="0" presId="urn:microsoft.com/office/officeart/2005/8/layout/hList1"/>
    <dgm:cxn modelId="{2C651073-6ED0-495D-8512-286442F09BF4}" type="presOf" srcId="{2541C887-2BBE-3448-82B1-9955E465D4D8}" destId="{36CB8B01-1555-5140-AE42-CA0C391C74EC}" srcOrd="0" destOrd="2" presId="urn:microsoft.com/office/officeart/2005/8/layout/hList1"/>
    <dgm:cxn modelId="{49B5FA99-CBC7-4FD0-BBC0-BE43DD510084}" type="presOf" srcId="{8FC1EDFD-A477-8B4B-A512-1BFA3E02219F}" destId="{17D52D9F-D414-A64E-AB5A-5FD874267A4E}" srcOrd="0" destOrd="1" presId="urn:microsoft.com/office/officeart/2005/8/layout/hList1"/>
    <dgm:cxn modelId="{34C6E7B7-29C7-D441-81D8-F00BE3533D7D}" srcId="{432C3977-1560-2240-BB97-AB5AFDF6E62B}" destId="{2541C887-2BBE-3448-82B1-9955E465D4D8}" srcOrd="2" destOrd="0" parTransId="{88878EFF-313A-7E47-86B7-9D5453DDA30E}" sibTransId="{3983AC6D-4C80-C647-98A6-9B317BDCFA3B}"/>
    <dgm:cxn modelId="{2979923F-7A3F-BF43-8D52-59B0D088A36F}" srcId="{432C3977-1560-2240-BB97-AB5AFDF6E62B}" destId="{0C447229-D2AE-1D4E-8E25-BD8C7B2E1F4C}" srcOrd="3" destOrd="0" parTransId="{D56AEE11-0381-BF4C-85E8-2AAB011C5177}" sibTransId="{964A903E-FA19-1C40-9299-3AE0633D3E78}"/>
    <dgm:cxn modelId="{D6D10F12-EB02-43F2-8405-35EC82118930}" type="presOf" srcId="{96998C68-CEF9-4146-9861-B28E6403DEFC}" destId="{CABCA1BF-148E-E145-88C8-DE13D32071C5}" srcOrd="0" destOrd="2" presId="urn:microsoft.com/office/officeart/2005/8/layout/hList1"/>
    <dgm:cxn modelId="{2C8B044E-2CEE-43EE-BE02-BD4E5DC1E37C}" type="presOf" srcId="{432C3977-1560-2240-BB97-AB5AFDF6E62B}" destId="{43F015B1-79B5-D94C-B9FC-877A16F2737E}" srcOrd="0" destOrd="0" presId="urn:microsoft.com/office/officeart/2005/8/layout/hList1"/>
    <dgm:cxn modelId="{6CA3A4D5-26DD-4A48-B567-5C789A2BD848}" srcId="{C62A0CD2-C81E-394C-A37E-C44FEEE83198}" destId="{96998C68-CEF9-4146-9861-B28E6403DEFC}" srcOrd="2" destOrd="0" parTransId="{5A12C989-3DBA-0847-8371-FACCF89CF4FB}" sibTransId="{B86103EB-E557-804D-904C-A11EC8932E52}"/>
    <dgm:cxn modelId="{7BF7EEBD-44B0-9348-8228-F05031B98762}" srcId="{8A77938F-BCAF-D942-9904-C7ECD1E16E9A}" destId="{42738826-28C9-4A40-BAB3-A8229478932B}" srcOrd="0" destOrd="0" parTransId="{7AC23F4A-5849-DB4A-A577-7C86C57DF682}" sibTransId="{7E654C17-E232-864B-A82F-9346545D2AF8}"/>
    <dgm:cxn modelId="{DBC51CB3-1219-403E-8028-FDC9310EA91E}" type="presOf" srcId="{64FAD2D1-B893-274B-B4CA-284595BB2AE4}" destId="{36CB8B01-1555-5140-AE42-CA0C391C74EC}" srcOrd="0" destOrd="0" presId="urn:microsoft.com/office/officeart/2005/8/layout/hList1"/>
    <dgm:cxn modelId="{21DEAC7E-AA6A-4B92-B0D6-655037C29482}" type="presOf" srcId="{BDFA46D1-6085-944D-8325-5CA65580E1D1}" destId="{70C8E518-EA66-C441-8296-1DE7123978A9}" srcOrd="0" destOrd="0" presId="urn:microsoft.com/office/officeart/2005/8/layout/hList1"/>
    <dgm:cxn modelId="{C47C1BC7-2185-401E-ACA4-2BCF4A40E639}" type="presOf" srcId="{42738826-28C9-4A40-BAB3-A8229478932B}" destId="{17D52D9F-D414-A64E-AB5A-5FD874267A4E}" srcOrd="0" destOrd="0" presId="urn:microsoft.com/office/officeart/2005/8/layout/hList1"/>
    <dgm:cxn modelId="{C4B57848-6B0A-394E-9E86-B53F2650FEA5}" srcId="{C62A0CD2-C81E-394C-A37E-C44FEEE83198}" destId="{5EA1AB7A-DA4E-E54B-9D06-07B3BC736D14}" srcOrd="1" destOrd="0" parTransId="{C4BD28EA-F508-084A-8C9A-10CC299055F0}" sibTransId="{591A9AE4-ABBD-9A41-A4E1-1B9AE14A6CF4}"/>
    <dgm:cxn modelId="{34CB339E-ED52-4810-9271-22C0C1E6685F}" type="presOf" srcId="{5EA1AB7A-DA4E-E54B-9D06-07B3BC736D14}" destId="{CABCA1BF-148E-E145-88C8-DE13D32071C5}" srcOrd="0" destOrd="1" presId="urn:microsoft.com/office/officeart/2005/8/layout/hList1"/>
    <dgm:cxn modelId="{11B00193-CDB4-4004-84B8-7CF2C2AA5C52}" type="presOf" srcId="{663C442B-B927-C544-A2D5-60B051EB4996}" destId="{BBD9BEBD-6048-1D48-B377-E4A20422EE28}" srcOrd="0" destOrd="0" presId="urn:microsoft.com/office/officeart/2005/8/layout/hList1"/>
    <dgm:cxn modelId="{FBC0F424-B85F-4545-B4FA-274AD3756158}" srcId="{8A77938F-BCAF-D942-9904-C7ECD1E16E9A}" destId="{8FC1EDFD-A477-8B4B-A512-1BFA3E02219F}" srcOrd="1" destOrd="0" parTransId="{807DF710-CC39-034C-AA8F-03EC96FBE640}" sibTransId="{0972EA95-7DD7-2A41-8CFD-197B5FC40BEA}"/>
    <dgm:cxn modelId="{379E9B3D-3657-754B-8251-E342A5DAA6D8}" srcId="{BDFA46D1-6085-944D-8325-5CA65580E1D1}" destId="{663C442B-B927-C544-A2D5-60B051EB4996}" srcOrd="0" destOrd="0" parTransId="{D5311431-7C33-1F46-9F5A-9E048810798B}" sibTransId="{4A947C7B-72DC-8E47-8C82-0F0F404163A2}"/>
    <dgm:cxn modelId="{065E402C-0E7C-FB40-97D2-E66801CD8604}" srcId="{26D9DB9F-5A6D-8A45-9BAC-C4AC173920CF}" destId="{BDFA46D1-6085-944D-8325-5CA65580E1D1}" srcOrd="3" destOrd="0" parTransId="{FB1F06A5-61A7-C341-AD34-FAC65E5FCB2F}" sibTransId="{7E3B8649-5730-F443-AD38-435E56F597B5}"/>
    <dgm:cxn modelId="{CE5425D6-6729-7947-B538-CB7E64493D67}" srcId="{C62A0CD2-C81E-394C-A37E-C44FEEE83198}" destId="{02FA89AA-F804-C546-979D-68D7E9492A4B}" srcOrd="0" destOrd="0" parTransId="{5E922325-F39A-9B45-A04C-A99D70B23268}" sibTransId="{D76BE832-5F8B-B443-B310-1FF8C496F632}"/>
    <dgm:cxn modelId="{C38A40DF-AACB-47B6-8309-34C5CB98763A}" type="presOf" srcId="{C62A0CD2-C81E-394C-A37E-C44FEEE83198}" destId="{D41F7171-5193-4C41-AC9D-74A8C77B25AE}" srcOrd="0" destOrd="0" presId="urn:microsoft.com/office/officeart/2005/8/layout/hList1"/>
    <dgm:cxn modelId="{270AB165-2449-428F-A455-990BB27570CA}" type="presOf" srcId="{0C447229-D2AE-1D4E-8E25-BD8C7B2E1F4C}" destId="{36CB8B01-1555-5140-AE42-CA0C391C74EC}" srcOrd="0" destOrd="3" presId="urn:microsoft.com/office/officeart/2005/8/layout/hList1"/>
    <dgm:cxn modelId="{92BCD4BC-541E-774D-8623-D038A842DA13}" srcId="{432C3977-1560-2240-BB97-AB5AFDF6E62B}" destId="{64FAD2D1-B893-274B-B4CA-284595BB2AE4}" srcOrd="0" destOrd="0" parTransId="{02D00865-2E7F-3648-B23A-2EC92060689A}" sibTransId="{760F2BF4-13CA-174A-B25F-CD1BAB6D02D0}"/>
    <dgm:cxn modelId="{1E2FD47E-5B42-3245-B9B1-AD1F9C6F40D3}" srcId="{26D9DB9F-5A6D-8A45-9BAC-C4AC173920CF}" destId="{432C3977-1560-2240-BB97-AB5AFDF6E62B}" srcOrd="0" destOrd="0" parTransId="{E6096452-80F0-934F-9147-A28C3189F8AE}" sibTransId="{8BB858C6-B50E-0E41-9E79-241C6C3E32FE}"/>
    <dgm:cxn modelId="{80E622D4-B9FC-414E-936D-187DED73A750}" type="presOf" srcId="{9AA8251B-7EEA-2D4D-A927-6075BC84C015}" destId="{36CB8B01-1555-5140-AE42-CA0C391C74EC}" srcOrd="0" destOrd="1" presId="urn:microsoft.com/office/officeart/2005/8/layout/hList1"/>
    <dgm:cxn modelId="{0178E69E-1453-419B-8891-D2A6AEC43C19}" type="presOf" srcId="{609ED3D5-64D0-8447-AA3A-0D07E92B4FC0}" destId="{36CB8B01-1555-5140-AE42-CA0C391C74EC}" srcOrd="0" destOrd="4" presId="urn:microsoft.com/office/officeart/2005/8/layout/hList1"/>
    <dgm:cxn modelId="{1E0C0A26-727B-4CB9-B7EB-2BBDD5AFBB41}" type="presOf" srcId="{6E6D1E44-D92A-F64B-81E5-BC0AD35F5017}" destId="{CABCA1BF-148E-E145-88C8-DE13D32071C5}" srcOrd="0" destOrd="3" presId="urn:microsoft.com/office/officeart/2005/8/layout/hList1"/>
    <dgm:cxn modelId="{8560F864-19C5-FB45-ABDF-34FE793EE4A9}" srcId="{26D9DB9F-5A6D-8A45-9BAC-C4AC173920CF}" destId="{8A77938F-BCAF-D942-9904-C7ECD1E16E9A}" srcOrd="1" destOrd="0" parTransId="{CA4AB17D-6EDB-0E46-A913-0A59A99A797F}" sibTransId="{1048722E-46DF-0E41-B579-5C0A12E2938B}"/>
    <dgm:cxn modelId="{E4E3C73B-9D71-4B0F-85FF-CBED893E4574}" type="presParOf" srcId="{13C3C33E-6DBA-5D48-9D95-337713EBF4A5}" destId="{F19006B9-5691-F84D-BB12-6EFB93ECC436}" srcOrd="0" destOrd="0" presId="urn:microsoft.com/office/officeart/2005/8/layout/hList1"/>
    <dgm:cxn modelId="{F1447D80-2B1C-45D0-808C-44E7C186FA27}" type="presParOf" srcId="{F19006B9-5691-F84D-BB12-6EFB93ECC436}" destId="{43F015B1-79B5-D94C-B9FC-877A16F2737E}" srcOrd="0" destOrd="0" presId="urn:microsoft.com/office/officeart/2005/8/layout/hList1"/>
    <dgm:cxn modelId="{83BA5739-59D3-45C9-BF90-7E3B0D0C7A4A}" type="presParOf" srcId="{F19006B9-5691-F84D-BB12-6EFB93ECC436}" destId="{36CB8B01-1555-5140-AE42-CA0C391C74EC}" srcOrd="1" destOrd="0" presId="urn:microsoft.com/office/officeart/2005/8/layout/hList1"/>
    <dgm:cxn modelId="{6E1D93E5-5B06-49B1-8BAF-27852AB71D56}" type="presParOf" srcId="{13C3C33E-6DBA-5D48-9D95-337713EBF4A5}" destId="{23DDFEEB-4BE6-5D42-82F5-209F838B1BDB}" srcOrd="1" destOrd="0" presId="urn:microsoft.com/office/officeart/2005/8/layout/hList1"/>
    <dgm:cxn modelId="{6A6177F5-6463-47ED-9339-EE939733F8EA}" type="presParOf" srcId="{13C3C33E-6DBA-5D48-9D95-337713EBF4A5}" destId="{319C9C1D-2BB8-6242-8249-FDC574348ECE}" srcOrd="2" destOrd="0" presId="urn:microsoft.com/office/officeart/2005/8/layout/hList1"/>
    <dgm:cxn modelId="{52BCA13B-73EB-4A0A-8204-44A673FC0D5E}" type="presParOf" srcId="{319C9C1D-2BB8-6242-8249-FDC574348ECE}" destId="{E0E463A5-CF3A-8F4E-8F25-4C6426FD60B4}" srcOrd="0" destOrd="0" presId="urn:microsoft.com/office/officeart/2005/8/layout/hList1"/>
    <dgm:cxn modelId="{E580B5CF-C210-480E-8500-1A706566F9EE}" type="presParOf" srcId="{319C9C1D-2BB8-6242-8249-FDC574348ECE}" destId="{17D52D9F-D414-A64E-AB5A-5FD874267A4E}" srcOrd="1" destOrd="0" presId="urn:microsoft.com/office/officeart/2005/8/layout/hList1"/>
    <dgm:cxn modelId="{CF0CCF9F-E79D-45D6-9BF9-10BD100A8CBF}" type="presParOf" srcId="{13C3C33E-6DBA-5D48-9D95-337713EBF4A5}" destId="{0DBD24FB-A9F6-D24E-82EF-176A77230B1F}" srcOrd="3" destOrd="0" presId="urn:microsoft.com/office/officeart/2005/8/layout/hList1"/>
    <dgm:cxn modelId="{AEA95A0D-CBE1-410D-9FAE-EEE0AC5543A1}" type="presParOf" srcId="{13C3C33E-6DBA-5D48-9D95-337713EBF4A5}" destId="{605EF2DB-6B7E-4E43-90B8-31727BD00A5A}" srcOrd="4" destOrd="0" presId="urn:microsoft.com/office/officeart/2005/8/layout/hList1"/>
    <dgm:cxn modelId="{00F13D1E-D9E7-422C-85C5-90F28B11FF72}" type="presParOf" srcId="{605EF2DB-6B7E-4E43-90B8-31727BD00A5A}" destId="{D41F7171-5193-4C41-AC9D-74A8C77B25AE}" srcOrd="0" destOrd="0" presId="urn:microsoft.com/office/officeart/2005/8/layout/hList1"/>
    <dgm:cxn modelId="{E9CD3E69-7A59-480C-BD46-2CDE585DC9F7}" type="presParOf" srcId="{605EF2DB-6B7E-4E43-90B8-31727BD00A5A}" destId="{CABCA1BF-148E-E145-88C8-DE13D32071C5}" srcOrd="1" destOrd="0" presId="urn:microsoft.com/office/officeart/2005/8/layout/hList1"/>
    <dgm:cxn modelId="{CFF99BCA-5160-4AD4-903F-35361EB79ACF}" type="presParOf" srcId="{13C3C33E-6DBA-5D48-9D95-337713EBF4A5}" destId="{CC33E2B1-A434-A642-9EA0-AF54E4E9C211}" srcOrd="5" destOrd="0" presId="urn:microsoft.com/office/officeart/2005/8/layout/hList1"/>
    <dgm:cxn modelId="{244B394B-A62F-4C48-8B3D-A2B9BCD4188D}" type="presParOf" srcId="{13C3C33E-6DBA-5D48-9D95-337713EBF4A5}" destId="{96CEF724-9D08-F44B-8296-E38E9EB28BB6}" srcOrd="6" destOrd="0" presId="urn:microsoft.com/office/officeart/2005/8/layout/hList1"/>
    <dgm:cxn modelId="{30CC0733-9974-4118-B3B0-ED4EA38782D1}" type="presParOf" srcId="{96CEF724-9D08-F44B-8296-E38E9EB28BB6}" destId="{70C8E518-EA66-C441-8296-1DE7123978A9}" srcOrd="0" destOrd="0" presId="urn:microsoft.com/office/officeart/2005/8/layout/hList1"/>
    <dgm:cxn modelId="{A8BB5A29-628F-4100-830F-991573429822}" type="presParOf" srcId="{96CEF724-9D08-F44B-8296-E38E9EB28BB6}" destId="{BBD9BEBD-6048-1D48-B377-E4A20422EE2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77AA1B-B4E2-4542-83D3-86AEC0AD8857}" type="doc">
      <dgm:prSet loTypeId="urn:microsoft.com/office/officeart/2005/8/layout/process4" loCatId="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US"/>
        </a:p>
      </dgm:t>
    </dgm:pt>
    <dgm:pt modelId="{CC2D30F4-6408-DB49-A1EC-0BF1E10AE7A1}">
      <dgm:prSet phldrT="[Text]"/>
      <dgm:spPr/>
      <dgm:t>
        <a:bodyPr/>
        <a:lstStyle/>
        <a:p>
          <a:r>
            <a:rPr lang="en-US" dirty="0" smtClean="0"/>
            <a:t>The patient had a clinically atypical inferior MI one week prior to admission</a:t>
          </a:r>
          <a:endParaRPr lang="en-US" dirty="0"/>
        </a:p>
      </dgm:t>
    </dgm:pt>
    <dgm:pt modelId="{00314FCB-B7D4-374B-B8C3-575D0AD75BD1}" type="parTrans" cxnId="{39B70358-731D-8349-AC0A-C24163D11138}">
      <dgm:prSet/>
      <dgm:spPr/>
      <dgm:t>
        <a:bodyPr/>
        <a:lstStyle/>
        <a:p>
          <a:endParaRPr lang="en-US"/>
        </a:p>
      </dgm:t>
    </dgm:pt>
    <dgm:pt modelId="{B51382C9-E243-BF4B-849D-840E2D1FA14C}" type="sibTrans" cxnId="{39B70358-731D-8349-AC0A-C24163D11138}">
      <dgm:prSet/>
      <dgm:spPr/>
      <dgm:t>
        <a:bodyPr/>
        <a:lstStyle/>
        <a:p>
          <a:endParaRPr lang="en-US"/>
        </a:p>
      </dgm:t>
    </dgm:pt>
    <dgm:pt modelId="{0E8DC44F-7DE1-094A-8A49-CF11DFE6FC72}">
      <dgm:prSet phldrT="[Text]"/>
      <dgm:spPr/>
      <dgm:t>
        <a:bodyPr/>
        <a:lstStyle/>
        <a:p>
          <a:r>
            <a:rPr lang="en-US" dirty="0" smtClean="0"/>
            <a:t>Treated as PNA, then </a:t>
          </a:r>
          <a:r>
            <a:rPr lang="en-US" dirty="0" err="1" smtClean="0"/>
            <a:t>dc’ed</a:t>
          </a:r>
          <a:endParaRPr lang="en-US" dirty="0"/>
        </a:p>
      </dgm:t>
    </dgm:pt>
    <dgm:pt modelId="{9E84F341-9EC6-584A-9876-4E2E15B4E61D}" type="parTrans" cxnId="{B54EAAB7-E08D-A649-971B-A6A0B626DEC3}">
      <dgm:prSet/>
      <dgm:spPr/>
      <dgm:t>
        <a:bodyPr/>
        <a:lstStyle/>
        <a:p>
          <a:endParaRPr lang="en-US"/>
        </a:p>
      </dgm:t>
    </dgm:pt>
    <dgm:pt modelId="{31D95D37-0929-1D45-AD63-BC421E93D09F}" type="sibTrans" cxnId="{B54EAAB7-E08D-A649-971B-A6A0B626DEC3}">
      <dgm:prSet/>
      <dgm:spPr/>
      <dgm:t>
        <a:bodyPr/>
        <a:lstStyle/>
        <a:p>
          <a:endParaRPr lang="en-US"/>
        </a:p>
      </dgm:t>
    </dgm:pt>
    <dgm:pt modelId="{FBD92439-424E-8045-AC88-D9C57583C107}">
      <dgm:prSet phldrT="[Text]"/>
      <dgm:spPr/>
      <dgm:t>
        <a:bodyPr/>
        <a:lstStyle/>
        <a:p>
          <a:r>
            <a:rPr lang="en-US" dirty="0" smtClean="0"/>
            <a:t>No ECG/Enzymes</a:t>
          </a:r>
          <a:endParaRPr lang="en-US" dirty="0"/>
        </a:p>
      </dgm:t>
    </dgm:pt>
    <dgm:pt modelId="{A9473883-1474-6E4A-964C-6F932DC6EA6E}" type="parTrans" cxnId="{3AAC0BEA-F9A6-6546-AE7F-2AD47B9D9FE1}">
      <dgm:prSet/>
      <dgm:spPr/>
      <dgm:t>
        <a:bodyPr/>
        <a:lstStyle/>
        <a:p>
          <a:endParaRPr lang="en-US"/>
        </a:p>
      </dgm:t>
    </dgm:pt>
    <dgm:pt modelId="{250DD350-5043-FF48-8FF7-794EAE4F77D7}" type="sibTrans" cxnId="{3AAC0BEA-F9A6-6546-AE7F-2AD47B9D9FE1}">
      <dgm:prSet/>
      <dgm:spPr/>
      <dgm:t>
        <a:bodyPr/>
        <a:lstStyle/>
        <a:p>
          <a:endParaRPr lang="en-US"/>
        </a:p>
      </dgm:t>
    </dgm:pt>
    <dgm:pt modelId="{AC795F20-207F-CE46-B030-1B213016FF11}">
      <dgm:prSet phldrT="[Text]"/>
      <dgm:spPr/>
      <dgm:t>
        <a:bodyPr/>
        <a:lstStyle/>
        <a:p>
          <a:r>
            <a:rPr lang="en-US" dirty="0" smtClean="0"/>
            <a:t>The patient presents with rapidly progressive right heart failure</a:t>
          </a:r>
          <a:endParaRPr lang="en-US" dirty="0"/>
        </a:p>
      </dgm:t>
    </dgm:pt>
    <dgm:pt modelId="{2D71F565-B48E-E549-8E16-4B1A7E446ACA}" type="parTrans" cxnId="{766100C1-43A8-6A49-8AD4-39304A76564D}">
      <dgm:prSet/>
      <dgm:spPr/>
      <dgm:t>
        <a:bodyPr/>
        <a:lstStyle/>
        <a:p>
          <a:endParaRPr lang="en-US"/>
        </a:p>
      </dgm:t>
    </dgm:pt>
    <dgm:pt modelId="{61D7E638-6CBD-704F-B3F8-23B93D740538}" type="sibTrans" cxnId="{766100C1-43A8-6A49-8AD4-39304A76564D}">
      <dgm:prSet/>
      <dgm:spPr/>
      <dgm:t>
        <a:bodyPr/>
        <a:lstStyle/>
        <a:p>
          <a:endParaRPr lang="en-US"/>
        </a:p>
      </dgm:t>
    </dgm:pt>
    <dgm:pt modelId="{EAFFD6C6-F1A6-FA45-81C9-144F17C92F62}">
      <dgm:prSet phldrT="[Text]"/>
      <dgm:spPr/>
      <dgm:t>
        <a:bodyPr/>
        <a:lstStyle/>
        <a:p>
          <a:r>
            <a:rPr lang="en-US" dirty="0" smtClean="0"/>
            <a:t>Due to severe L</a:t>
          </a:r>
          <a:r>
            <a:rPr lang="en-US" dirty="0" smtClean="0">
              <a:sym typeface="Wingdings"/>
            </a:rPr>
            <a:t>R shunt, hypotension, AMS, AKI</a:t>
          </a:r>
          <a:endParaRPr lang="en-US" dirty="0"/>
        </a:p>
      </dgm:t>
    </dgm:pt>
    <dgm:pt modelId="{97811B98-D83C-5642-82DC-73E8EE9270A4}" type="parTrans" cxnId="{AF1EDB5E-E89E-334E-903B-BE9DFDB25A6A}">
      <dgm:prSet/>
      <dgm:spPr/>
      <dgm:t>
        <a:bodyPr/>
        <a:lstStyle/>
        <a:p>
          <a:endParaRPr lang="en-US"/>
        </a:p>
      </dgm:t>
    </dgm:pt>
    <dgm:pt modelId="{35D6A69F-AFA8-6A4C-A0D0-748611D70353}" type="sibTrans" cxnId="{AF1EDB5E-E89E-334E-903B-BE9DFDB25A6A}">
      <dgm:prSet/>
      <dgm:spPr/>
      <dgm:t>
        <a:bodyPr/>
        <a:lstStyle/>
        <a:p>
          <a:endParaRPr lang="en-US"/>
        </a:p>
      </dgm:t>
    </dgm:pt>
    <dgm:pt modelId="{D36D746E-8F4A-494C-842A-58E8F74E9F44}">
      <dgm:prSet phldrT="[Text]"/>
      <dgm:spPr/>
      <dgm:t>
        <a:bodyPr/>
        <a:lstStyle/>
        <a:p>
          <a:r>
            <a:rPr lang="en-US" dirty="0" smtClean="0"/>
            <a:t>RV is now dilated, RBBB, RV “strain” and is treated like a PE in the ER, no color Doppler performed.</a:t>
          </a:r>
          <a:endParaRPr lang="en-US" dirty="0"/>
        </a:p>
      </dgm:t>
    </dgm:pt>
    <dgm:pt modelId="{2D957458-B11C-4340-AAFC-00CAC4A431D0}" type="parTrans" cxnId="{9CE347F0-B953-8542-AEFC-E0FE34FEEF67}">
      <dgm:prSet/>
      <dgm:spPr/>
      <dgm:t>
        <a:bodyPr/>
        <a:lstStyle/>
        <a:p>
          <a:endParaRPr lang="en-US"/>
        </a:p>
      </dgm:t>
    </dgm:pt>
    <dgm:pt modelId="{B56AD9D2-9B1C-DD4F-9CB5-01E34712FD1D}" type="sibTrans" cxnId="{9CE347F0-B953-8542-AEFC-E0FE34FEEF67}">
      <dgm:prSet/>
      <dgm:spPr/>
      <dgm:t>
        <a:bodyPr/>
        <a:lstStyle/>
        <a:p>
          <a:endParaRPr lang="en-US"/>
        </a:p>
      </dgm:t>
    </dgm:pt>
    <dgm:pt modelId="{2AD7B60E-9377-7D43-B2C6-66A8AB33A3E3}">
      <dgm:prSet phldrT="[Text]"/>
      <dgm:spPr/>
      <dgm:t>
        <a:bodyPr/>
        <a:lstStyle/>
        <a:p>
          <a:r>
            <a:rPr lang="en-US" dirty="0" smtClean="0"/>
            <a:t>Diagnosed with an ischemic VSD</a:t>
          </a:r>
          <a:endParaRPr lang="en-US" dirty="0"/>
        </a:p>
      </dgm:t>
    </dgm:pt>
    <dgm:pt modelId="{8E6D689C-4065-EF40-A153-482FAF35C851}" type="parTrans" cxnId="{30670DB1-4DFF-6240-9CD5-CE35B5BF16B5}">
      <dgm:prSet/>
      <dgm:spPr/>
      <dgm:t>
        <a:bodyPr/>
        <a:lstStyle/>
        <a:p>
          <a:endParaRPr lang="en-US"/>
        </a:p>
      </dgm:t>
    </dgm:pt>
    <dgm:pt modelId="{A7714370-519F-9942-8838-781EFC201AEB}" type="sibTrans" cxnId="{30670DB1-4DFF-6240-9CD5-CE35B5BF16B5}">
      <dgm:prSet/>
      <dgm:spPr/>
      <dgm:t>
        <a:bodyPr/>
        <a:lstStyle/>
        <a:p>
          <a:endParaRPr lang="en-US"/>
        </a:p>
      </dgm:t>
    </dgm:pt>
    <dgm:pt modelId="{0CC1523B-2B01-4748-A01A-932DB3222130}">
      <dgm:prSet phldrT="[Text]"/>
      <dgm:spPr/>
      <dgm:t>
        <a:bodyPr/>
        <a:lstStyle/>
        <a:p>
          <a:r>
            <a:rPr lang="en-US" dirty="0" smtClean="0"/>
            <a:t>Multi-organ failure has set in.</a:t>
          </a:r>
          <a:endParaRPr lang="en-US" dirty="0"/>
        </a:p>
      </dgm:t>
    </dgm:pt>
    <dgm:pt modelId="{D4EA7372-81EB-6142-AD2D-9F66A5847EEC}" type="parTrans" cxnId="{2CDE5255-F700-3F48-8EA6-9FBDEB2E304E}">
      <dgm:prSet/>
      <dgm:spPr/>
      <dgm:t>
        <a:bodyPr/>
        <a:lstStyle/>
        <a:p>
          <a:endParaRPr lang="en-US"/>
        </a:p>
      </dgm:t>
    </dgm:pt>
    <dgm:pt modelId="{ED52EBEE-39AF-4640-AA26-667A3AEA0B8F}" type="sibTrans" cxnId="{2CDE5255-F700-3F48-8EA6-9FBDEB2E304E}">
      <dgm:prSet/>
      <dgm:spPr/>
      <dgm:t>
        <a:bodyPr/>
        <a:lstStyle/>
        <a:p>
          <a:endParaRPr lang="en-US"/>
        </a:p>
      </dgm:t>
    </dgm:pt>
    <dgm:pt modelId="{44DF0F10-6159-FC44-AAA8-C459A5B05DCA}">
      <dgm:prSet phldrT="[Text]"/>
      <dgm:spPr/>
      <dgm:t>
        <a:bodyPr/>
        <a:lstStyle/>
        <a:p>
          <a:r>
            <a:rPr lang="en-US" dirty="0" smtClean="0"/>
            <a:t>Options are limited.</a:t>
          </a:r>
          <a:endParaRPr lang="en-US" dirty="0"/>
        </a:p>
      </dgm:t>
    </dgm:pt>
    <dgm:pt modelId="{06789B2A-EC39-274E-9516-D37F28743820}" type="parTrans" cxnId="{745D515E-5F06-0743-9D22-D5D9BD89E4A0}">
      <dgm:prSet/>
      <dgm:spPr/>
      <dgm:t>
        <a:bodyPr/>
        <a:lstStyle/>
        <a:p>
          <a:endParaRPr lang="en-US"/>
        </a:p>
      </dgm:t>
    </dgm:pt>
    <dgm:pt modelId="{08C9FBA4-06AE-364A-BE33-105D83764A08}" type="sibTrans" cxnId="{745D515E-5F06-0743-9D22-D5D9BD89E4A0}">
      <dgm:prSet/>
      <dgm:spPr/>
      <dgm:t>
        <a:bodyPr/>
        <a:lstStyle/>
        <a:p>
          <a:endParaRPr lang="en-US"/>
        </a:p>
      </dgm:t>
    </dgm:pt>
    <dgm:pt modelId="{2C651FA6-B34F-2647-A11C-C78CFB4651EE}" type="pres">
      <dgm:prSet presAssocID="{0A77AA1B-B4E2-4542-83D3-86AEC0AD885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7CEC6E2-11D8-514B-839C-0A95E7C68885}" type="pres">
      <dgm:prSet presAssocID="{2AD7B60E-9377-7D43-B2C6-66A8AB33A3E3}" presName="boxAndChildren" presStyleCnt="0"/>
      <dgm:spPr/>
    </dgm:pt>
    <dgm:pt modelId="{74F790AE-7A06-0E42-8D45-00290F5768F9}" type="pres">
      <dgm:prSet presAssocID="{2AD7B60E-9377-7D43-B2C6-66A8AB33A3E3}" presName="parentTextBox" presStyleLbl="node1" presStyleIdx="0" presStyleCnt="3"/>
      <dgm:spPr/>
      <dgm:t>
        <a:bodyPr/>
        <a:lstStyle/>
        <a:p>
          <a:endParaRPr lang="en-US"/>
        </a:p>
      </dgm:t>
    </dgm:pt>
    <dgm:pt modelId="{4945B83F-A329-954A-B977-9DA1842CCC8A}" type="pres">
      <dgm:prSet presAssocID="{2AD7B60E-9377-7D43-B2C6-66A8AB33A3E3}" presName="entireBox" presStyleLbl="node1" presStyleIdx="0" presStyleCnt="3"/>
      <dgm:spPr/>
      <dgm:t>
        <a:bodyPr/>
        <a:lstStyle/>
        <a:p>
          <a:endParaRPr lang="en-US"/>
        </a:p>
      </dgm:t>
    </dgm:pt>
    <dgm:pt modelId="{11B4F1FA-ADD1-C54B-A856-EB9F9F3E8F7C}" type="pres">
      <dgm:prSet presAssocID="{2AD7B60E-9377-7D43-B2C6-66A8AB33A3E3}" presName="descendantBox" presStyleCnt="0"/>
      <dgm:spPr/>
    </dgm:pt>
    <dgm:pt modelId="{4CCD9518-E305-BC45-B5C3-34548061490C}" type="pres">
      <dgm:prSet presAssocID="{0CC1523B-2B01-4748-A01A-932DB3222130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A742F9-C416-0146-86B9-EAB0C506A9CE}" type="pres">
      <dgm:prSet presAssocID="{44DF0F10-6159-FC44-AAA8-C459A5B05DCA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445DBE-C315-F94A-A179-FE3E586AD944}" type="pres">
      <dgm:prSet presAssocID="{61D7E638-6CBD-704F-B3F8-23B93D740538}" presName="sp" presStyleCnt="0"/>
      <dgm:spPr/>
    </dgm:pt>
    <dgm:pt modelId="{06678C8D-84A3-E846-84BE-371C4396B74F}" type="pres">
      <dgm:prSet presAssocID="{AC795F20-207F-CE46-B030-1B213016FF11}" presName="arrowAndChildren" presStyleCnt="0"/>
      <dgm:spPr/>
    </dgm:pt>
    <dgm:pt modelId="{2F5007F7-E58A-8B45-98D8-92C1B97D6BD9}" type="pres">
      <dgm:prSet presAssocID="{AC795F20-207F-CE46-B030-1B213016FF11}" presName="parentTextArrow" presStyleLbl="node1" presStyleIdx="0" presStyleCnt="3"/>
      <dgm:spPr/>
      <dgm:t>
        <a:bodyPr/>
        <a:lstStyle/>
        <a:p>
          <a:endParaRPr lang="en-US"/>
        </a:p>
      </dgm:t>
    </dgm:pt>
    <dgm:pt modelId="{9E1B695C-1915-7F45-872B-A752D274EEF9}" type="pres">
      <dgm:prSet presAssocID="{AC795F20-207F-CE46-B030-1B213016FF11}" presName="arrow" presStyleLbl="node1" presStyleIdx="1" presStyleCnt="3"/>
      <dgm:spPr/>
      <dgm:t>
        <a:bodyPr/>
        <a:lstStyle/>
        <a:p>
          <a:endParaRPr lang="en-US"/>
        </a:p>
      </dgm:t>
    </dgm:pt>
    <dgm:pt modelId="{9A0C86D3-35CA-E448-9923-E48B24087EC9}" type="pres">
      <dgm:prSet presAssocID="{AC795F20-207F-CE46-B030-1B213016FF11}" presName="descendantArrow" presStyleCnt="0"/>
      <dgm:spPr/>
    </dgm:pt>
    <dgm:pt modelId="{6EDB7951-F907-A842-B8CF-8AC2A930973C}" type="pres">
      <dgm:prSet presAssocID="{EAFFD6C6-F1A6-FA45-81C9-144F17C92F62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96F005-2592-3642-83F2-9825D8B38301}" type="pres">
      <dgm:prSet presAssocID="{D36D746E-8F4A-494C-842A-58E8F74E9F44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40E63A-F202-C54B-9356-E881F3B6A5B2}" type="pres">
      <dgm:prSet presAssocID="{B51382C9-E243-BF4B-849D-840E2D1FA14C}" presName="sp" presStyleCnt="0"/>
      <dgm:spPr/>
    </dgm:pt>
    <dgm:pt modelId="{5D77040C-60E1-A24E-A224-27449B6F5904}" type="pres">
      <dgm:prSet presAssocID="{CC2D30F4-6408-DB49-A1EC-0BF1E10AE7A1}" presName="arrowAndChildren" presStyleCnt="0"/>
      <dgm:spPr/>
    </dgm:pt>
    <dgm:pt modelId="{503EA0B6-A176-7B4A-B9FF-9FE69084ADD1}" type="pres">
      <dgm:prSet presAssocID="{CC2D30F4-6408-DB49-A1EC-0BF1E10AE7A1}" presName="parentTextArrow" presStyleLbl="node1" presStyleIdx="1" presStyleCnt="3"/>
      <dgm:spPr/>
      <dgm:t>
        <a:bodyPr/>
        <a:lstStyle/>
        <a:p>
          <a:endParaRPr lang="en-US"/>
        </a:p>
      </dgm:t>
    </dgm:pt>
    <dgm:pt modelId="{F21DE1F4-5D5D-0C44-A798-FC2C34235BB7}" type="pres">
      <dgm:prSet presAssocID="{CC2D30F4-6408-DB49-A1EC-0BF1E10AE7A1}" presName="arrow" presStyleLbl="node1" presStyleIdx="2" presStyleCnt="3"/>
      <dgm:spPr/>
      <dgm:t>
        <a:bodyPr/>
        <a:lstStyle/>
        <a:p>
          <a:endParaRPr lang="en-US"/>
        </a:p>
      </dgm:t>
    </dgm:pt>
    <dgm:pt modelId="{2B2D4E53-779A-1343-BF21-9676F65B81C2}" type="pres">
      <dgm:prSet presAssocID="{CC2D30F4-6408-DB49-A1EC-0BF1E10AE7A1}" presName="descendantArrow" presStyleCnt="0"/>
      <dgm:spPr/>
    </dgm:pt>
    <dgm:pt modelId="{A076C5A2-DB40-6442-8134-D88F2BFE8273}" type="pres">
      <dgm:prSet presAssocID="{0E8DC44F-7DE1-094A-8A49-CF11DFE6FC72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14956D-47C7-1D49-8B0A-1F5BB01F959D}" type="pres">
      <dgm:prSet presAssocID="{FBD92439-424E-8045-AC88-D9C57583C107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C2C191-D200-4C95-9D7A-8462A9991113}" type="presOf" srcId="{2AD7B60E-9377-7D43-B2C6-66A8AB33A3E3}" destId="{74F790AE-7A06-0E42-8D45-00290F5768F9}" srcOrd="0" destOrd="0" presId="urn:microsoft.com/office/officeart/2005/8/layout/process4"/>
    <dgm:cxn modelId="{0F4F10B9-D666-4639-A1FE-6FC05EF61965}" type="presOf" srcId="{FBD92439-424E-8045-AC88-D9C57583C107}" destId="{7714956D-47C7-1D49-8B0A-1F5BB01F959D}" srcOrd="0" destOrd="0" presId="urn:microsoft.com/office/officeart/2005/8/layout/process4"/>
    <dgm:cxn modelId="{3AAC0BEA-F9A6-6546-AE7F-2AD47B9D9FE1}" srcId="{CC2D30F4-6408-DB49-A1EC-0BF1E10AE7A1}" destId="{FBD92439-424E-8045-AC88-D9C57583C107}" srcOrd="1" destOrd="0" parTransId="{A9473883-1474-6E4A-964C-6F932DC6EA6E}" sibTransId="{250DD350-5043-FF48-8FF7-794EAE4F77D7}"/>
    <dgm:cxn modelId="{AB27163A-D549-4EC6-9CFC-84EED7976DCA}" type="presOf" srcId="{EAFFD6C6-F1A6-FA45-81C9-144F17C92F62}" destId="{6EDB7951-F907-A842-B8CF-8AC2A930973C}" srcOrd="0" destOrd="0" presId="urn:microsoft.com/office/officeart/2005/8/layout/process4"/>
    <dgm:cxn modelId="{30670DB1-4DFF-6240-9CD5-CE35B5BF16B5}" srcId="{0A77AA1B-B4E2-4542-83D3-86AEC0AD8857}" destId="{2AD7B60E-9377-7D43-B2C6-66A8AB33A3E3}" srcOrd="2" destOrd="0" parTransId="{8E6D689C-4065-EF40-A153-482FAF35C851}" sibTransId="{A7714370-519F-9942-8838-781EFC201AEB}"/>
    <dgm:cxn modelId="{AF1EDB5E-E89E-334E-903B-BE9DFDB25A6A}" srcId="{AC795F20-207F-CE46-B030-1B213016FF11}" destId="{EAFFD6C6-F1A6-FA45-81C9-144F17C92F62}" srcOrd="0" destOrd="0" parTransId="{97811B98-D83C-5642-82DC-73E8EE9270A4}" sibTransId="{35D6A69F-AFA8-6A4C-A0D0-748611D70353}"/>
    <dgm:cxn modelId="{D9903EDB-B837-4ABF-BE06-8FFBC9CA6D3D}" type="presOf" srcId="{CC2D30F4-6408-DB49-A1EC-0BF1E10AE7A1}" destId="{F21DE1F4-5D5D-0C44-A798-FC2C34235BB7}" srcOrd="1" destOrd="0" presId="urn:microsoft.com/office/officeart/2005/8/layout/process4"/>
    <dgm:cxn modelId="{39B70358-731D-8349-AC0A-C24163D11138}" srcId="{0A77AA1B-B4E2-4542-83D3-86AEC0AD8857}" destId="{CC2D30F4-6408-DB49-A1EC-0BF1E10AE7A1}" srcOrd="0" destOrd="0" parTransId="{00314FCB-B7D4-374B-B8C3-575D0AD75BD1}" sibTransId="{B51382C9-E243-BF4B-849D-840E2D1FA14C}"/>
    <dgm:cxn modelId="{EE75DDAC-4E1B-487A-97CE-FE3876A3CC03}" type="presOf" srcId="{0CC1523B-2B01-4748-A01A-932DB3222130}" destId="{4CCD9518-E305-BC45-B5C3-34548061490C}" srcOrd="0" destOrd="0" presId="urn:microsoft.com/office/officeart/2005/8/layout/process4"/>
    <dgm:cxn modelId="{9CE347F0-B953-8542-AEFC-E0FE34FEEF67}" srcId="{AC795F20-207F-CE46-B030-1B213016FF11}" destId="{D36D746E-8F4A-494C-842A-58E8F74E9F44}" srcOrd="1" destOrd="0" parTransId="{2D957458-B11C-4340-AAFC-00CAC4A431D0}" sibTransId="{B56AD9D2-9B1C-DD4F-9CB5-01E34712FD1D}"/>
    <dgm:cxn modelId="{745D515E-5F06-0743-9D22-D5D9BD89E4A0}" srcId="{2AD7B60E-9377-7D43-B2C6-66A8AB33A3E3}" destId="{44DF0F10-6159-FC44-AAA8-C459A5B05DCA}" srcOrd="1" destOrd="0" parTransId="{06789B2A-EC39-274E-9516-D37F28743820}" sibTransId="{08C9FBA4-06AE-364A-BE33-105D83764A08}"/>
    <dgm:cxn modelId="{6BD4F280-15BB-469E-9589-16D90B7DCA3F}" type="presOf" srcId="{CC2D30F4-6408-DB49-A1EC-0BF1E10AE7A1}" destId="{503EA0B6-A176-7B4A-B9FF-9FE69084ADD1}" srcOrd="0" destOrd="0" presId="urn:microsoft.com/office/officeart/2005/8/layout/process4"/>
    <dgm:cxn modelId="{766100C1-43A8-6A49-8AD4-39304A76564D}" srcId="{0A77AA1B-B4E2-4542-83D3-86AEC0AD8857}" destId="{AC795F20-207F-CE46-B030-1B213016FF11}" srcOrd="1" destOrd="0" parTransId="{2D71F565-B48E-E549-8E16-4B1A7E446ACA}" sibTransId="{61D7E638-6CBD-704F-B3F8-23B93D740538}"/>
    <dgm:cxn modelId="{2CDE5255-F700-3F48-8EA6-9FBDEB2E304E}" srcId="{2AD7B60E-9377-7D43-B2C6-66A8AB33A3E3}" destId="{0CC1523B-2B01-4748-A01A-932DB3222130}" srcOrd="0" destOrd="0" parTransId="{D4EA7372-81EB-6142-AD2D-9F66A5847EEC}" sibTransId="{ED52EBEE-39AF-4640-AA26-667A3AEA0B8F}"/>
    <dgm:cxn modelId="{ED5EABAB-9110-48D3-895F-9DB8F5EF7E79}" type="presOf" srcId="{AC795F20-207F-CE46-B030-1B213016FF11}" destId="{2F5007F7-E58A-8B45-98D8-92C1B97D6BD9}" srcOrd="0" destOrd="0" presId="urn:microsoft.com/office/officeart/2005/8/layout/process4"/>
    <dgm:cxn modelId="{F0E02FCC-FA6E-49F5-900B-FDCABC37C4D2}" type="presOf" srcId="{0A77AA1B-B4E2-4542-83D3-86AEC0AD8857}" destId="{2C651FA6-B34F-2647-A11C-C78CFB4651EE}" srcOrd="0" destOrd="0" presId="urn:microsoft.com/office/officeart/2005/8/layout/process4"/>
    <dgm:cxn modelId="{70CC88AA-8E4D-4DE7-91CF-7469EDC9CE69}" type="presOf" srcId="{AC795F20-207F-CE46-B030-1B213016FF11}" destId="{9E1B695C-1915-7F45-872B-A752D274EEF9}" srcOrd="1" destOrd="0" presId="urn:microsoft.com/office/officeart/2005/8/layout/process4"/>
    <dgm:cxn modelId="{A2153B23-23CB-4766-9E50-4E9F1C3C6CDA}" type="presOf" srcId="{2AD7B60E-9377-7D43-B2C6-66A8AB33A3E3}" destId="{4945B83F-A329-954A-B977-9DA1842CCC8A}" srcOrd="1" destOrd="0" presId="urn:microsoft.com/office/officeart/2005/8/layout/process4"/>
    <dgm:cxn modelId="{7A01F984-1225-43F1-8B7C-CB7EE9BDC4BA}" type="presOf" srcId="{D36D746E-8F4A-494C-842A-58E8F74E9F44}" destId="{EC96F005-2592-3642-83F2-9825D8B38301}" srcOrd="0" destOrd="0" presId="urn:microsoft.com/office/officeart/2005/8/layout/process4"/>
    <dgm:cxn modelId="{AA51B6C0-646E-4025-92FC-B858E8044488}" type="presOf" srcId="{44DF0F10-6159-FC44-AAA8-C459A5B05DCA}" destId="{2FA742F9-C416-0146-86B9-EAB0C506A9CE}" srcOrd="0" destOrd="0" presId="urn:microsoft.com/office/officeart/2005/8/layout/process4"/>
    <dgm:cxn modelId="{E11748AB-BE02-4D26-B20A-ADE65A9FF30C}" type="presOf" srcId="{0E8DC44F-7DE1-094A-8A49-CF11DFE6FC72}" destId="{A076C5A2-DB40-6442-8134-D88F2BFE8273}" srcOrd="0" destOrd="0" presId="urn:microsoft.com/office/officeart/2005/8/layout/process4"/>
    <dgm:cxn modelId="{B54EAAB7-E08D-A649-971B-A6A0B626DEC3}" srcId="{CC2D30F4-6408-DB49-A1EC-0BF1E10AE7A1}" destId="{0E8DC44F-7DE1-094A-8A49-CF11DFE6FC72}" srcOrd="0" destOrd="0" parTransId="{9E84F341-9EC6-584A-9876-4E2E15B4E61D}" sibTransId="{31D95D37-0929-1D45-AD63-BC421E93D09F}"/>
    <dgm:cxn modelId="{7C1CB184-238F-462C-B1D6-D3BEC6D5968D}" type="presParOf" srcId="{2C651FA6-B34F-2647-A11C-C78CFB4651EE}" destId="{97CEC6E2-11D8-514B-839C-0A95E7C68885}" srcOrd="0" destOrd="0" presId="urn:microsoft.com/office/officeart/2005/8/layout/process4"/>
    <dgm:cxn modelId="{9A682725-8AF4-44EC-A2CB-85D2D2BB2602}" type="presParOf" srcId="{97CEC6E2-11D8-514B-839C-0A95E7C68885}" destId="{74F790AE-7A06-0E42-8D45-00290F5768F9}" srcOrd="0" destOrd="0" presId="urn:microsoft.com/office/officeart/2005/8/layout/process4"/>
    <dgm:cxn modelId="{B1DDFB72-C2ED-4BE1-A987-4898DA3DA157}" type="presParOf" srcId="{97CEC6E2-11D8-514B-839C-0A95E7C68885}" destId="{4945B83F-A329-954A-B977-9DA1842CCC8A}" srcOrd="1" destOrd="0" presId="urn:microsoft.com/office/officeart/2005/8/layout/process4"/>
    <dgm:cxn modelId="{4D77B960-CB10-47F9-9AFA-C894EF8CA798}" type="presParOf" srcId="{97CEC6E2-11D8-514B-839C-0A95E7C68885}" destId="{11B4F1FA-ADD1-C54B-A856-EB9F9F3E8F7C}" srcOrd="2" destOrd="0" presId="urn:microsoft.com/office/officeart/2005/8/layout/process4"/>
    <dgm:cxn modelId="{FFDAA5F2-39C7-485E-88AC-3C53675F9EC1}" type="presParOf" srcId="{11B4F1FA-ADD1-C54B-A856-EB9F9F3E8F7C}" destId="{4CCD9518-E305-BC45-B5C3-34548061490C}" srcOrd="0" destOrd="0" presId="urn:microsoft.com/office/officeart/2005/8/layout/process4"/>
    <dgm:cxn modelId="{C08FA056-EA66-4AF9-8F43-DD6C15594F16}" type="presParOf" srcId="{11B4F1FA-ADD1-C54B-A856-EB9F9F3E8F7C}" destId="{2FA742F9-C416-0146-86B9-EAB0C506A9CE}" srcOrd="1" destOrd="0" presId="urn:microsoft.com/office/officeart/2005/8/layout/process4"/>
    <dgm:cxn modelId="{5CA1A0FB-6B75-44B5-8DE6-B94153846599}" type="presParOf" srcId="{2C651FA6-B34F-2647-A11C-C78CFB4651EE}" destId="{8E445DBE-C315-F94A-A179-FE3E586AD944}" srcOrd="1" destOrd="0" presId="urn:microsoft.com/office/officeart/2005/8/layout/process4"/>
    <dgm:cxn modelId="{F11A3CCD-1C34-4AAE-9FD6-027EA495F621}" type="presParOf" srcId="{2C651FA6-B34F-2647-A11C-C78CFB4651EE}" destId="{06678C8D-84A3-E846-84BE-371C4396B74F}" srcOrd="2" destOrd="0" presId="urn:microsoft.com/office/officeart/2005/8/layout/process4"/>
    <dgm:cxn modelId="{143608D2-127C-4D3B-B89B-72A9960F145F}" type="presParOf" srcId="{06678C8D-84A3-E846-84BE-371C4396B74F}" destId="{2F5007F7-E58A-8B45-98D8-92C1B97D6BD9}" srcOrd="0" destOrd="0" presId="urn:microsoft.com/office/officeart/2005/8/layout/process4"/>
    <dgm:cxn modelId="{BFA03725-F472-40DB-8894-989776CD985B}" type="presParOf" srcId="{06678C8D-84A3-E846-84BE-371C4396B74F}" destId="{9E1B695C-1915-7F45-872B-A752D274EEF9}" srcOrd="1" destOrd="0" presId="urn:microsoft.com/office/officeart/2005/8/layout/process4"/>
    <dgm:cxn modelId="{2C6B4BCC-9265-4E0A-8397-3923A7D69B57}" type="presParOf" srcId="{06678C8D-84A3-E846-84BE-371C4396B74F}" destId="{9A0C86D3-35CA-E448-9923-E48B24087EC9}" srcOrd="2" destOrd="0" presId="urn:microsoft.com/office/officeart/2005/8/layout/process4"/>
    <dgm:cxn modelId="{D568E6FB-7110-4A5A-B610-F0C0424751E4}" type="presParOf" srcId="{9A0C86D3-35CA-E448-9923-E48B24087EC9}" destId="{6EDB7951-F907-A842-B8CF-8AC2A930973C}" srcOrd="0" destOrd="0" presId="urn:microsoft.com/office/officeart/2005/8/layout/process4"/>
    <dgm:cxn modelId="{5D2A682F-5702-4B36-918B-1C05E295FA4B}" type="presParOf" srcId="{9A0C86D3-35CA-E448-9923-E48B24087EC9}" destId="{EC96F005-2592-3642-83F2-9825D8B38301}" srcOrd="1" destOrd="0" presId="urn:microsoft.com/office/officeart/2005/8/layout/process4"/>
    <dgm:cxn modelId="{69B5A08E-B42D-469F-8EDA-6BFE16E0229E}" type="presParOf" srcId="{2C651FA6-B34F-2647-A11C-C78CFB4651EE}" destId="{EC40E63A-F202-C54B-9356-E881F3B6A5B2}" srcOrd="3" destOrd="0" presId="urn:microsoft.com/office/officeart/2005/8/layout/process4"/>
    <dgm:cxn modelId="{5C7B91E3-BBE4-461E-8D3C-1B01E76B68C9}" type="presParOf" srcId="{2C651FA6-B34F-2647-A11C-C78CFB4651EE}" destId="{5D77040C-60E1-A24E-A224-27449B6F5904}" srcOrd="4" destOrd="0" presId="urn:microsoft.com/office/officeart/2005/8/layout/process4"/>
    <dgm:cxn modelId="{483C7314-441B-44E4-AEC2-5468CF966966}" type="presParOf" srcId="{5D77040C-60E1-A24E-A224-27449B6F5904}" destId="{503EA0B6-A176-7B4A-B9FF-9FE69084ADD1}" srcOrd="0" destOrd="0" presId="urn:microsoft.com/office/officeart/2005/8/layout/process4"/>
    <dgm:cxn modelId="{44D014CD-ECFE-4D07-9DAE-A704F73B2B02}" type="presParOf" srcId="{5D77040C-60E1-A24E-A224-27449B6F5904}" destId="{F21DE1F4-5D5D-0C44-A798-FC2C34235BB7}" srcOrd="1" destOrd="0" presId="urn:microsoft.com/office/officeart/2005/8/layout/process4"/>
    <dgm:cxn modelId="{CFCFDB18-7585-4354-9557-2FC587DBF6FF}" type="presParOf" srcId="{5D77040C-60E1-A24E-A224-27449B6F5904}" destId="{2B2D4E53-779A-1343-BF21-9676F65B81C2}" srcOrd="2" destOrd="0" presId="urn:microsoft.com/office/officeart/2005/8/layout/process4"/>
    <dgm:cxn modelId="{871557E7-831E-4D43-82B6-5EE0288D090C}" type="presParOf" srcId="{2B2D4E53-779A-1343-BF21-9676F65B81C2}" destId="{A076C5A2-DB40-6442-8134-D88F2BFE8273}" srcOrd="0" destOrd="0" presId="urn:microsoft.com/office/officeart/2005/8/layout/process4"/>
    <dgm:cxn modelId="{949E9BF4-E1B7-4123-8CB4-681683A48C47}" type="presParOf" srcId="{2B2D4E53-779A-1343-BF21-9676F65B81C2}" destId="{7714956D-47C7-1D49-8B0A-1F5BB01F959D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486431-74E7-B042-A5EE-8CF0308F1602}" type="doc">
      <dgm:prSet loTypeId="urn:microsoft.com/office/officeart/2005/8/layout/funnel1" loCatId="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FBD30A21-0963-2442-B871-F86614BEC455}">
      <dgm:prSet/>
      <dgm:spPr/>
      <dgm:t>
        <a:bodyPr/>
        <a:lstStyle/>
        <a:p>
          <a:pPr rtl="0"/>
          <a:r>
            <a:rPr lang="en-US" dirty="0" smtClean="0"/>
            <a:t>Palliative care &amp; Hospice</a:t>
          </a:r>
        </a:p>
        <a:p>
          <a:pPr rtl="0"/>
          <a:r>
            <a:rPr lang="en-US" dirty="0" smtClean="0"/>
            <a:t>Medical management</a:t>
          </a:r>
          <a:endParaRPr lang="en-US" dirty="0"/>
        </a:p>
      </dgm:t>
    </dgm:pt>
    <dgm:pt modelId="{F8ACBDF2-3D1D-2B4F-83E3-95F562789CA6}" type="parTrans" cxnId="{9DD3CCAD-233C-E64A-9B67-8363337BB2D7}">
      <dgm:prSet/>
      <dgm:spPr/>
      <dgm:t>
        <a:bodyPr/>
        <a:lstStyle/>
        <a:p>
          <a:endParaRPr lang="en-US"/>
        </a:p>
      </dgm:t>
    </dgm:pt>
    <dgm:pt modelId="{C7F7E016-48E2-E44F-91E4-7C1D706AB1FD}" type="sibTrans" cxnId="{9DD3CCAD-233C-E64A-9B67-8363337BB2D7}">
      <dgm:prSet/>
      <dgm:spPr/>
      <dgm:t>
        <a:bodyPr/>
        <a:lstStyle/>
        <a:p>
          <a:endParaRPr lang="en-US"/>
        </a:p>
      </dgm:t>
    </dgm:pt>
    <dgm:pt modelId="{DEEBC8B8-D0EC-9D4F-B152-FAB605431077}">
      <dgm:prSet/>
      <dgm:spPr/>
      <dgm:t>
        <a:bodyPr/>
        <a:lstStyle/>
        <a:p>
          <a:pPr rtl="0"/>
          <a:r>
            <a:rPr lang="en-US" dirty="0" smtClean="0"/>
            <a:t>Open surgical closure</a:t>
          </a:r>
          <a:endParaRPr lang="en-US" dirty="0"/>
        </a:p>
      </dgm:t>
    </dgm:pt>
    <dgm:pt modelId="{1D978BEA-E0F6-FE48-9FD9-1D56B48E64F2}" type="parTrans" cxnId="{5E7992F2-0024-944E-B52E-16C49C206626}">
      <dgm:prSet/>
      <dgm:spPr/>
      <dgm:t>
        <a:bodyPr/>
        <a:lstStyle/>
        <a:p>
          <a:endParaRPr lang="en-US"/>
        </a:p>
      </dgm:t>
    </dgm:pt>
    <dgm:pt modelId="{D3D3A7CD-85D2-D341-BDEE-C0F02C762B6D}" type="sibTrans" cxnId="{5E7992F2-0024-944E-B52E-16C49C206626}">
      <dgm:prSet/>
      <dgm:spPr/>
      <dgm:t>
        <a:bodyPr/>
        <a:lstStyle/>
        <a:p>
          <a:endParaRPr lang="en-US"/>
        </a:p>
      </dgm:t>
    </dgm:pt>
    <dgm:pt modelId="{7CC2E85C-DBC6-7A4F-A28E-622DAD85A80B}">
      <dgm:prSet/>
      <dgm:spPr/>
      <dgm:t>
        <a:bodyPr/>
        <a:lstStyle/>
        <a:p>
          <a:pPr rtl="0"/>
          <a:r>
            <a:rPr lang="en-US" dirty="0" smtClean="0"/>
            <a:t>Is there a satisfactory outcome?</a:t>
          </a:r>
          <a:endParaRPr lang="en-US" dirty="0"/>
        </a:p>
      </dgm:t>
    </dgm:pt>
    <dgm:pt modelId="{B9F2BAEE-44F8-8C4E-B0C3-908242C30A2D}" type="parTrans" cxnId="{C3C38B7C-5F28-ED40-90CB-9E9C34BC1968}">
      <dgm:prSet/>
      <dgm:spPr/>
      <dgm:t>
        <a:bodyPr/>
        <a:lstStyle/>
        <a:p>
          <a:endParaRPr lang="en-US"/>
        </a:p>
      </dgm:t>
    </dgm:pt>
    <dgm:pt modelId="{3FFD6CC8-28CD-F046-AEBC-80E1EF4C0174}" type="sibTrans" cxnId="{C3C38B7C-5F28-ED40-90CB-9E9C34BC1968}">
      <dgm:prSet/>
      <dgm:spPr/>
      <dgm:t>
        <a:bodyPr/>
        <a:lstStyle/>
        <a:p>
          <a:endParaRPr lang="en-US"/>
        </a:p>
      </dgm:t>
    </dgm:pt>
    <dgm:pt modelId="{B636D50D-E893-A94D-957E-6105CA13DA3C}">
      <dgm:prSet/>
      <dgm:spPr/>
      <dgm:t>
        <a:bodyPr/>
        <a:lstStyle/>
        <a:p>
          <a:pPr rtl="0"/>
          <a:r>
            <a:rPr lang="en-US" dirty="0" smtClean="0"/>
            <a:t>Percutaneous Closure device</a:t>
          </a:r>
          <a:endParaRPr lang="en-US" dirty="0"/>
        </a:p>
      </dgm:t>
    </dgm:pt>
    <dgm:pt modelId="{D1323FC0-EFC1-DF40-BD43-16E942F895E4}" type="parTrans" cxnId="{0AD6FA6C-6888-0C45-932D-C3A205D59798}">
      <dgm:prSet/>
      <dgm:spPr/>
      <dgm:t>
        <a:bodyPr/>
        <a:lstStyle/>
        <a:p>
          <a:endParaRPr lang="en-US"/>
        </a:p>
      </dgm:t>
    </dgm:pt>
    <dgm:pt modelId="{D6C27843-E1BA-4F4C-AB9A-26474056CAA8}" type="sibTrans" cxnId="{0AD6FA6C-6888-0C45-932D-C3A205D59798}">
      <dgm:prSet/>
      <dgm:spPr/>
      <dgm:t>
        <a:bodyPr/>
        <a:lstStyle/>
        <a:p>
          <a:endParaRPr lang="en-US"/>
        </a:p>
      </dgm:t>
    </dgm:pt>
    <dgm:pt modelId="{C7006C15-2AE3-A942-A3E9-151C22EA53D5}" type="pres">
      <dgm:prSet presAssocID="{02486431-74E7-B042-A5EE-8CF0308F160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D5F3B7E-A0F5-F14C-BC85-89E077C21196}" type="pres">
      <dgm:prSet presAssocID="{02486431-74E7-B042-A5EE-8CF0308F1602}" presName="ellipse" presStyleLbl="trBgShp" presStyleIdx="0" presStyleCnt="1"/>
      <dgm:spPr/>
    </dgm:pt>
    <dgm:pt modelId="{4126796E-364B-1C44-B015-AC9F2CB8D7F1}" type="pres">
      <dgm:prSet presAssocID="{02486431-74E7-B042-A5EE-8CF0308F1602}" presName="arrow1" presStyleLbl="fgShp" presStyleIdx="0" presStyleCnt="1"/>
      <dgm:spPr/>
    </dgm:pt>
    <dgm:pt modelId="{589E8A86-CBEC-C44A-A834-F809E88C6AC9}" type="pres">
      <dgm:prSet presAssocID="{02486431-74E7-B042-A5EE-8CF0308F160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2E67C4-30C9-754D-AEF4-573E90314689}" type="pres">
      <dgm:prSet presAssocID="{B636D50D-E893-A94D-957E-6105CA13DA3C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665502-EDCC-EC4E-A5EC-3B862272B623}" type="pres">
      <dgm:prSet presAssocID="{DEEBC8B8-D0EC-9D4F-B152-FAB605431077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58BBCF-F240-A246-8995-6786CAAE0992}" type="pres">
      <dgm:prSet presAssocID="{7CC2E85C-DBC6-7A4F-A28E-622DAD85A80B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2CC3B6-D3E4-5548-8088-EDE4EBC976F9}" type="pres">
      <dgm:prSet presAssocID="{02486431-74E7-B042-A5EE-8CF0308F1602}" presName="funnel" presStyleLbl="trAlignAcc1" presStyleIdx="0" presStyleCnt="1"/>
      <dgm:spPr/>
    </dgm:pt>
  </dgm:ptLst>
  <dgm:cxnLst>
    <dgm:cxn modelId="{0AD6FA6C-6888-0C45-932D-C3A205D59798}" srcId="{02486431-74E7-B042-A5EE-8CF0308F1602}" destId="{B636D50D-E893-A94D-957E-6105CA13DA3C}" srcOrd="1" destOrd="0" parTransId="{D1323FC0-EFC1-DF40-BD43-16E942F895E4}" sibTransId="{D6C27843-E1BA-4F4C-AB9A-26474056CAA8}"/>
    <dgm:cxn modelId="{BB7BE929-FBFE-4816-A55A-44F2E1B56A19}" type="presOf" srcId="{02486431-74E7-B042-A5EE-8CF0308F1602}" destId="{C7006C15-2AE3-A942-A3E9-151C22EA53D5}" srcOrd="0" destOrd="0" presId="urn:microsoft.com/office/officeart/2005/8/layout/funnel1"/>
    <dgm:cxn modelId="{5E7992F2-0024-944E-B52E-16C49C206626}" srcId="{02486431-74E7-B042-A5EE-8CF0308F1602}" destId="{DEEBC8B8-D0EC-9D4F-B152-FAB605431077}" srcOrd="2" destOrd="0" parTransId="{1D978BEA-E0F6-FE48-9FD9-1D56B48E64F2}" sibTransId="{D3D3A7CD-85D2-D341-BDEE-C0F02C762B6D}"/>
    <dgm:cxn modelId="{C7B49EB3-351F-4C4A-A677-299BEB5C093C}" type="presOf" srcId="{FBD30A21-0963-2442-B871-F86614BEC455}" destId="{1D58BBCF-F240-A246-8995-6786CAAE0992}" srcOrd="0" destOrd="0" presId="urn:microsoft.com/office/officeart/2005/8/layout/funnel1"/>
    <dgm:cxn modelId="{A6740FF8-8F1E-4075-873A-A044F3FE3ABD}" type="presOf" srcId="{B636D50D-E893-A94D-957E-6105CA13DA3C}" destId="{43665502-EDCC-EC4E-A5EC-3B862272B623}" srcOrd="0" destOrd="0" presId="urn:microsoft.com/office/officeart/2005/8/layout/funnel1"/>
    <dgm:cxn modelId="{43C2D195-3BD2-495B-AB99-1B8D691B7A38}" type="presOf" srcId="{DEEBC8B8-D0EC-9D4F-B152-FAB605431077}" destId="{742E67C4-30C9-754D-AEF4-573E90314689}" srcOrd="0" destOrd="0" presId="urn:microsoft.com/office/officeart/2005/8/layout/funnel1"/>
    <dgm:cxn modelId="{100354DB-EF2C-4890-9135-082F7A49CE30}" type="presOf" srcId="{7CC2E85C-DBC6-7A4F-A28E-622DAD85A80B}" destId="{589E8A86-CBEC-C44A-A834-F809E88C6AC9}" srcOrd="0" destOrd="0" presId="urn:microsoft.com/office/officeart/2005/8/layout/funnel1"/>
    <dgm:cxn modelId="{C3C38B7C-5F28-ED40-90CB-9E9C34BC1968}" srcId="{02486431-74E7-B042-A5EE-8CF0308F1602}" destId="{7CC2E85C-DBC6-7A4F-A28E-622DAD85A80B}" srcOrd="3" destOrd="0" parTransId="{B9F2BAEE-44F8-8C4E-B0C3-908242C30A2D}" sibTransId="{3FFD6CC8-28CD-F046-AEBC-80E1EF4C0174}"/>
    <dgm:cxn modelId="{9DD3CCAD-233C-E64A-9B67-8363337BB2D7}" srcId="{02486431-74E7-B042-A5EE-8CF0308F1602}" destId="{FBD30A21-0963-2442-B871-F86614BEC455}" srcOrd="0" destOrd="0" parTransId="{F8ACBDF2-3D1D-2B4F-83E3-95F562789CA6}" sibTransId="{C7F7E016-48E2-E44F-91E4-7C1D706AB1FD}"/>
    <dgm:cxn modelId="{0BBAD7D5-5796-4391-B1C5-B2A3145C79A1}" type="presParOf" srcId="{C7006C15-2AE3-A942-A3E9-151C22EA53D5}" destId="{9D5F3B7E-A0F5-F14C-BC85-89E077C21196}" srcOrd="0" destOrd="0" presId="urn:microsoft.com/office/officeart/2005/8/layout/funnel1"/>
    <dgm:cxn modelId="{73681B8B-3E4D-4452-BB5B-9D91D7404DA1}" type="presParOf" srcId="{C7006C15-2AE3-A942-A3E9-151C22EA53D5}" destId="{4126796E-364B-1C44-B015-AC9F2CB8D7F1}" srcOrd="1" destOrd="0" presId="urn:microsoft.com/office/officeart/2005/8/layout/funnel1"/>
    <dgm:cxn modelId="{DE08F5C1-A118-4BED-B015-B46EF831183C}" type="presParOf" srcId="{C7006C15-2AE3-A942-A3E9-151C22EA53D5}" destId="{589E8A86-CBEC-C44A-A834-F809E88C6AC9}" srcOrd="2" destOrd="0" presId="urn:microsoft.com/office/officeart/2005/8/layout/funnel1"/>
    <dgm:cxn modelId="{6AA45E44-DBC8-44FB-9511-33524B6034E8}" type="presParOf" srcId="{C7006C15-2AE3-A942-A3E9-151C22EA53D5}" destId="{742E67C4-30C9-754D-AEF4-573E90314689}" srcOrd="3" destOrd="0" presId="urn:microsoft.com/office/officeart/2005/8/layout/funnel1"/>
    <dgm:cxn modelId="{089826C7-3916-4903-88BF-07166C60227D}" type="presParOf" srcId="{C7006C15-2AE3-A942-A3E9-151C22EA53D5}" destId="{43665502-EDCC-EC4E-A5EC-3B862272B623}" srcOrd="4" destOrd="0" presId="urn:microsoft.com/office/officeart/2005/8/layout/funnel1"/>
    <dgm:cxn modelId="{9DB34676-184F-4852-88C0-5ED8FF09F1A6}" type="presParOf" srcId="{C7006C15-2AE3-A942-A3E9-151C22EA53D5}" destId="{1D58BBCF-F240-A246-8995-6786CAAE0992}" srcOrd="5" destOrd="0" presId="urn:microsoft.com/office/officeart/2005/8/layout/funnel1"/>
    <dgm:cxn modelId="{C9F96BDD-FAD2-481A-A525-B1698F3DD3F7}" type="presParOf" srcId="{C7006C15-2AE3-A942-A3E9-151C22EA53D5}" destId="{F32CC3B6-D3E4-5548-8088-EDE4EBC976F9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994A5-A246-DD4B-922B-DDDA112A4214}">
      <dsp:nvSpPr>
        <dsp:cNvPr id="0" name=""/>
        <dsp:cNvSpPr/>
      </dsp:nvSpPr>
      <dsp:spPr>
        <a:xfrm rot="5400000">
          <a:off x="-245395" y="248052"/>
          <a:ext cx="1635968" cy="1145177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1</a:t>
          </a:r>
          <a:endParaRPr lang="en-US" sz="3200" kern="1200" dirty="0"/>
        </a:p>
      </dsp:txBody>
      <dsp:txXfrm rot="-5400000">
        <a:off x="1" y="575246"/>
        <a:ext cx="1145177" cy="490791"/>
      </dsp:txXfrm>
    </dsp:sp>
    <dsp:sp modelId="{2B73B69A-B921-D144-9921-1B2A994CF1EF}">
      <dsp:nvSpPr>
        <dsp:cNvPr id="0" name=""/>
        <dsp:cNvSpPr/>
      </dsp:nvSpPr>
      <dsp:spPr>
        <a:xfrm rot="5400000">
          <a:off x="4155699" y="-3007863"/>
          <a:ext cx="1063379" cy="70844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1 more round of epinephrine and atropine.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Intubated for </a:t>
          </a:r>
          <a:r>
            <a:rPr lang="en-US" sz="1800" kern="1200" dirty="0" err="1" smtClean="0"/>
            <a:t>persistant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sats</a:t>
          </a:r>
          <a:r>
            <a:rPr lang="en-US" sz="1800" kern="1200" dirty="0" smtClean="0"/>
            <a:t> &lt; 70% pH 6.9/49/47/10</a:t>
          </a:r>
          <a:endParaRPr lang="en-US" sz="1800" kern="1200" dirty="0"/>
        </a:p>
      </dsp:txBody>
      <dsp:txXfrm rot="-5400000">
        <a:off x="1145178" y="54568"/>
        <a:ext cx="7032512" cy="959559"/>
      </dsp:txXfrm>
    </dsp:sp>
    <dsp:sp modelId="{F9B54986-728F-DE4D-8CBE-2861A4FA6415}">
      <dsp:nvSpPr>
        <dsp:cNvPr id="0" name=""/>
        <dsp:cNvSpPr/>
      </dsp:nvSpPr>
      <dsp:spPr>
        <a:xfrm rot="5400000">
          <a:off x="-245395" y="1690392"/>
          <a:ext cx="1635968" cy="1145177"/>
        </a:xfrm>
        <a:prstGeom prst="chevron">
          <a:avLst/>
        </a:prstGeom>
        <a:solidFill>
          <a:schemeClr val="accent2">
            <a:shade val="80000"/>
            <a:hueOff val="16321"/>
            <a:satOff val="2007"/>
            <a:lumOff val="9837"/>
            <a:alphaOff val="0"/>
          </a:schemeClr>
        </a:solidFill>
        <a:ln w="25400" cap="flat" cmpd="sng" algn="ctr">
          <a:solidFill>
            <a:schemeClr val="accent2">
              <a:shade val="80000"/>
              <a:hueOff val="16321"/>
              <a:satOff val="2007"/>
              <a:lumOff val="9837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2</a:t>
          </a:r>
          <a:endParaRPr lang="en-US" sz="3200" kern="1200" dirty="0"/>
        </a:p>
      </dsp:txBody>
      <dsp:txXfrm rot="-5400000">
        <a:off x="1" y="2017586"/>
        <a:ext cx="1145177" cy="490791"/>
      </dsp:txXfrm>
    </dsp:sp>
    <dsp:sp modelId="{F9F3A5AD-E01C-BE41-A7D5-4DD2E60EE2E3}">
      <dsp:nvSpPr>
        <dsp:cNvPr id="0" name=""/>
        <dsp:cNvSpPr/>
      </dsp:nvSpPr>
      <dsp:spPr>
        <a:xfrm rot="5400000">
          <a:off x="4155699" y="-1565524"/>
          <a:ext cx="1063379" cy="70844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16321"/>
              <a:satOff val="2007"/>
              <a:lumOff val="98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/>
            <a:t>Repeat ECG is performed showing the intermittent RBBB, ST changes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/>
            <a:t>Continues to </a:t>
          </a:r>
          <a:r>
            <a:rPr lang="en-US" sz="1600" kern="1200" dirty="0" err="1" smtClean="0"/>
            <a:t>brady</a:t>
          </a:r>
          <a:r>
            <a:rPr lang="en-US" sz="1600" kern="1200" dirty="0" smtClean="0"/>
            <a:t> and be unstable..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/>
            <a:t>ER attending performs bedside echo, by report </a:t>
          </a:r>
          <a:r>
            <a:rPr lang="en-US" sz="1600" kern="1200" dirty="0" smtClean="0">
              <a:solidFill>
                <a:srgbClr val="E78D35"/>
              </a:solidFill>
            </a:rPr>
            <a:t>shows bowed septum and dilated RV</a:t>
          </a:r>
          <a:endParaRPr lang="en-US" sz="1600" kern="1200" dirty="0">
            <a:solidFill>
              <a:srgbClr val="E78D35"/>
            </a:solidFill>
          </a:endParaRPr>
        </a:p>
      </dsp:txBody>
      <dsp:txXfrm rot="-5400000">
        <a:off x="1145178" y="1496907"/>
        <a:ext cx="7032512" cy="959559"/>
      </dsp:txXfrm>
    </dsp:sp>
    <dsp:sp modelId="{B110E572-B3DE-6B42-9B0F-E18BFD4EA2EB}">
      <dsp:nvSpPr>
        <dsp:cNvPr id="0" name=""/>
        <dsp:cNvSpPr/>
      </dsp:nvSpPr>
      <dsp:spPr>
        <a:xfrm rot="5400000">
          <a:off x="-245395" y="3132732"/>
          <a:ext cx="1635968" cy="1145177"/>
        </a:xfrm>
        <a:prstGeom prst="chevron">
          <a:avLst/>
        </a:prstGeom>
        <a:solidFill>
          <a:schemeClr val="accent2">
            <a:shade val="80000"/>
            <a:hueOff val="32642"/>
            <a:satOff val="4014"/>
            <a:lumOff val="19674"/>
            <a:alphaOff val="0"/>
          </a:schemeClr>
        </a:solidFill>
        <a:ln w="25400" cap="flat" cmpd="sng" algn="ctr">
          <a:solidFill>
            <a:schemeClr val="accent2">
              <a:shade val="80000"/>
              <a:hueOff val="32642"/>
              <a:satOff val="4014"/>
              <a:lumOff val="19674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3</a:t>
          </a:r>
          <a:endParaRPr lang="en-US" sz="3200" kern="1200" dirty="0"/>
        </a:p>
      </dsp:txBody>
      <dsp:txXfrm rot="-5400000">
        <a:off x="1" y="3459926"/>
        <a:ext cx="1145177" cy="490791"/>
      </dsp:txXfrm>
    </dsp:sp>
    <dsp:sp modelId="{3F2B73D2-5B0E-E541-9495-111086E1ED48}">
      <dsp:nvSpPr>
        <dsp:cNvPr id="0" name=""/>
        <dsp:cNvSpPr/>
      </dsp:nvSpPr>
      <dsp:spPr>
        <a:xfrm rot="5400000">
          <a:off x="4155699" y="-123184"/>
          <a:ext cx="1063379" cy="70844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32642"/>
              <a:satOff val="4014"/>
              <a:lumOff val="196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MICU is consulted and at the bedside</a:t>
          </a:r>
          <a:endParaRPr lang="en-US" sz="1800" kern="1200" dirty="0"/>
        </a:p>
      </dsp:txBody>
      <dsp:txXfrm rot="-5400000">
        <a:off x="1145178" y="2939247"/>
        <a:ext cx="7032512" cy="959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994A5-A246-DD4B-922B-DDDA112A4214}">
      <dsp:nvSpPr>
        <dsp:cNvPr id="0" name=""/>
        <dsp:cNvSpPr/>
      </dsp:nvSpPr>
      <dsp:spPr>
        <a:xfrm rot="5400000">
          <a:off x="-185966" y="189497"/>
          <a:ext cx="1239777" cy="867844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4</a:t>
          </a:r>
          <a:endParaRPr lang="en-US" sz="2400" kern="1200" dirty="0"/>
        </a:p>
      </dsp:txBody>
      <dsp:txXfrm rot="-5400000">
        <a:off x="1" y="437452"/>
        <a:ext cx="867844" cy="371933"/>
      </dsp:txXfrm>
    </dsp:sp>
    <dsp:sp modelId="{2B73B69A-B921-D144-9921-1B2A994CF1EF}">
      <dsp:nvSpPr>
        <dsp:cNvPr id="0" name=""/>
        <dsp:cNvSpPr/>
      </dsp:nvSpPr>
      <dsp:spPr>
        <a:xfrm rot="5400000">
          <a:off x="4145794" y="-3274419"/>
          <a:ext cx="805855" cy="73617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For presumed HD unstable PE he is administered </a:t>
          </a:r>
          <a:r>
            <a:rPr lang="en-US" sz="2400" kern="1200" dirty="0" err="1" smtClean="0"/>
            <a:t>tenecteplase</a:t>
          </a:r>
          <a:endParaRPr lang="en-US" sz="2400" kern="1200" dirty="0"/>
        </a:p>
      </dsp:txBody>
      <dsp:txXfrm rot="-5400000">
        <a:off x="867845" y="42869"/>
        <a:ext cx="7322416" cy="727177"/>
      </dsp:txXfrm>
    </dsp:sp>
    <dsp:sp modelId="{F9B54986-728F-DE4D-8CBE-2861A4FA6415}">
      <dsp:nvSpPr>
        <dsp:cNvPr id="0" name=""/>
        <dsp:cNvSpPr/>
      </dsp:nvSpPr>
      <dsp:spPr>
        <a:xfrm rot="5400000">
          <a:off x="-185966" y="1282538"/>
          <a:ext cx="1239777" cy="867844"/>
        </a:xfrm>
        <a:prstGeom prst="chevron">
          <a:avLst/>
        </a:prstGeom>
        <a:solidFill>
          <a:schemeClr val="accent2">
            <a:shade val="80000"/>
            <a:hueOff val="10881"/>
            <a:satOff val="1338"/>
            <a:lumOff val="6558"/>
            <a:alphaOff val="0"/>
          </a:schemeClr>
        </a:solidFill>
        <a:ln w="25400" cap="flat" cmpd="sng" algn="ctr">
          <a:solidFill>
            <a:schemeClr val="accent2">
              <a:shade val="80000"/>
              <a:hueOff val="10881"/>
              <a:satOff val="1338"/>
              <a:lumOff val="6558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5</a:t>
          </a:r>
          <a:endParaRPr lang="en-US" sz="2400" kern="1200" dirty="0"/>
        </a:p>
      </dsp:txBody>
      <dsp:txXfrm rot="-5400000">
        <a:off x="1" y="1530493"/>
        <a:ext cx="867844" cy="371933"/>
      </dsp:txXfrm>
    </dsp:sp>
    <dsp:sp modelId="{F9F3A5AD-E01C-BE41-A7D5-4DD2E60EE2E3}">
      <dsp:nvSpPr>
        <dsp:cNvPr id="0" name=""/>
        <dsp:cNvSpPr/>
      </dsp:nvSpPr>
      <dsp:spPr>
        <a:xfrm rot="5400000">
          <a:off x="4145794" y="-2181378"/>
          <a:ext cx="805855" cy="73617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10881"/>
              <a:satOff val="1338"/>
              <a:lumOff val="65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Norepinephrine initiated, no response then </a:t>
          </a:r>
          <a:r>
            <a:rPr lang="en-US" sz="2400" kern="1200" dirty="0" err="1" smtClean="0"/>
            <a:t>Dobutamine</a:t>
          </a:r>
          <a:r>
            <a:rPr lang="en-US" sz="2400" kern="1200" dirty="0" smtClean="0"/>
            <a:t> initiated for RV </a:t>
          </a:r>
          <a:r>
            <a:rPr lang="en-US" sz="2400" kern="1200" dirty="0" err="1" smtClean="0"/>
            <a:t>ionotropy</a:t>
          </a:r>
          <a:r>
            <a:rPr lang="en-US" sz="2400" kern="1200" dirty="0" smtClean="0"/>
            <a:t>?</a:t>
          </a:r>
          <a:endParaRPr lang="en-US" sz="2400" kern="1200" dirty="0"/>
        </a:p>
      </dsp:txBody>
      <dsp:txXfrm rot="-5400000">
        <a:off x="867845" y="1135910"/>
        <a:ext cx="7322416" cy="727177"/>
      </dsp:txXfrm>
    </dsp:sp>
    <dsp:sp modelId="{243941A5-8E91-9845-AB64-923DFC054A61}">
      <dsp:nvSpPr>
        <dsp:cNvPr id="0" name=""/>
        <dsp:cNvSpPr/>
      </dsp:nvSpPr>
      <dsp:spPr>
        <a:xfrm rot="5400000">
          <a:off x="-185966" y="2375579"/>
          <a:ext cx="1239777" cy="867844"/>
        </a:xfrm>
        <a:prstGeom prst="chevron">
          <a:avLst/>
        </a:prstGeom>
        <a:solidFill>
          <a:schemeClr val="accent2">
            <a:shade val="80000"/>
            <a:hueOff val="21761"/>
            <a:satOff val="2676"/>
            <a:lumOff val="13116"/>
            <a:alphaOff val="0"/>
          </a:schemeClr>
        </a:solidFill>
        <a:ln w="25400" cap="flat" cmpd="sng" algn="ctr">
          <a:solidFill>
            <a:schemeClr val="accent2">
              <a:shade val="80000"/>
              <a:hueOff val="21761"/>
              <a:satOff val="2676"/>
              <a:lumOff val="13116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6</a:t>
          </a:r>
        </a:p>
      </dsp:txBody>
      <dsp:txXfrm rot="-5400000">
        <a:off x="1" y="2623534"/>
        <a:ext cx="867844" cy="371933"/>
      </dsp:txXfrm>
    </dsp:sp>
    <dsp:sp modelId="{23E08914-B969-4D4F-ACB7-156842215CBC}">
      <dsp:nvSpPr>
        <dsp:cNvPr id="0" name=""/>
        <dsp:cNvSpPr/>
      </dsp:nvSpPr>
      <dsp:spPr>
        <a:xfrm rot="5400000">
          <a:off x="4145794" y="-1088336"/>
          <a:ext cx="805855" cy="73617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21761"/>
              <a:satOff val="2676"/>
              <a:lumOff val="131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err="1" smtClean="0"/>
            <a:t>Flolan</a:t>
          </a:r>
          <a:r>
            <a:rPr lang="en-US" sz="2400" kern="1200" dirty="0" smtClean="0"/>
            <a:t> initiated to reduce RV afterload</a:t>
          </a:r>
          <a:endParaRPr lang="en-US" sz="2400" kern="1200" dirty="0"/>
        </a:p>
      </dsp:txBody>
      <dsp:txXfrm rot="-5400000">
        <a:off x="867845" y="2228952"/>
        <a:ext cx="7322416" cy="727177"/>
      </dsp:txXfrm>
    </dsp:sp>
    <dsp:sp modelId="{DC54ADA4-3DA9-D541-AC49-7A4E2B92E1AC}">
      <dsp:nvSpPr>
        <dsp:cNvPr id="0" name=""/>
        <dsp:cNvSpPr/>
      </dsp:nvSpPr>
      <dsp:spPr>
        <a:xfrm rot="5400000">
          <a:off x="-185966" y="3468621"/>
          <a:ext cx="1239777" cy="867844"/>
        </a:xfrm>
        <a:prstGeom prst="chevron">
          <a:avLst/>
        </a:prstGeom>
        <a:solidFill>
          <a:schemeClr val="accent2">
            <a:shade val="80000"/>
            <a:hueOff val="32642"/>
            <a:satOff val="4014"/>
            <a:lumOff val="19674"/>
            <a:alphaOff val="0"/>
          </a:schemeClr>
        </a:solidFill>
        <a:ln w="25400" cap="flat" cmpd="sng" algn="ctr">
          <a:solidFill>
            <a:schemeClr val="accent2">
              <a:shade val="80000"/>
              <a:hueOff val="32642"/>
              <a:satOff val="4014"/>
              <a:lumOff val="19674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7</a:t>
          </a:r>
          <a:endParaRPr lang="en-US" sz="2400" kern="1200" dirty="0"/>
        </a:p>
      </dsp:txBody>
      <dsp:txXfrm rot="-5400000">
        <a:off x="1" y="3716576"/>
        <a:ext cx="867844" cy="371933"/>
      </dsp:txXfrm>
    </dsp:sp>
    <dsp:sp modelId="{BEB4C2E0-8D20-2649-9FAC-F38FF947DAEC}">
      <dsp:nvSpPr>
        <dsp:cNvPr id="0" name=""/>
        <dsp:cNvSpPr/>
      </dsp:nvSpPr>
      <dsp:spPr>
        <a:xfrm rot="5400000">
          <a:off x="4145794" y="4704"/>
          <a:ext cx="805855" cy="73617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32642"/>
              <a:satOff val="4014"/>
              <a:lumOff val="196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Stabilizes on </a:t>
          </a:r>
          <a:r>
            <a:rPr lang="en-US" sz="2400" kern="1200" dirty="0" err="1" smtClean="0"/>
            <a:t>Dobutamine</a:t>
          </a:r>
          <a:r>
            <a:rPr lang="en-US" sz="2400" kern="1200" dirty="0" smtClean="0"/>
            <a:t> and </a:t>
          </a:r>
          <a:r>
            <a:rPr lang="en-US" sz="2400" kern="1200" dirty="0" err="1" smtClean="0"/>
            <a:t>Flolan</a:t>
          </a:r>
          <a:r>
            <a:rPr lang="en-US" sz="2400" kern="1200" dirty="0" smtClean="0"/>
            <a:t>, </a:t>
          </a:r>
          <a:r>
            <a:rPr lang="en-US" sz="2400" kern="1200" dirty="0" err="1" smtClean="0"/>
            <a:t>Levophed</a:t>
          </a:r>
          <a:r>
            <a:rPr lang="en-US" sz="2400" kern="1200" dirty="0" smtClean="0"/>
            <a:t> stopped. Given </a:t>
          </a:r>
          <a:r>
            <a:rPr lang="en-US" sz="2400" kern="1200" dirty="0" err="1" smtClean="0"/>
            <a:t>Mero</a:t>
          </a:r>
          <a:r>
            <a:rPr lang="en-US" sz="2400" kern="1200" dirty="0" smtClean="0"/>
            <a:t> and </a:t>
          </a:r>
          <a:r>
            <a:rPr lang="en-US" sz="2400" kern="1200" dirty="0" err="1" smtClean="0"/>
            <a:t>Vanc</a:t>
          </a:r>
          <a:r>
            <a:rPr lang="en-US" sz="2400" kern="1200" dirty="0" smtClean="0"/>
            <a:t>.</a:t>
          </a:r>
          <a:endParaRPr lang="en-US" sz="2400" kern="1200" dirty="0"/>
        </a:p>
      </dsp:txBody>
      <dsp:txXfrm rot="-5400000">
        <a:off x="867845" y="3321993"/>
        <a:ext cx="7322416" cy="7271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015B1-79B5-D94C-B9FC-877A16F2737E}">
      <dsp:nvSpPr>
        <dsp:cNvPr id="0" name=""/>
        <dsp:cNvSpPr/>
      </dsp:nvSpPr>
      <dsp:spPr>
        <a:xfrm>
          <a:off x="3253" y="1491972"/>
          <a:ext cx="1956500" cy="6048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Social History</a:t>
          </a:r>
          <a:endParaRPr lang="en-US" sz="2100" kern="1200" dirty="0"/>
        </a:p>
      </dsp:txBody>
      <dsp:txXfrm>
        <a:off x="3253" y="1491972"/>
        <a:ext cx="1956500" cy="604800"/>
      </dsp:txXfrm>
    </dsp:sp>
    <dsp:sp modelId="{36CB8B01-1555-5140-AE42-CA0C391C74EC}">
      <dsp:nvSpPr>
        <dsp:cNvPr id="0" name=""/>
        <dsp:cNvSpPr/>
      </dsp:nvSpPr>
      <dsp:spPr>
        <a:xfrm>
          <a:off x="3253" y="2096772"/>
          <a:ext cx="1956500" cy="28246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6 cigarettes a day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Rare </a:t>
          </a:r>
          <a:r>
            <a:rPr lang="en-US" sz="2100" kern="1200" dirty="0" err="1" smtClean="0"/>
            <a:t>etOH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Distant </a:t>
          </a:r>
          <a:r>
            <a:rPr lang="en-US" sz="2100" kern="1200" dirty="0" err="1" smtClean="0"/>
            <a:t>illicits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 From the </a:t>
          </a:r>
          <a:r>
            <a:rPr lang="en-US" sz="2100" kern="1200" dirty="0" err="1" smtClean="0"/>
            <a:t>Phillipines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100" kern="1200" dirty="0"/>
        </a:p>
      </dsp:txBody>
      <dsp:txXfrm>
        <a:off x="3253" y="2096772"/>
        <a:ext cx="1956500" cy="2824605"/>
      </dsp:txXfrm>
    </dsp:sp>
    <dsp:sp modelId="{E0E463A5-CF3A-8F4E-8F25-4C6426FD60B4}">
      <dsp:nvSpPr>
        <dsp:cNvPr id="0" name=""/>
        <dsp:cNvSpPr/>
      </dsp:nvSpPr>
      <dsp:spPr>
        <a:xfrm>
          <a:off x="2233663" y="1491972"/>
          <a:ext cx="1956500" cy="6048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Family History</a:t>
          </a:r>
          <a:endParaRPr lang="en-US" sz="2100" kern="1200" dirty="0"/>
        </a:p>
      </dsp:txBody>
      <dsp:txXfrm>
        <a:off x="2233663" y="1491972"/>
        <a:ext cx="1956500" cy="604800"/>
      </dsp:txXfrm>
    </dsp:sp>
    <dsp:sp modelId="{17D52D9F-D414-A64E-AB5A-5FD874267A4E}">
      <dsp:nvSpPr>
        <dsp:cNvPr id="0" name=""/>
        <dsp:cNvSpPr/>
      </dsp:nvSpPr>
      <dsp:spPr>
        <a:xfrm>
          <a:off x="2233663" y="2096772"/>
          <a:ext cx="1956500" cy="28246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Mother with MI @ 50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Father with stroke &amp; MI  @ 60</a:t>
          </a:r>
          <a:endParaRPr lang="en-US" sz="2100" kern="1200" dirty="0"/>
        </a:p>
      </dsp:txBody>
      <dsp:txXfrm>
        <a:off x="2233663" y="2096772"/>
        <a:ext cx="1956500" cy="2824605"/>
      </dsp:txXfrm>
    </dsp:sp>
    <dsp:sp modelId="{D41F7171-5193-4C41-AC9D-74A8C77B25AE}">
      <dsp:nvSpPr>
        <dsp:cNvPr id="0" name=""/>
        <dsp:cNvSpPr/>
      </dsp:nvSpPr>
      <dsp:spPr>
        <a:xfrm>
          <a:off x="4464074" y="1491972"/>
          <a:ext cx="1956500" cy="6048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Medications</a:t>
          </a:r>
          <a:endParaRPr lang="en-US" sz="2100" kern="1200" dirty="0"/>
        </a:p>
      </dsp:txBody>
      <dsp:txXfrm>
        <a:off x="4464074" y="1491972"/>
        <a:ext cx="1956500" cy="604800"/>
      </dsp:txXfrm>
    </dsp:sp>
    <dsp:sp modelId="{CABCA1BF-148E-E145-88C8-DE13D32071C5}">
      <dsp:nvSpPr>
        <dsp:cNvPr id="0" name=""/>
        <dsp:cNvSpPr/>
      </dsp:nvSpPr>
      <dsp:spPr>
        <a:xfrm>
          <a:off x="4464074" y="2096772"/>
          <a:ext cx="1956500" cy="28246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ASA 81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err="1" smtClean="0"/>
            <a:t>Metoprolol</a:t>
          </a:r>
          <a:r>
            <a:rPr lang="en-US" sz="2100" kern="1200" dirty="0" smtClean="0"/>
            <a:t> 50mg PO BID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Simvastatin 20mg POQD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Multivitamin</a:t>
          </a:r>
          <a:endParaRPr lang="en-US" sz="2100" kern="1200" dirty="0"/>
        </a:p>
      </dsp:txBody>
      <dsp:txXfrm>
        <a:off x="4464074" y="2096772"/>
        <a:ext cx="1956500" cy="2824605"/>
      </dsp:txXfrm>
    </dsp:sp>
    <dsp:sp modelId="{70C8E518-EA66-C441-8296-1DE7123978A9}">
      <dsp:nvSpPr>
        <dsp:cNvPr id="0" name=""/>
        <dsp:cNvSpPr/>
      </dsp:nvSpPr>
      <dsp:spPr>
        <a:xfrm>
          <a:off x="6694484" y="1491972"/>
          <a:ext cx="1956500" cy="6048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Allergies</a:t>
          </a:r>
        </a:p>
      </dsp:txBody>
      <dsp:txXfrm>
        <a:off x="6694484" y="1491972"/>
        <a:ext cx="1956500" cy="604800"/>
      </dsp:txXfrm>
    </dsp:sp>
    <dsp:sp modelId="{BBD9BEBD-6048-1D48-B377-E4A20422EE28}">
      <dsp:nvSpPr>
        <dsp:cNvPr id="0" name=""/>
        <dsp:cNvSpPr/>
      </dsp:nvSpPr>
      <dsp:spPr>
        <a:xfrm>
          <a:off x="6694484" y="2096772"/>
          <a:ext cx="1956500" cy="28246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NKDA</a:t>
          </a:r>
        </a:p>
      </dsp:txBody>
      <dsp:txXfrm>
        <a:off x="6694484" y="2096772"/>
        <a:ext cx="1956500" cy="28246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5B83F-A329-954A-B977-9DA1842CCC8A}">
      <dsp:nvSpPr>
        <dsp:cNvPr id="0" name=""/>
        <dsp:cNvSpPr/>
      </dsp:nvSpPr>
      <dsp:spPr>
        <a:xfrm>
          <a:off x="0" y="3406931"/>
          <a:ext cx="8229600" cy="1118231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Diagnosed with an ischemic VSD</a:t>
          </a:r>
          <a:endParaRPr lang="en-US" sz="2000" kern="1200" dirty="0"/>
        </a:p>
      </dsp:txBody>
      <dsp:txXfrm>
        <a:off x="0" y="3406931"/>
        <a:ext cx="8229600" cy="603844"/>
      </dsp:txXfrm>
    </dsp:sp>
    <dsp:sp modelId="{4CCD9518-E305-BC45-B5C3-34548061490C}">
      <dsp:nvSpPr>
        <dsp:cNvPr id="0" name=""/>
        <dsp:cNvSpPr/>
      </dsp:nvSpPr>
      <dsp:spPr>
        <a:xfrm>
          <a:off x="0" y="3988412"/>
          <a:ext cx="4114799" cy="51438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Multi-organ failure has set in.</a:t>
          </a:r>
          <a:endParaRPr lang="en-US" sz="1400" kern="1200" dirty="0"/>
        </a:p>
      </dsp:txBody>
      <dsp:txXfrm>
        <a:off x="0" y="3988412"/>
        <a:ext cx="4114799" cy="514386"/>
      </dsp:txXfrm>
    </dsp:sp>
    <dsp:sp modelId="{2FA742F9-C416-0146-86B9-EAB0C506A9CE}">
      <dsp:nvSpPr>
        <dsp:cNvPr id="0" name=""/>
        <dsp:cNvSpPr/>
      </dsp:nvSpPr>
      <dsp:spPr>
        <a:xfrm>
          <a:off x="4114800" y="3988412"/>
          <a:ext cx="4114799" cy="51438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Options are limited.</a:t>
          </a:r>
          <a:endParaRPr lang="en-US" sz="1400" kern="1200" dirty="0"/>
        </a:p>
      </dsp:txBody>
      <dsp:txXfrm>
        <a:off x="4114800" y="3988412"/>
        <a:ext cx="4114799" cy="514386"/>
      </dsp:txXfrm>
    </dsp:sp>
    <dsp:sp modelId="{9E1B695C-1915-7F45-872B-A752D274EEF9}">
      <dsp:nvSpPr>
        <dsp:cNvPr id="0" name=""/>
        <dsp:cNvSpPr/>
      </dsp:nvSpPr>
      <dsp:spPr>
        <a:xfrm rot="10800000">
          <a:off x="0" y="1703865"/>
          <a:ext cx="8229600" cy="1719839"/>
        </a:xfrm>
        <a:prstGeom prst="upArrowCallout">
          <a:avLst/>
        </a:prstGeom>
        <a:solidFill>
          <a:schemeClr val="accent3">
            <a:shade val="80000"/>
            <a:hueOff val="-230301"/>
            <a:satOff val="3973"/>
            <a:lumOff val="13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The patient presents with rapidly progressive right heart failure</a:t>
          </a:r>
          <a:endParaRPr lang="en-US" sz="2000" kern="1200" dirty="0"/>
        </a:p>
      </dsp:txBody>
      <dsp:txXfrm rot="-10800000">
        <a:off x="0" y="1703865"/>
        <a:ext cx="8229600" cy="603663"/>
      </dsp:txXfrm>
    </dsp:sp>
    <dsp:sp modelId="{6EDB7951-F907-A842-B8CF-8AC2A930973C}">
      <dsp:nvSpPr>
        <dsp:cNvPr id="0" name=""/>
        <dsp:cNvSpPr/>
      </dsp:nvSpPr>
      <dsp:spPr>
        <a:xfrm>
          <a:off x="0" y="2307529"/>
          <a:ext cx="4114799" cy="5142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Due to severe L</a:t>
          </a:r>
          <a:r>
            <a:rPr lang="en-US" sz="1400" kern="1200" dirty="0" smtClean="0">
              <a:sym typeface="Wingdings"/>
            </a:rPr>
            <a:t>R shunt, hypotension, AMS, AKI</a:t>
          </a:r>
          <a:endParaRPr lang="en-US" sz="1400" kern="1200" dirty="0"/>
        </a:p>
      </dsp:txBody>
      <dsp:txXfrm>
        <a:off x="0" y="2307529"/>
        <a:ext cx="4114799" cy="514231"/>
      </dsp:txXfrm>
    </dsp:sp>
    <dsp:sp modelId="{EC96F005-2592-3642-83F2-9825D8B38301}">
      <dsp:nvSpPr>
        <dsp:cNvPr id="0" name=""/>
        <dsp:cNvSpPr/>
      </dsp:nvSpPr>
      <dsp:spPr>
        <a:xfrm>
          <a:off x="4114800" y="2307529"/>
          <a:ext cx="4114799" cy="5142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RV is now dilated, RBBB, RV “strain” and is treated like a PE in the ER, no color Doppler performed.</a:t>
          </a:r>
          <a:endParaRPr lang="en-US" sz="1400" kern="1200" dirty="0"/>
        </a:p>
      </dsp:txBody>
      <dsp:txXfrm>
        <a:off x="4114800" y="2307529"/>
        <a:ext cx="4114799" cy="514231"/>
      </dsp:txXfrm>
    </dsp:sp>
    <dsp:sp modelId="{F21DE1F4-5D5D-0C44-A798-FC2C34235BB7}">
      <dsp:nvSpPr>
        <dsp:cNvPr id="0" name=""/>
        <dsp:cNvSpPr/>
      </dsp:nvSpPr>
      <dsp:spPr>
        <a:xfrm rot="10800000">
          <a:off x="0" y="799"/>
          <a:ext cx="8229600" cy="1719839"/>
        </a:xfrm>
        <a:prstGeom prst="upArrowCallout">
          <a:avLst/>
        </a:prstGeom>
        <a:solidFill>
          <a:schemeClr val="accent3">
            <a:shade val="80000"/>
            <a:hueOff val="-460602"/>
            <a:satOff val="7946"/>
            <a:lumOff val="267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The patient had a clinically atypical inferior MI one week prior to admission</a:t>
          </a:r>
          <a:endParaRPr lang="en-US" sz="2000" kern="1200" dirty="0"/>
        </a:p>
      </dsp:txBody>
      <dsp:txXfrm rot="-10800000">
        <a:off x="0" y="799"/>
        <a:ext cx="8229600" cy="603663"/>
      </dsp:txXfrm>
    </dsp:sp>
    <dsp:sp modelId="{A076C5A2-DB40-6442-8134-D88F2BFE8273}">
      <dsp:nvSpPr>
        <dsp:cNvPr id="0" name=""/>
        <dsp:cNvSpPr/>
      </dsp:nvSpPr>
      <dsp:spPr>
        <a:xfrm>
          <a:off x="0" y="604463"/>
          <a:ext cx="4114799" cy="5142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Treated as PNA, then </a:t>
          </a:r>
          <a:r>
            <a:rPr lang="en-US" sz="1400" kern="1200" dirty="0" err="1" smtClean="0"/>
            <a:t>dc’ed</a:t>
          </a:r>
          <a:endParaRPr lang="en-US" sz="1400" kern="1200" dirty="0"/>
        </a:p>
      </dsp:txBody>
      <dsp:txXfrm>
        <a:off x="0" y="604463"/>
        <a:ext cx="4114799" cy="514231"/>
      </dsp:txXfrm>
    </dsp:sp>
    <dsp:sp modelId="{7714956D-47C7-1D49-8B0A-1F5BB01F959D}">
      <dsp:nvSpPr>
        <dsp:cNvPr id="0" name=""/>
        <dsp:cNvSpPr/>
      </dsp:nvSpPr>
      <dsp:spPr>
        <a:xfrm>
          <a:off x="4114800" y="604463"/>
          <a:ext cx="4114799" cy="5142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No ECG/Enzymes</a:t>
          </a:r>
          <a:endParaRPr lang="en-US" sz="1400" kern="1200" dirty="0"/>
        </a:p>
      </dsp:txBody>
      <dsp:txXfrm>
        <a:off x="4114800" y="604463"/>
        <a:ext cx="4114799" cy="5142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F3B7E-A0F5-F14C-BC85-89E077C21196}">
      <dsp:nvSpPr>
        <dsp:cNvPr id="0" name=""/>
        <dsp:cNvSpPr/>
      </dsp:nvSpPr>
      <dsp:spPr>
        <a:xfrm>
          <a:off x="2284613" y="183867"/>
          <a:ext cx="3649057" cy="1267269"/>
        </a:xfrm>
        <a:prstGeom prst="ellipse">
          <a:avLst/>
        </a:prstGeom>
        <a:solidFill>
          <a:schemeClr val="dk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6796E-364B-1C44-B015-AC9F2CB8D7F1}">
      <dsp:nvSpPr>
        <dsp:cNvPr id="0" name=""/>
        <dsp:cNvSpPr/>
      </dsp:nvSpPr>
      <dsp:spPr>
        <a:xfrm>
          <a:off x="3761209" y="3286980"/>
          <a:ext cx="707181" cy="452596"/>
        </a:xfrm>
        <a:prstGeom prst="downArrow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89E8A86-CBEC-C44A-A834-F809E88C6AC9}">
      <dsp:nvSpPr>
        <dsp:cNvPr id="0" name=""/>
        <dsp:cNvSpPr/>
      </dsp:nvSpPr>
      <dsp:spPr>
        <a:xfrm>
          <a:off x="2417563" y="3649057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Is there a satisfactory outcome?</a:t>
          </a:r>
          <a:endParaRPr lang="en-US" sz="2000" kern="1200" dirty="0"/>
        </a:p>
      </dsp:txBody>
      <dsp:txXfrm>
        <a:off x="2417563" y="3649057"/>
        <a:ext cx="3394472" cy="848618"/>
      </dsp:txXfrm>
    </dsp:sp>
    <dsp:sp modelId="{742E67C4-30C9-754D-AEF4-573E90314689}">
      <dsp:nvSpPr>
        <dsp:cNvPr id="0" name=""/>
        <dsp:cNvSpPr/>
      </dsp:nvSpPr>
      <dsp:spPr>
        <a:xfrm>
          <a:off x="3611286" y="1549010"/>
          <a:ext cx="1272927" cy="12729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Open surgical closure</a:t>
          </a:r>
          <a:endParaRPr lang="en-US" sz="1100" kern="1200" dirty="0"/>
        </a:p>
      </dsp:txBody>
      <dsp:txXfrm>
        <a:off x="3797702" y="1735426"/>
        <a:ext cx="900095" cy="900095"/>
      </dsp:txXfrm>
    </dsp:sp>
    <dsp:sp modelId="{43665502-EDCC-EC4E-A5EC-3B862272B623}">
      <dsp:nvSpPr>
        <dsp:cNvPr id="0" name=""/>
        <dsp:cNvSpPr/>
      </dsp:nvSpPr>
      <dsp:spPr>
        <a:xfrm>
          <a:off x="2700436" y="594032"/>
          <a:ext cx="1272927" cy="12729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Percutaneous Closure device</a:t>
          </a:r>
          <a:endParaRPr lang="en-US" sz="1100" kern="1200" dirty="0"/>
        </a:p>
      </dsp:txBody>
      <dsp:txXfrm>
        <a:off x="2886852" y="780448"/>
        <a:ext cx="900095" cy="900095"/>
      </dsp:txXfrm>
    </dsp:sp>
    <dsp:sp modelId="{1D58BBCF-F240-A246-8995-6786CAAE0992}">
      <dsp:nvSpPr>
        <dsp:cNvPr id="0" name=""/>
        <dsp:cNvSpPr/>
      </dsp:nvSpPr>
      <dsp:spPr>
        <a:xfrm>
          <a:off x="4001650" y="286267"/>
          <a:ext cx="1272927" cy="12729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Palliative care &amp; Hospice</a:t>
          </a:r>
        </a:p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Medical management</a:t>
          </a:r>
          <a:endParaRPr lang="en-US" sz="1100" kern="1200" dirty="0"/>
        </a:p>
      </dsp:txBody>
      <dsp:txXfrm>
        <a:off x="4188066" y="472683"/>
        <a:ext cx="900095" cy="900095"/>
      </dsp:txXfrm>
    </dsp:sp>
    <dsp:sp modelId="{F32CC3B6-D3E4-5548-8088-EDE4EBC976F9}">
      <dsp:nvSpPr>
        <dsp:cNvPr id="0" name=""/>
        <dsp:cNvSpPr/>
      </dsp:nvSpPr>
      <dsp:spPr>
        <a:xfrm>
          <a:off x="2134691" y="28287"/>
          <a:ext cx="3960217" cy="3168174"/>
        </a:xfrm>
        <a:prstGeom prst="funnel">
          <a:avLst/>
        </a:prstGeom>
        <a:solidFill>
          <a:schemeClr val="dk1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47F81-2AD9-4E69-A759-F238B34A5882}" type="datetimeFigureOut">
              <a:rPr lang="en-US" smtClean="0"/>
              <a:t>3/20/2014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E5AF8-3E5B-49C2-B821-0E9E2DFBA5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123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5CD7D-D83A-744A-B003-16F87ADA3C86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836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RBBB, S1, Q3 T3, </a:t>
            </a:r>
            <a:r>
              <a:rPr lang="en-US" dirty="0" err="1" smtClean="0"/>
              <a:t>tachycardic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312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5CD7D-D83A-744A-B003-16F87ADA3C86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7124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PLAX and</a:t>
            </a:r>
            <a:r>
              <a:rPr lang="en-US" baseline="0" dirty="0" smtClean="0"/>
              <a:t> A4C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163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Peak velocity 4.4, Mean 44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4295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Infarct exclusion or inclusion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1414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Infarct exclusion or inclusion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141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2010 is low because of 1</a:t>
            </a:r>
            <a:r>
              <a:rPr lang="en-US" baseline="30000" dirty="0" smtClean="0"/>
              <a:t>st</a:t>
            </a:r>
            <a:r>
              <a:rPr lang="en-US" dirty="0" smtClean="0"/>
              <a:t> quarter harvest only included.</a:t>
            </a:r>
          </a:p>
          <a:p>
            <a:r>
              <a:rPr lang="en-US" dirty="0" smtClean="0"/>
              <a:t>The number of VSD repairs</a:t>
            </a:r>
            <a:r>
              <a:rPr lang="en-US" baseline="0" dirty="0" smtClean="0"/>
              <a:t> over the last decade has remained steady suggesting the incidence/</a:t>
            </a:r>
            <a:r>
              <a:rPr lang="en-US" baseline="0" dirty="0" err="1" smtClean="0"/>
              <a:t>prevalance</a:t>
            </a:r>
            <a:r>
              <a:rPr lang="en-US" baseline="0" dirty="0" smtClean="0"/>
              <a:t> of ischemic VSD is </a:t>
            </a:r>
            <a:r>
              <a:rPr lang="en-US" baseline="0" dirty="0" err="1" smtClean="0"/>
              <a:t>persistant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748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2010 is low because of 1</a:t>
            </a:r>
            <a:r>
              <a:rPr lang="en-US" baseline="30000" dirty="0" smtClean="0"/>
              <a:t>st</a:t>
            </a:r>
            <a:r>
              <a:rPr lang="en-US" dirty="0" smtClean="0"/>
              <a:t> quarter harvest </a:t>
            </a:r>
            <a:r>
              <a:rPr lang="en-US" smtClean="0"/>
              <a:t>only included.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748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Survivors</a:t>
            </a:r>
            <a:r>
              <a:rPr lang="en-US" baseline="0" dirty="0" smtClean="0"/>
              <a:t> had a previous </a:t>
            </a:r>
            <a:r>
              <a:rPr lang="en-US" baseline="0" dirty="0" err="1" smtClean="0"/>
              <a:t>cabg</a:t>
            </a:r>
            <a:r>
              <a:rPr lang="en-US" baseline="0" dirty="0" smtClean="0"/>
              <a:t>, 3v CAD, were not in shock and less had an IABP and more were elective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E3557-9D88-B143-9CA6-C3AEA9740B8D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748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964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0459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9262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399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547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501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8289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0658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445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6967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621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9EBFB-8D29-AA4E-89AA-F17A0E5EA9F5}" type="datetimeFigureOut">
              <a:rPr lang="en-US" smtClean="0"/>
              <a:t>3/20/2014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4BA3F-45E0-8348-8539-E8D7E8F34E08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7C6D4-9A4C-D943-8CDB-BFC0992BB5E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3/20/2014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2B389-A10E-224B-B64E-3F5E7A829D88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391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2.avi"/><Relationship Id="rId7" Type="http://schemas.openxmlformats.org/officeDocument/2006/relationships/image" Target="../media/image7.pn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3.xml"/><Relationship Id="rId4" Type="http://schemas.openxmlformats.org/officeDocument/2006/relationships/video" Target="../media/media2.avi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5.avi"/><Relationship Id="rId7" Type="http://schemas.openxmlformats.org/officeDocument/2006/relationships/slideLayout" Target="../slideLayouts/slideLayout13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6" Type="http://schemas.openxmlformats.org/officeDocument/2006/relationships/video" Target="../media/media6.avi"/><Relationship Id="rId5" Type="http://schemas.microsoft.com/office/2007/relationships/media" Target="../media/media6.avi"/><Relationship Id="rId10" Type="http://schemas.openxmlformats.org/officeDocument/2006/relationships/image" Target="../media/image12.png"/><Relationship Id="rId4" Type="http://schemas.openxmlformats.org/officeDocument/2006/relationships/video" Target="../media/media5.avi"/><Relationship Id="rId9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7.avi"/><Relationship Id="rId1" Type="http://schemas.microsoft.com/office/2007/relationships/media" Target="../media/media7.avi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tiff"/><Relationship Id="rId5" Type="http://schemas.openxmlformats.org/officeDocument/2006/relationships/image" Target="../media/image21.tiff"/><Relationship Id="rId4" Type="http://schemas.openxmlformats.org/officeDocument/2006/relationships/image" Target="../media/image2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tif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278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Acute Myocardial Infarction</a:t>
            </a:r>
            <a:b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</a:br>
            <a:r>
              <a:rPr lang="en-US" sz="3100" dirty="0" smtClean="0">
                <a:solidFill>
                  <a:srgbClr val="FFFFCC"/>
                </a:solidFill>
                <a:latin typeface="Arial"/>
                <a:cs typeface="Arial"/>
              </a:rPr>
              <a:t>Ventricular Septal Defect</a:t>
            </a:r>
            <a:br>
              <a:rPr lang="en-US" sz="3100" dirty="0" smtClean="0">
                <a:solidFill>
                  <a:srgbClr val="FFFFCC"/>
                </a:solidFill>
                <a:latin typeface="Arial"/>
                <a:cs typeface="Arial"/>
              </a:rPr>
            </a:br>
            <a:endParaRPr lang="en-US" sz="3100" dirty="0">
              <a:solidFill>
                <a:srgbClr val="FFFFCC"/>
              </a:solidFill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230593"/>
            <a:ext cx="9143999" cy="1752600"/>
          </a:xfrm>
        </p:spPr>
        <p:txBody>
          <a:bodyPr anchor="t">
            <a:normAutofit fontScale="55000" lnSpcReduction="20000"/>
          </a:bodyPr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Author: 					</a:t>
            </a:r>
            <a:r>
              <a:rPr lang="en-US" dirty="0" smtClean="0">
                <a:solidFill>
                  <a:srgbClr val="FFFFCC"/>
                </a:solidFill>
              </a:rPr>
              <a:t>Aneet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rgbClr val="FFFFCC"/>
                </a:solidFill>
              </a:rPr>
              <a:t>Patel, MD  Edward Verrier, MD</a:t>
            </a: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Institution:				</a:t>
            </a:r>
            <a:r>
              <a:rPr lang="en-US" dirty="0" smtClean="0">
                <a:solidFill>
                  <a:srgbClr val="FFFFCC"/>
                </a:solidFill>
              </a:rPr>
              <a:t>University of Washington Medical Center</a:t>
            </a: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Date: 					</a:t>
            </a:r>
            <a:r>
              <a:rPr lang="en-US" dirty="0" smtClean="0">
                <a:solidFill>
                  <a:srgbClr val="FFFFCC"/>
                </a:solidFill>
              </a:rPr>
              <a:t>March    2014</a:t>
            </a: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Learning Domain:			</a:t>
            </a:r>
            <a:r>
              <a:rPr lang="en-US" dirty="0" smtClean="0">
                <a:solidFill>
                  <a:srgbClr val="FFFFCC"/>
                </a:solidFill>
              </a:rPr>
              <a:t>Adult Cardiac Surgery  </a:t>
            </a: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Learning Objectives: 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		</a:t>
            </a:r>
            <a:r>
              <a:rPr lang="en-US" dirty="0" smtClean="0">
                <a:solidFill>
                  <a:srgbClr val="FFFFCC"/>
                </a:solidFill>
              </a:rPr>
              <a:t>Management  Strategies for Complications </a:t>
            </a:r>
          </a:p>
          <a:p>
            <a:pPr algn="l"/>
            <a:r>
              <a:rPr lang="en-US" dirty="0">
                <a:solidFill>
                  <a:srgbClr val="FFFFCC"/>
                </a:solidFill>
              </a:rPr>
              <a:t>	</a:t>
            </a:r>
            <a:r>
              <a:rPr lang="en-US" dirty="0" smtClean="0">
                <a:solidFill>
                  <a:srgbClr val="FFFFCC"/>
                </a:solidFill>
              </a:rPr>
              <a:t>					of Acute Myocardial Infarction</a:t>
            </a:r>
            <a:endParaRPr lang="en-US" dirty="0">
              <a:solidFill>
                <a:srgbClr val="FFFFCC"/>
              </a:solidFill>
            </a:endParaRPr>
          </a:p>
        </p:txBody>
      </p:sp>
      <p:pic>
        <p:nvPicPr>
          <p:cNvPr id="4" name="Picture 5" descr="JCTSE_Logo_CMYK_Smal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13" y="5969757"/>
            <a:ext cx="1688124" cy="54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45853" y="5920341"/>
            <a:ext cx="1753887" cy="830997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Case Presentations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Adult Cardiac Disease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TSC:  CV 10</a:t>
            </a:r>
          </a:p>
          <a:p>
            <a:pPr algn="ctr"/>
            <a:r>
              <a:rPr lang="en-US" sz="1200" smtClean="0">
                <a:solidFill>
                  <a:schemeClr val="bg1"/>
                </a:solidFill>
              </a:rPr>
              <a:t>Milestone:  </a:t>
            </a:r>
            <a:r>
              <a:rPr lang="en-US" sz="1200" dirty="0" smtClean="0">
                <a:solidFill>
                  <a:schemeClr val="bg1"/>
                </a:solidFill>
              </a:rPr>
              <a:t>2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902" y="32428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Presenting History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46848" cy="5257800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68 year old male presents to the ER from AFH with SOB.</a:t>
            </a:r>
          </a:p>
          <a:p>
            <a:r>
              <a:rPr lang="en-US" dirty="0" smtClean="0"/>
              <a:t>Altered MS, had 3 minutes of seizure like activity before 911 was 	called.</a:t>
            </a:r>
          </a:p>
          <a:p>
            <a:r>
              <a:rPr lang="en-US" dirty="0" smtClean="0"/>
              <a:t>Medics arrived and found patient with a GCS of 8 (severe &lt; 9)</a:t>
            </a:r>
          </a:p>
          <a:p>
            <a:r>
              <a:rPr lang="en-US" dirty="0" smtClean="0"/>
              <a:t>Brought to the ED and found to be </a:t>
            </a:r>
            <a:r>
              <a:rPr lang="en-US" dirty="0" err="1" smtClean="0"/>
              <a:t>tachypneic</a:t>
            </a:r>
            <a:r>
              <a:rPr lang="en-US" dirty="0" smtClean="0"/>
              <a:t> @ 32, </a:t>
            </a:r>
            <a:r>
              <a:rPr lang="en-US" dirty="0" err="1" smtClean="0"/>
              <a:t>bradycardic</a:t>
            </a:r>
            <a:r>
              <a:rPr lang="en-US" dirty="0" smtClean="0"/>
              <a:t> @ 	20, Hypotensive to the 60s and hypoxemic, 70% on 100% NRB.</a:t>
            </a:r>
          </a:p>
          <a:p>
            <a:r>
              <a:rPr lang="en-US" dirty="0" smtClean="0"/>
              <a:t>After he receives atropine and epinephrine, his HR 80s, BP 100’s 	transiently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47339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8234" y="0"/>
            <a:ext cx="4123469" cy="855133"/>
          </a:xfrm>
        </p:spPr>
        <p:txBody>
          <a:bodyPr>
            <a:normAutofit/>
          </a:bodyPr>
          <a:lstStyle/>
          <a:p>
            <a:pPr algn="l"/>
            <a:r>
              <a:rPr lang="en-US" dirty="0" smtClean="0"/>
              <a:t> </a:t>
            </a:r>
            <a:r>
              <a:rPr lang="en-US" sz="3600" dirty="0" smtClean="0">
                <a:solidFill>
                  <a:srgbClr val="FFFF00"/>
                </a:solidFill>
              </a:rPr>
              <a:t>Electrocardiograms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5" name="Content Placeholder 4" descr="ecg1-hmc.tif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" r="1976"/>
          <a:stretch>
            <a:fillRect/>
          </a:stretch>
        </p:blipFill>
        <p:spPr>
          <a:xfrm>
            <a:off x="270731" y="1093976"/>
            <a:ext cx="4215006" cy="2318091"/>
          </a:xfrm>
        </p:spPr>
      </p:pic>
      <p:pic>
        <p:nvPicPr>
          <p:cNvPr id="4" name="Picture 3" descr="Bautista 7-40 PM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733" y="1093977"/>
            <a:ext cx="4360334" cy="23202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00666" y="3414187"/>
            <a:ext cx="2268570" cy="3385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dirty="0" smtClean="0"/>
              <a:t>Initial electrocardiogram</a:t>
            </a:r>
            <a:endParaRPr lang="en-US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5621866" y="3412067"/>
            <a:ext cx="2763898" cy="3385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dirty="0" smtClean="0"/>
              <a:t>Electrocardiogram 1 hour later</a:t>
            </a:r>
            <a:endParaRPr lang="en-US" sz="1600" dirty="0"/>
          </a:p>
        </p:txBody>
      </p:sp>
      <p:pic>
        <p:nvPicPr>
          <p:cNvPr id="7" name="Content Placeholder 3" descr="ecg2-hmc.tif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" r="1193"/>
          <a:stretch>
            <a:fillRect/>
          </a:stretch>
        </p:blipFill>
        <p:spPr>
          <a:xfrm>
            <a:off x="270731" y="3968827"/>
            <a:ext cx="4215006" cy="231809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53002" y="6286918"/>
            <a:ext cx="2848857" cy="3385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dirty="0" smtClean="0"/>
              <a:t>Electrocardiogram 3 hours later</a:t>
            </a:r>
            <a:endParaRPr lang="en-US" sz="1600" dirty="0"/>
          </a:p>
        </p:txBody>
      </p:sp>
      <p:pic>
        <p:nvPicPr>
          <p:cNvPr id="9" name="Content Placeholder 3" descr="ecg3-hmc.tif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8" r="1698"/>
          <a:stretch>
            <a:fillRect/>
          </a:stretch>
        </p:blipFill>
        <p:spPr>
          <a:xfrm>
            <a:off x="4639733" y="3968827"/>
            <a:ext cx="4360334" cy="231809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289536" y="6286918"/>
            <a:ext cx="2951449" cy="3385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dirty="0" smtClean="0"/>
              <a:t>Electrocardiogram 12 hours later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4453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6600" y="220133"/>
            <a:ext cx="2590800" cy="778933"/>
          </a:xfrm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Laboratory </a:t>
            </a:r>
            <a:endParaRPr lang="en-US" sz="3600" dirty="0">
              <a:solidFill>
                <a:srgbClr val="FFFF0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072897" y="2009233"/>
            <a:ext cx="6553200" cy="990600"/>
            <a:chOff x="1295400" y="1600200"/>
            <a:chExt cx="6553200" cy="990600"/>
          </a:xfrm>
        </p:grpSpPr>
        <p:grpSp>
          <p:nvGrpSpPr>
            <p:cNvPr id="32" name="Group 31"/>
            <p:cNvGrpSpPr/>
            <p:nvPr/>
          </p:nvGrpSpPr>
          <p:grpSpPr>
            <a:xfrm>
              <a:off x="1295400" y="1905000"/>
              <a:ext cx="1905000" cy="533400"/>
              <a:chOff x="914400" y="1828800"/>
              <a:chExt cx="1905000" cy="533400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914400" y="2057400"/>
                <a:ext cx="1600200" cy="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Straight Connector 6"/>
              <p:cNvCxnSpPr/>
              <p:nvPr/>
            </p:nvCxnSpPr>
            <p:spPr>
              <a:xfrm>
                <a:off x="1295400" y="1828800"/>
                <a:ext cx="0" cy="5334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>
                <a:off x="1981200" y="1828800"/>
                <a:ext cx="0" cy="5334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 flipV="1">
                <a:off x="2514600" y="1828800"/>
                <a:ext cx="304800" cy="2286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2514600" y="2057400"/>
                <a:ext cx="304800" cy="2286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Group 30"/>
            <p:cNvGrpSpPr/>
            <p:nvPr/>
          </p:nvGrpSpPr>
          <p:grpSpPr>
            <a:xfrm>
              <a:off x="4114800" y="1905000"/>
              <a:ext cx="1905000" cy="457200"/>
              <a:chOff x="4495800" y="1828800"/>
              <a:chExt cx="1905000" cy="457200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4800600" y="2057400"/>
                <a:ext cx="1295400" cy="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 flipH="1" flipV="1">
                <a:off x="4495800" y="1828800"/>
                <a:ext cx="304800" cy="22860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/>
            </p:nvCxnSpPr>
            <p:spPr>
              <a:xfrm flipH="1">
                <a:off x="4495800" y="2057400"/>
                <a:ext cx="304800" cy="22860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6096000" y="2057400"/>
                <a:ext cx="304800" cy="2286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/>
            </p:nvCxnSpPr>
            <p:spPr>
              <a:xfrm flipV="1">
                <a:off x="6096000" y="1828800"/>
                <a:ext cx="304800" cy="228600"/>
              </a:xfrm>
              <a:prstGeom prst="line">
                <a:avLst/>
              </a:prstGeom>
              <a:ln>
                <a:solidFill>
                  <a:schemeClr val="tx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Group 29"/>
            <p:cNvGrpSpPr/>
            <p:nvPr/>
          </p:nvGrpSpPr>
          <p:grpSpPr>
            <a:xfrm>
              <a:off x="7239000" y="1600200"/>
              <a:ext cx="609600" cy="990600"/>
              <a:chOff x="7620000" y="1828800"/>
              <a:chExt cx="609600" cy="990600"/>
            </a:xfrm>
          </p:grpSpPr>
          <p:cxnSp>
            <p:nvCxnSpPr>
              <p:cNvPr id="25" name="Straight Connector 24"/>
              <p:cNvCxnSpPr/>
              <p:nvPr/>
            </p:nvCxnSpPr>
            <p:spPr>
              <a:xfrm>
                <a:off x="7924800" y="1828800"/>
                <a:ext cx="0" cy="53340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 flipH="1">
                <a:off x="7620000" y="2362200"/>
                <a:ext cx="304800" cy="45720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>
              <a:xfrm>
                <a:off x="7924800" y="2362200"/>
                <a:ext cx="304800" cy="457200"/>
              </a:xfrm>
              <a:prstGeom prst="line">
                <a:avLst/>
              </a:prstGeom>
              <a:ln>
                <a:solidFill>
                  <a:srgbClr val="E9EAF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TextBox 2"/>
          <p:cNvSpPr txBox="1"/>
          <p:nvPr/>
        </p:nvSpPr>
        <p:spPr>
          <a:xfrm>
            <a:off x="988230" y="2209800"/>
            <a:ext cx="2133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139     106       32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14400" y="2590800"/>
            <a:ext cx="2133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6.2        12       3.63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29000" y="23622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17k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72000" y="25908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33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638800" y="23622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353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819400" y="23622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124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86600" y="2819400"/>
            <a:ext cx="68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prstClr val="white"/>
                </a:solidFill>
              </a:rPr>
              <a:t>4.0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90500" y="4213830"/>
            <a:ext cx="40065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smtClean="0">
                <a:solidFill>
                  <a:srgbClr val="FF0000"/>
                </a:solidFill>
              </a:rPr>
              <a:t>Troponin 10</a:t>
            </a:r>
            <a:r>
              <a:rPr lang="en-US" sz="2400" dirty="0" smtClean="0">
                <a:solidFill>
                  <a:srgbClr val="FF0000"/>
                </a:solidFill>
                <a:sym typeface="Wingdings"/>
              </a:rPr>
              <a:t> 13  17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solidFill>
                  <a:prstClr val="white"/>
                </a:solidFill>
                <a:sym typeface="Wingdings"/>
              </a:rPr>
              <a:t>CK 315381, CKMB 10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solidFill>
                  <a:prstClr val="white"/>
                </a:solidFill>
                <a:sym typeface="Wingdings"/>
              </a:rPr>
              <a:t>Arterial Lactate 11mg/</a:t>
            </a:r>
            <a:r>
              <a:rPr lang="en-US" sz="2400" dirty="0" err="1" smtClean="0">
                <a:solidFill>
                  <a:prstClr val="white"/>
                </a:solidFill>
                <a:sym typeface="Wingdings"/>
              </a:rPr>
              <a:t>dL</a:t>
            </a:r>
            <a:endParaRPr lang="en-US" sz="2400" dirty="0" smtClean="0">
              <a:solidFill>
                <a:prstClr val="white"/>
              </a:solidFill>
              <a:sym typeface="Wingdings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solidFill>
                  <a:prstClr val="white"/>
                </a:solidFill>
                <a:sym typeface="Wingdings"/>
              </a:rPr>
              <a:t>AST 256, ALT 248</a:t>
            </a:r>
            <a:endParaRPr lang="en-US" sz="2400" dirty="0">
              <a:solidFill>
                <a:prstClr val="white"/>
              </a:solidFill>
            </a:endParaRPr>
          </a:p>
        </p:txBody>
      </p:sp>
      <p:pic>
        <p:nvPicPr>
          <p:cNvPr id="35" name="Content Placeholder 3" descr="CXR-HMC.tif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6" r="14666"/>
          <a:stretch/>
        </p:blipFill>
        <p:spPr>
          <a:xfrm>
            <a:off x="5128185" y="3393673"/>
            <a:ext cx="3053230" cy="3209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42812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ER  COURSE</a:t>
            </a:r>
            <a:endParaRPr lang="en-US" sz="3600" dirty="0">
              <a:solidFill>
                <a:srgbClr val="FFFF00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000482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222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Physical Exam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03437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solidFill>
                  <a:schemeClr val="accent3"/>
                </a:solidFill>
              </a:rPr>
              <a:t>Gen</a:t>
            </a:r>
            <a:r>
              <a:rPr lang="en-US" dirty="0" smtClean="0"/>
              <a:t>: thin male, cool, intubated, sedated</a:t>
            </a:r>
          </a:p>
          <a:p>
            <a:r>
              <a:rPr lang="en-US" dirty="0" smtClean="0">
                <a:solidFill>
                  <a:schemeClr val="accent3"/>
                </a:solidFill>
              </a:rPr>
              <a:t>Eyes</a:t>
            </a:r>
            <a:r>
              <a:rPr lang="en-US" dirty="0" smtClean="0"/>
              <a:t>: no icterus, no </a:t>
            </a:r>
            <a:r>
              <a:rPr lang="en-US" dirty="0" err="1" smtClean="0"/>
              <a:t>conjunctival</a:t>
            </a:r>
            <a:r>
              <a:rPr lang="en-US" dirty="0" smtClean="0"/>
              <a:t> irritation, pupils pinpoint</a:t>
            </a:r>
          </a:p>
          <a:p>
            <a:r>
              <a:rPr lang="en-US" dirty="0" err="1" smtClean="0">
                <a:solidFill>
                  <a:schemeClr val="accent3"/>
                </a:solidFill>
              </a:rPr>
              <a:t>Cor</a:t>
            </a:r>
            <a:r>
              <a:rPr lang="en-US" dirty="0" smtClean="0"/>
              <a:t>: </a:t>
            </a:r>
            <a:r>
              <a:rPr lang="en-US" dirty="0"/>
              <a:t>no RV heave appreciated, 3/6 </a:t>
            </a:r>
            <a:r>
              <a:rPr lang="en-US" dirty="0" err="1"/>
              <a:t>holosystolic</a:t>
            </a:r>
            <a:r>
              <a:rPr lang="en-US" dirty="0"/>
              <a:t> murmur at RLSB, RRR, no edema, </a:t>
            </a:r>
            <a:r>
              <a:rPr lang="en-US" dirty="0" err="1"/>
              <a:t>thready</a:t>
            </a:r>
            <a:r>
              <a:rPr lang="en-US" dirty="0"/>
              <a:t> pulses intermittently appreciated in radial arteries and </a:t>
            </a:r>
            <a:r>
              <a:rPr lang="en-US" dirty="0" smtClean="0"/>
              <a:t>DPs (no murmur on PE last hospitalization)</a:t>
            </a:r>
            <a:endParaRPr lang="en-US" dirty="0"/>
          </a:p>
          <a:p>
            <a:r>
              <a:rPr lang="en-US" dirty="0" smtClean="0">
                <a:solidFill>
                  <a:schemeClr val="accent3"/>
                </a:solidFill>
              </a:rPr>
              <a:t>Res</a:t>
            </a:r>
            <a:r>
              <a:rPr lang="en-US" dirty="0" smtClean="0"/>
              <a:t>: course bilateral crackles</a:t>
            </a:r>
          </a:p>
          <a:p>
            <a:r>
              <a:rPr lang="en-US" dirty="0" err="1" smtClean="0">
                <a:solidFill>
                  <a:schemeClr val="accent3"/>
                </a:solidFill>
              </a:rPr>
              <a:t>Abd</a:t>
            </a:r>
            <a:r>
              <a:rPr lang="en-US" dirty="0" smtClean="0"/>
              <a:t>: soft, not tender, normal bowel tones</a:t>
            </a:r>
          </a:p>
          <a:p>
            <a:r>
              <a:rPr lang="en-US" dirty="0" err="1" smtClean="0">
                <a:solidFill>
                  <a:schemeClr val="accent3"/>
                </a:solidFill>
              </a:rPr>
              <a:t>Neu</a:t>
            </a:r>
            <a:r>
              <a:rPr lang="en-US" dirty="0" smtClean="0"/>
              <a:t>: Non focal</a:t>
            </a:r>
            <a:endParaRPr lang="en-US" dirty="0"/>
          </a:p>
          <a:p>
            <a:r>
              <a:rPr lang="en-US" dirty="0" smtClean="0">
                <a:solidFill>
                  <a:schemeClr val="accent3"/>
                </a:solidFill>
              </a:rPr>
              <a:t>Ext</a:t>
            </a:r>
            <a:r>
              <a:rPr lang="en-US" dirty="0" smtClean="0"/>
              <a:t>: 2+ pulses, no edema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3400" y="1524000"/>
            <a:ext cx="838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prstClr val="white"/>
                </a:solidFill>
              </a:rPr>
              <a:t>AF, </a:t>
            </a:r>
            <a:r>
              <a:rPr lang="en-US" sz="2800" dirty="0" smtClean="0">
                <a:solidFill>
                  <a:prstClr val="white"/>
                </a:solidFill>
              </a:rPr>
              <a:t>HR 108, </a:t>
            </a:r>
            <a:r>
              <a:rPr lang="en-US" sz="2800" dirty="0">
                <a:solidFill>
                  <a:prstClr val="white"/>
                </a:solidFill>
              </a:rPr>
              <a:t>BP </a:t>
            </a:r>
            <a:r>
              <a:rPr lang="en-US" sz="2800" dirty="0" smtClean="0">
                <a:solidFill>
                  <a:prstClr val="white"/>
                </a:solidFill>
              </a:rPr>
              <a:t>89/66, </a:t>
            </a:r>
            <a:r>
              <a:rPr lang="en-US" sz="2800" dirty="0">
                <a:solidFill>
                  <a:prstClr val="white"/>
                </a:solidFill>
              </a:rPr>
              <a:t>RR </a:t>
            </a:r>
            <a:r>
              <a:rPr lang="en-US" sz="2800" dirty="0" smtClean="0">
                <a:solidFill>
                  <a:prstClr val="white"/>
                </a:solidFill>
              </a:rPr>
              <a:t>20</a:t>
            </a:r>
            <a:endParaRPr lang="en-US" sz="2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78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ER + MICU COURSE</a:t>
            </a:r>
            <a:endParaRPr lang="en-US" sz="3600" dirty="0">
              <a:solidFill>
                <a:srgbClr val="FFFF00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855928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87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Past Medical History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Left internal capsule/thalamic hemorrhagic stroke, 2001 --&gt; </a:t>
            </a:r>
            <a:r>
              <a:rPr lang="en-US" dirty="0" smtClean="0"/>
              <a:t>	residual </a:t>
            </a:r>
            <a:r>
              <a:rPr lang="en-US" dirty="0"/>
              <a:t>left-sided motor dysfunction, wheelchair-bound, </a:t>
            </a:r>
            <a:r>
              <a:rPr lang="en-US" dirty="0" smtClean="0"/>
              <a:t>	some </a:t>
            </a:r>
            <a:r>
              <a:rPr lang="en-US" dirty="0"/>
              <a:t>expressive aphasia</a:t>
            </a:r>
          </a:p>
          <a:p>
            <a:r>
              <a:rPr lang="en-US" dirty="0"/>
              <a:t>HTN</a:t>
            </a:r>
          </a:p>
          <a:p>
            <a:r>
              <a:rPr lang="en-US" dirty="0"/>
              <a:t>G</a:t>
            </a:r>
            <a:r>
              <a:rPr lang="en-US" dirty="0" smtClean="0"/>
              <a:t>out</a:t>
            </a:r>
            <a:endParaRPr lang="en-US" dirty="0"/>
          </a:p>
          <a:p>
            <a:r>
              <a:rPr lang="en-US" dirty="0"/>
              <a:t>PUD s/p surgical treatment in </a:t>
            </a:r>
            <a:r>
              <a:rPr lang="en-US" dirty="0" smtClean="0"/>
              <a:t>1990s</a:t>
            </a:r>
          </a:p>
          <a:p>
            <a:r>
              <a:rPr lang="en-US" dirty="0" smtClean="0"/>
              <a:t>Just discharged from outside hospital  4 days prior due to AKI and 	CAP, fever, and shortness of breath, no troponin or ECG at the 	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21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The other histories</a:t>
            </a: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7431425"/>
              </p:ext>
            </p:extLst>
          </p:nvPr>
        </p:nvGraphicFramePr>
        <p:xfrm>
          <a:off x="236255" y="590729"/>
          <a:ext cx="8654238" cy="6413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795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Initial Echocardiograms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5" name="PLAX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t="9159"/>
          <a:stretch/>
        </p:blipFill>
        <p:spPr>
          <a:xfrm>
            <a:off x="189903" y="2432625"/>
            <a:ext cx="4231961" cy="2883281"/>
          </a:xfrm>
          <a:prstGeom prst="rect">
            <a:avLst/>
          </a:prstGeom>
        </p:spPr>
      </p:pic>
      <p:pic>
        <p:nvPicPr>
          <p:cNvPr id="6" name="Pure 4 chamber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8"/>
          <a:srcRect t="9159"/>
          <a:stretch/>
        </p:blipFill>
        <p:spPr>
          <a:xfrm>
            <a:off x="4509450" y="2432625"/>
            <a:ext cx="4231961" cy="288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85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968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Initial Echocardiograms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00" dirty="0" smtClean="0"/>
              <a:t>RVIT color compare</a:t>
            </a:r>
            <a:endParaRPr lang="en-US" sz="3100" dirty="0"/>
          </a:p>
        </p:txBody>
      </p:sp>
      <p:pic>
        <p:nvPicPr>
          <p:cNvPr id="3" name="tricuspid uh oh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0172"/>
          <a:stretch/>
        </p:blipFill>
        <p:spPr>
          <a:xfrm>
            <a:off x="1104342" y="1772189"/>
            <a:ext cx="6510518" cy="438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11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473" y="33905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Initial Echocardiogram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00" dirty="0" smtClean="0"/>
              <a:t>SAX Sweep</a:t>
            </a:r>
            <a:endParaRPr lang="en-US" sz="3100" dirty="0"/>
          </a:p>
        </p:txBody>
      </p:sp>
      <p:pic>
        <p:nvPicPr>
          <p:cNvPr id="4" name="SAX sweep 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t="10694"/>
          <a:stretch/>
        </p:blipFill>
        <p:spPr>
          <a:xfrm>
            <a:off x="0" y="1682190"/>
            <a:ext cx="6235866" cy="4176744"/>
          </a:xfrm>
          <a:prstGeom prst="rect">
            <a:avLst/>
          </a:prstGeom>
        </p:spPr>
      </p:pic>
      <p:pic>
        <p:nvPicPr>
          <p:cNvPr id="6" name="SAX sweep 3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9"/>
          <a:srcRect t="11236"/>
          <a:stretch/>
        </p:blipFill>
        <p:spPr>
          <a:xfrm>
            <a:off x="5363553" y="1253796"/>
            <a:ext cx="3780447" cy="2516766"/>
          </a:xfrm>
          <a:prstGeom prst="rect">
            <a:avLst/>
          </a:prstGeom>
        </p:spPr>
      </p:pic>
      <p:pic>
        <p:nvPicPr>
          <p:cNvPr id="5" name="SAX sweep 2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0"/>
          <a:srcRect t="10825"/>
          <a:stretch/>
        </p:blipFill>
        <p:spPr>
          <a:xfrm>
            <a:off x="5323950" y="4189950"/>
            <a:ext cx="3820050" cy="255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69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Doppler</a:t>
            </a:r>
            <a:endParaRPr lang="en-US" sz="3600" dirty="0">
              <a:solidFill>
                <a:srgbClr val="FFFF00"/>
              </a:solidFill>
            </a:endParaRPr>
          </a:p>
        </p:txBody>
      </p:sp>
      <p:pic>
        <p:nvPicPr>
          <p:cNvPr id="3" name="Picture 2" descr="80mmHg going through.bmp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21"/>
          <a:stretch/>
        </p:blipFill>
        <p:spPr>
          <a:xfrm>
            <a:off x="331597" y="2128935"/>
            <a:ext cx="4186876" cy="28239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 descr="VSD doppler envelope.bmp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21"/>
          <a:stretch/>
        </p:blipFill>
        <p:spPr>
          <a:xfrm>
            <a:off x="4666133" y="2191242"/>
            <a:ext cx="4094497" cy="27616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5043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229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Initial Echocardiogram </a:t>
            </a:r>
            <a:br>
              <a:rPr lang="en-US" sz="4000" dirty="0" smtClean="0">
                <a:solidFill>
                  <a:srgbClr val="FFFF00"/>
                </a:solidFill>
              </a:rPr>
            </a:br>
            <a:r>
              <a:rPr lang="en-US" sz="3100" dirty="0" smtClean="0"/>
              <a:t>Off axis A4C</a:t>
            </a:r>
            <a:endParaRPr lang="en-US" sz="3100" dirty="0"/>
          </a:p>
        </p:txBody>
      </p:sp>
      <p:pic>
        <p:nvPicPr>
          <p:cNvPr id="3" name="rotated 2 defec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9399"/>
          <a:stretch/>
        </p:blipFill>
        <p:spPr>
          <a:xfrm>
            <a:off x="960104" y="1772192"/>
            <a:ext cx="6913999" cy="469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65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4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The 20/20. </a:t>
            </a:r>
            <a:endParaRPr lang="en-US" sz="3600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778760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87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Discussion Points for Conference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801" y="1600200"/>
            <a:ext cx="8754532" cy="4525963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Natural history  / Timing of post infarction complication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Presentation 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Initial Management Priorities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Potential therapeutic Approaches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Surgical Approaches</a:t>
            </a:r>
          </a:p>
          <a:p>
            <a:pPr lvl="1"/>
            <a:r>
              <a:rPr lang="en-US" sz="2400" dirty="0">
                <a:solidFill>
                  <a:srgbClr val="FFFFCC"/>
                </a:solidFill>
              </a:rPr>
              <a:t>T</a:t>
            </a:r>
            <a:r>
              <a:rPr lang="en-US" sz="2400" dirty="0" smtClean="0">
                <a:solidFill>
                  <a:srgbClr val="FFFFCC"/>
                </a:solidFill>
              </a:rPr>
              <a:t>echnical considerations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Expected outcomes</a:t>
            </a:r>
          </a:p>
          <a:p>
            <a:r>
              <a:rPr lang="en-US" sz="2800" dirty="0" smtClean="0">
                <a:solidFill>
                  <a:schemeClr val="bg1"/>
                </a:solidFill>
              </a:rPr>
              <a:t>Complications 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2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98464" y="23229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Post infarct VSD basics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199" y="1486419"/>
            <a:ext cx="8445385" cy="5239002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>
                <a:solidFill>
                  <a:srgbClr val="FFFFCC"/>
                </a:solidFill>
              </a:rPr>
              <a:t>1-2% of cases of AMI, 5% of early deaths</a:t>
            </a:r>
          </a:p>
          <a:p>
            <a:pPr lvl="1"/>
            <a:r>
              <a:rPr lang="en-US" dirty="0" smtClean="0"/>
              <a:t>Men &gt; Women, 60% Anterior septum from LAD, 40% Posterior septum due to dominant right infarcts</a:t>
            </a:r>
          </a:p>
          <a:p>
            <a:r>
              <a:rPr lang="en-US" dirty="0" smtClean="0"/>
              <a:t>Can occur from 2 hours to 2 weeks</a:t>
            </a:r>
          </a:p>
          <a:p>
            <a:r>
              <a:rPr lang="en-US" dirty="0" smtClean="0"/>
              <a:t>Autopsy studies showed most had complete occlusion and less developed collaterals</a:t>
            </a:r>
          </a:p>
          <a:p>
            <a:r>
              <a:rPr lang="en-US" dirty="0" smtClean="0"/>
              <a:t>With medical treatment </a:t>
            </a:r>
            <a:r>
              <a:rPr lang="en-US" dirty="0" smtClean="0">
                <a:solidFill>
                  <a:srgbClr val="FFFFCC"/>
                </a:solidFill>
              </a:rPr>
              <a:t>~ 90% mortality</a:t>
            </a:r>
          </a:p>
          <a:p>
            <a:r>
              <a:rPr lang="en-US" dirty="0">
                <a:solidFill>
                  <a:srgbClr val="FFFFCC"/>
                </a:solidFill>
              </a:rPr>
              <a:t>Management was strictly palliative until </a:t>
            </a:r>
            <a:r>
              <a:rPr lang="en-US" dirty="0" smtClean="0">
                <a:solidFill>
                  <a:srgbClr val="FFFFCC"/>
                </a:solidFill>
              </a:rPr>
              <a:t>1956</a:t>
            </a:r>
          </a:p>
          <a:p>
            <a:pPr lvl="1"/>
            <a:r>
              <a:rPr lang="en-US" dirty="0" smtClean="0"/>
              <a:t>1</a:t>
            </a:r>
            <a:r>
              <a:rPr lang="en-US" baseline="30000" dirty="0" smtClean="0"/>
              <a:t>st </a:t>
            </a:r>
            <a:r>
              <a:rPr lang="en-US" dirty="0" smtClean="0"/>
              <a:t>surgical </a:t>
            </a:r>
            <a:r>
              <a:rPr lang="en-US" dirty="0"/>
              <a:t>case by Cooley performed 9 weeks after </a:t>
            </a:r>
            <a:r>
              <a:rPr lang="en-US" dirty="0" smtClean="0"/>
              <a:t>dx</a:t>
            </a:r>
          </a:p>
          <a:p>
            <a:pPr lvl="1"/>
            <a:r>
              <a:rPr lang="en-US" dirty="0" smtClean="0"/>
              <a:t>Operative mortality now between </a:t>
            </a:r>
            <a:r>
              <a:rPr lang="en-US" dirty="0" smtClean="0">
                <a:solidFill>
                  <a:srgbClr val="FFFFCC"/>
                </a:solidFill>
              </a:rPr>
              <a:t>40-60%</a:t>
            </a:r>
          </a:p>
          <a:p>
            <a:r>
              <a:rPr lang="en-US" dirty="0" smtClean="0"/>
              <a:t>Planes of infarcted </a:t>
            </a:r>
            <a:r>
              <a:rPr lang="en-US" dirty="0" err="1" smtClean="0"/>
              <a:t>myocytes</a:t>
            </a:r>
            <a:r>
              <a:rPr lang="en-US" dirty="0" smtClean="0"/>
              <a:t> cause slippage during infarct expansion and edema, allowing blood to dissect through necrotic myocardium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414588" y="6252951"/>
            <a:ext cx="3729412" cy="6001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white"/>
                </a:solidFill>
              </a:rPr>
              <a:t>Lundberg S and </a:t>
            </a:r>
            <a:r>
              <a:rPr lang="en-US" sz="1100" dirty="0" err="1">
                <a:solidFill>
                  <a:prstClr val="white"/>
                </a:solidFill>
              </a:rPr>
              <a:t>Sodestrom</a:t>
            </a:r>
            <a:r>
              <a:rPr lang="en-US" sz="1100" dirty="0">
                <a:solidFill>
                  <a:prstClr val="white"/>
                </a:solidFill>
              </a:rPr>
              <a:t> </a:t>
            </a:r>
            <a:r>
              <a:rPr lang="en-US" sz="1100" dirty="0" smtClean="0">
                <a:solidFill>
                  <a:prstClr val="white"/>
                </a:solidFill>
              </a:rPr>
              <a:t>J </a:t>
            </a:r>
            <a:r>
              <a:rPr lang="en-US" sz="1100" dirty="0" err="1">
                <a:solidFill>
                  <a:prstClr val="white"/>
                </a:solidFill>
              </a:rPr>
              <a:t>Acta</a:t>
            </a:r>
            <a:r>
              <a:rPr lang="en-US" sz="1100" dirty="0">
                <a:solidFill>
                  <a:prstClr val="white"/>
                </a:solidFill>
              </a:rPr>
              <a:t> Med </a:t>
            </a:r>
            <a:r>
              <a:rPr lang="en-US" sz="1100" dirty="0" err="1">
                <a:solidFill>
                  <a:prstClr val="white"/>
                </a:solidFill>
              </a:rPr>
              <a:t>Scand</a:t>
            </a:r>
            <a:r>
              <a:rPr lang="en-US" sz="1100" dirty="0">
                <a:solidFill>
                  <a:prstClr val="white"/>
                </a:solidFill>
              </a:rPr>
              <a:t> 1962; 172:413.</a:t>
            </a:r>
          </a:p>
          <a:p>
            <a:r>
              <a:rPr lang="en-US" sz="1100" dirty="0">
                <a:solidFill>
                  <a:prstClr val="white"/>
                </a:solidFill>
              </a:rPr>
              <a:t> Hutchins G M. </a:t>
            </a:r>
            <a:r>
              <a:rPr lang="en-US" sz="1100" dirty="0" smtClean="0">
                <a:solidFill>
                  <a:prstClr val="white"/>
                </a:solidFill>
              </a:rPr>
              <a:t>Am </a:t>
            </a:r>
            <a:r>
              <a:rPr lang="en-US" sz="1100" dirty="0">
                <a:solidFill>
                  <a:prstClr val="white"/>
                </a:solidFill>
              </a:rPr>
              <a:t>Heart J 1979; 97:165.</a:t>
            </a:r>
          </a:p>
          <a:p>
            <a:r>
              <a:rPr lang="en-US" sz="1100" dirty="0" err="1">
                <a:solidFill>
                  <a:prstClr val="white"/>
                </a:solidFill>
              </a:rPr>
              <a:t>Beranek</a:t>
            </a:r>
            <a:r>
              <a:rPr lang="en-US" sz="1100" dirty="0">
                <a:solidFill>
                  <a:prstClr val="white"/>
                </a:solidFill>
              </a:rPr>
              <a:t> J T. Hyaline degeneration. </a:t>
            </a:r>
            <a:r>
              <a:rPr lang="en-US" sz="1100" dirty="0" smtClean="0">
                <a:solidFill>
                  <a:prstClr val="white"/>
                </a:solidFill>
              </a:rPr>
              <a:t>Chest </a:t>
            </a:r>
            <a:r>
              <a:rPr lang="en-US" sz="1100" dirty="0">
                <a:solidFill>
                  <a:prstClr val="white"/>
                </a:solidFill>
              </a:rPr>
              <a:t>1994; 106:981.</a:t>
            </a:r>
          </a:p>
        </p:txBody>
      </p:sp>
    </p:spTree>
    <p:extLst>
      <p:ext uri="{BB962C8B-B14F-4D97-AF65-F5344CB8AC3E}">
        <p14:creationId xmlns:p14="http://schemas.microsoft.com/office/powerpoint/2010/main" val="12746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FF00"/>
                </a:solidFill>
              </a:rPr>
              <a:t>How do we approach these patients?</a:t>
            </a:r>
            <a:endParaRPr lang="en-US" sz="3600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2275426"/>
              </p:ext>
            </p:extLst>
          </p:nvPr>
        </p:nvGraphicFramePr>
        <p:xfrm>
          <a:off x="457200" y="218232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25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90" y="15679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Open VSD Closure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00" dirty="0"/>
              <a:t>P</a:t>
            </a:r>
            <a:r>
              <a:rPr lang="en-US" sz="3100" dirty="0" smtClean="0"/>
              <a:t>osterior </a:t>
            </a:r>
            <a:r>
              <a:rPr lang="en-US" sz="3100" dirty="0"/>
              <a:t>S</a:t>
            </a:r>
            <a:r>
              <a:rPr lang="en-US" sz="3100" dirty="0" smtClean="0"/>
              <a:t>eptal approach</a:t>
            </a:r>
            <a:endParaRPr lang="en-US" sz="3100" dirty="0"/>
          </a:p>
        </p:txBody>
      </p:sp>
      <p:pic>
        <p:nvPicPr>
          <p:cNvPr id="4" name="Picture 3" descr="Posterior patch everywher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36" y="1886947"/>
            <a:ext cx="2191949" cy="20864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posterior exclusion techniqu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834" y="2089139"/>
            <a:ext cx="3426220" cy="30859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Posterior infarctectomy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503" y="1369219"/>
            <a:ext cx="2208402" cy="52046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/>
          <p:cNvSpPr txBox="1"/>
          <p:nvPr/>
        </p:nvSpPr>
        <p:spPr>
          <a:xfrm>
            <a:off x="79375" y="6535525"/>
            <a:ext cx="8624787" cy="2769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prstClr val="white"/>
                </a:solidFill>
              </a:rPr>
              <a:t>Cohn, et. al Cardiac Surgery in the Adult. Chapter 29- Surgical treatment of complications of Acute Myocardial infarction</a:t>
            </a:r>
            <a:endParaRPr lang="en-US" sz="1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62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90" y="15679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Open VSD Closure</a:t>
            </a:r>
            <a:br>
              <a:rPr lang="en-US" sz="4000" dirty="0" smtClean="0">
                <a:solidFill>
                  <a:srgbClr val="FFFF00"/>
                </a:solidFill>
              </a:rPr>
            </a:br>
            <a:r>
              <a:rPr lang="en-US" sz="3100" dirty="0" smtClean="0"/>
              <a:t>Anterior </a:t>
            </a:r>
            <a:r>
              <a:rPr lang="en-US" sz="3100" dirty="0" err="1" smtClean="0"/>
              <a:t>septal</a:t>
            </a:r>
            <a:r>
              <a:rPr lang="en-US" sz="3100" dirty="0" smtClean="0"/>
              <a:t> or apical approach</a:t>
            </a:r>
            <a:endParaRPr lang="en-US" sz="3100" dirty="0"/>
          </a:p>
        </p:txBody>
      </p:sp>
      <p:pic>
        <p:nvPicPr>
          <p:cNvPr id="3" name="Picture 2" descr="antrerior exclusion 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90" y="1682352"/>
            <a:ext cx="4222283" cy="36664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 descr="anterior exclusion 3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048" y="1715705"/>
            <a:ext cx="2431728" cy="22119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apical 2.tif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725" y="4112914"/>
            <a:ext cx="1991849" cy="24422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apical.tiff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1"/>
          <a:stretch/>
        </p:blipFill>
        <p:spPr>
          <a:xfrm>
            <a:off x="4709243" y="4099685"/>
            <a:ext cx="1706439" cy="24422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Box 9"/>
          <p:cNvSpPr txBox="1"/>
          <p:nvPr/>
        </p:nvSpPr>
        <p:spPr>
          <a:xfrm>
            <a:off x="79375" y="6556583"/>
            <a:ext cx="7024179" cy="2769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prstClr val="white"/>
                </a:solidFill>
              </a:rPr>
              <a:t>Cohn, et. al Cardiac Surgery in the Adult. Chapter 29- Surgical treatment of complications of Acute MI.</a:t>
            </a:r>
            <a:endParaRPr lang="en-US" sz="1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5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Open closure data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200" dirty="0" smtClean="0">
                <a:solidFill>
                  <a:srgbClr val="FFFFCC"/>
                </a:solidFill>
              </a:rPr>
              <a:t>Johns Hopkins STS review 2012 AT</a:t>
            </a:r>
            <a:r>
              <a:rPr lang="en-US" sz="2200" dirty="0" smtClean="0">
                <a:solidFill>
                  <a:schemeClr val="accent3"/>
                </a:solidFill>
              </a:rPr>
              <a:t>S</a:t>
            </a:r>
            <a:endParaRPr lang="en-US" sz="2200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291727" cy="4657498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All patients  undergoing post-MI VSD repair 1999-2010, </a:t>
            </a:r>
            <a:r>
              <a:rPr lang="en-US" dirty="0" smtClean="0">
                <a:solidFill>
                  <a:schemeClr val="accent3"/>
                </a:solidFill>
              </a:rPr>
              <a:t>2,876 </a:t>
            </a:r>
            <a:r>
              <a:rPr lang="en-US" dirty="0" err="1" smtClean="0">
                <a:solidFill>
                  <a:schemeClr val="accent3"/>
                </a:solidFill>
              </a:rPr>
              <a:t>pts</a:t>
            </a:r>
            <a:r>
              <a:rPr lang="en-US" dirty="0" smtClean="0">
                <a:solidFill>
                  <a:schemeClr val="accent3"/>
                </a:solidFill>
              </a:rPr>
              <a:t> </a:t>
            </a:r>
            <a:r>
              <a:rPr lang="en-US" dirty="0" smtClean="0"/>
              <a:t>total</a:t>
            </a:r>
          </a:p>
          <a:p>
            <a:pPr lvl="1"/>
            <a:r>
              <a:rPr lang="en-US" dirty="0" smtClean="0"/>
              <a:t> excluded CHD (65 </a:t>
            </a:r>
            <a:r>
              <a:rPr lang="en-US" dirty="0" err="1" smtClean="0"/>
              <a:t>pts</a:t>
            </a:r>
            <a:r>
              <a:rPr lang="en-US" dirty="0" smtClean="0"/>
              <a:t>)</a:t>
            </a:r>
          </a:p>
          <a:p>
            <a:r>
              <a:rPr lang="en-US" dirty="0" smtClean="0"/>
              <a:t>Primary outcome was operative mortality, followed for index hospitalization only</a:t>
            </a:r>
          </a:p>
          <a:p>
            <a:r>
              <a:rPr lang="en-US" dirty="0" smtClean="0"/>
              <a:t>Results stratified by multiple variables to see who did poorly.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577623" y="6425964"/>
            <a:ext cx="2364750" cy="2769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is-IS" b="1" baseline="30000" dirty="0">
                <a:solidFill>
                  <a:prstClr val="white"/>
                </a:solidFill>
              </a:rPr>
              <a:t>Ann Thorac Surg 2012;94:436–44</a:t>
            </a:r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5" name="Picture 4" descr="total procedures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568" y="3861976"/>
            <a:ext cx="3105770" cy="2355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076631"/>
              </p:ext>
            </p:extLst>
          </p:nvPr>
        </p:nvGraphicFramePr>
        <p:xfrm>
          <a:off x="5436796" y="709436"/>
          <a:ext cx="3105770" cy="2966720"/>
        </p:xfrm>
        <a:graphic>
          <a:graphicData uri="http://schemas.openxmlformats.org/drawingml/2006/table">
            <a:tbl>
              <a:tblPr firstRow="1" firstCol="1" bandRow="1">
                <a:tableStyleId>{E8034E78-7F5D-4C2E-B375-FC64B27BC917}</a:tableStyleId>
              </a:tblPr>
              <a:tblGrid>
                <a:gridCol w="1491929"/>
                <a:gridCol w="16138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/>
                        <a:t>Variable</a:t>
                      </a:r>
                      <a:endParaRPr lang="en-US" sz="1500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/>
                        <a:t>Mean +/- SD</a:t>
                      </a:r>
                      <a:endParaRPr lang="en-US" sz="1500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Age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68 +/- 11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Cr</a:t>
                      </a:r>
                      <a:r>
                        <a:rPr lang="en-US" sz="1500" baseline="0" dirty="0" smtClean="0">
                          <a:solidFill>
                            <a:schemeClr val="bg1"/>
                          </a:solidFill>
                        </a:rPr>
                        <a:t> mg/mL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1.5 +/-0.9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err="1" smtClean="0">
                          <a:solidFill>
                            <a:schemeClr val="bg1"/>
                          </a:solidFill>
                        </a:rPr>
                        <a:t>Preop</a:t>
                      </a:r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 IABP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1869, 65%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Shock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1487, 51.7%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USA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1391, 48.4%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3V</a:t>
                      </a:r>
                      <a:r>
                        <a:rPr lang="en-US" sz="1500" baseline="0" dirty="0" smtClean="0">
                          <a:solidFill>
                            <a:schemeClr val="bg1"/>
                          </a:solidFill>
                        </a:rPr>
                        <a:t> CAD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966, 33.6%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EF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 smtClean="0">
                          <a:solidFill>
                            <a:schemeClr val="bg1"/>
                          </a:solidFill>
                        </a:rPr>
                        <a:t>43% +/- 14%</a:t>
                      </a:r>
                      <a:endParaRPr lang="en-US" sz="15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567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Open closure data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sz="2700" dirty="0" smtClean="0"/>
              <a:t>its survival of the fittest… </a:t>
            </a:r>
            <a:br>
              <a:rPr lang="en-US" sz="2700" dirty="0" smtClean="0"/>
            </a:br>
            <a:r>
              <a:rPr lang="en-US" sz="2200" dirty="0" smtClean="0">
                <a:solidFill>
                  <a:srgbClr val="FFFFCC"/>
                </a:solidFill>
              </a:rPr>
              <a:t>Johns Hopkins STS review 2012 ATS</a:t>
            </a:r>
            <a:endParaRPr lang="en-US" sz="2200" dirty="0">
              <a:solidFill>
                <a:srgbClr val="FFFF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831" y="1679580"/>
            <a:ext cx="8815776" cy="1733710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Overall operative mortality </a:t>
            </a:r>
            <a:r>
              <a:rPr lang="en-US" dirty="0" smtClean="0">
                <a:solidFill>
                  <a:srgbClr val="E78D35"/>
                </a:solidFill>
              </a:rPr>
              <a:t>42.9% (1235 </a:t>
            </a:r>
            <a:r>
              <a:rPr lang="en-US" dirty="0" err="1" smtClean="0">
                <a:solidFill>
                  <a:srgbClr val="E78D35"/>
                </a:solidFill>
              </a:rPr>
              <a:t>pts</a:t>
            </a:r>
            <a:r>
              <a:rPr lang="en-US" dirty="0" smtClean="0">
                <a:solidFill>
                  <a:srgbClr val="E78D35"/>
                </a:solidFill>
              </a:rPr>
              <a:t>)</a:t>
            </a:r>
          </a:p>
          <a:p>
            <a:r>
              <a:rPr lang="en-US" dirty="0" smtClean="0"/>
              <a:t>Non linear time trend was seen, the longer you wait, the better the outcome</a:t>
            </a:r>
          </a:p>
          <a:p>
            <a:r>
              <a:rPr lang="en-US" dirty="0" smtClean="0"/>
              <a:t>The study lacks anatomical information/ infarct exclusion or inclusion &amp; durability</a:t>
            </a:r>
          </a:p>
          <a:p>
            <a:pPr lvl="1"/>
            <a:r>
              <a:rPr lang="en-US" dirty="0" smtClean="0"/>
              <a:t>Only a 30 day follow up</a:t>
            </a:r>
          </a:p>
        </p:txBody>
      </p:sp>
      <p:sp>
        <p:nvSpPr>
          <p:cNvPr id="4" name="Rectangle 3"/>
          <p:cNvSpPr/>
          <p:nvPr/>
        </p:nvSpPr>
        <p:spPr>
          <a:xfrm>
            <a:off x="6577623" y="6425964"/>
            <a:ext cx="2364750" cy="2769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is-IS" b="1" baseline="30000" dirty="0">
                <a:solidFill>
                  <a:prstClr val="white"/>
                </a:solidFill>
              </a:rPr>
              <a:t>Ann Thorac Surg 2012;94:436–44</a:t>
            </a:r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7" name="Picture 6" descr="operative mortality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551" y="3435097"/>
            <a:ext cx="3666855" cy="2632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weekly survival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913" y="3408637"/>
            <a:ext cx="3468658" cy="2632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054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 smtClean="0">
                <a:solidFill>
                  <a:srgbClr val="FFFF00"/>
                </a:solidFill>
              </a:rPr>
              <a:t>Open closure data </a:t>
            </a:r>
            <a:r>
              <a:rPr lang="en-US" dirty="0" smtClean="0">
                <a:solidFill>
                  <a:srgbClr val="FFFF00"/>
                </a:solidFill>
              </a:rPr>
              <a:t/>
            </a:r>
            <a:br>
              <a:rPr lang="en-US" dirty="0" smtClean="0">
                <a:solidFill>
                  <a:srgbClr val="FFFF00"/>
                </a:solidFill>
              </a:rPr>
            </a:br>
            <a:r>
              <a:rPr lang="en-US" sz="2200" dirty="0" smtClean="0"/>
              <a:t>Johns Hopkins STS review 2012 ATS</a:t>
            </a:r>
            <a:endParaRPr lang="en-US" sz="2200" dirty="0"/>
          </a:p>
        </p:txBody>
      </p:sp>
      <p:sp>
        <p:nvSpPr>
          <p:cNvPr id="4" name="Rectangle 3"/>
          <p:cNvSpPr/>
          <p:nvPr/>
        </p:nvSpPr>
        <p:spPr>
          <a:xfrm>
            <a:off x="6577623" y="6425964"/>
            <a:ext cx="2364750" cy="2769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is-IS" b="1" baseline="30000" dirty="0">
                <a:solidFill>
                  <a:prstClr val="white"/>
                </a:solidFill>
              </a:rPr>
              <a:t>Ann Thorac Surg 2012;94:436–44</a:t>
            </a:r>
            <a:endParaRPr lang="en-US" dirty="0">
              <a:solidFill>
                <a:prstClr val="white"/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359986"/>
              </p:ext>
            </p:extLst>
          </p:nvPr>
        </p:nvGraphicFramePr>
        <p:xfrm>
          <a:off x="615936" y="2102933"/>
          <a:ext cx="8008856" cy="320040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002214"/>
                <a:gridCol w="2002214"/>
                <a:gridCol w="2002214"/>
                <a:gridCol w="2002214"/>
              </a:tblGrid>
              <a:tr h="499465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Variable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Survivors</a:t>
                      </a:r>
                    </a:p>
                    <a:p>
                      <a:pPr algn="ctr"/>
                      <a:r>
                        <a:rPr lang="en-US" dirty="0" smtClean="0"/>
                        <a:t> n = 1641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Non-Survivors </a:t>
                      </a:r>
                    </a:p>
                    <a:p>
                      <a:pPr algn="ctr"/>
                      <a:r>
                        <a:rPr lang="en-US" dirty="0" smtClean="0"/>
                        <a:t>n =1235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P Value</a:t>
                      </a:r>
                      <a:endParaRPr lang="en-US" dirty="0"/>
                    </a:p>
                  </a:txBody>
                  <a:tcPr/>
                </a:tc>
              </a:tr>
              <a:tr h="34962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Previous</a:t>
                      </a:r>
                      <a:r>
                        <a:rPr lang="en-US" baseline="0" dirty="0" smtClean="0"/>
                        <a:t> CABG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137 (8.4)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78 (6.4)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0.04</a:t>
                      </a:r>
                      <a:endParaRPr lang="en-US" dirty="0"/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Pre-op</a:t>
                      </a:r>
                      <a:r>
                        <a:rPr lang="en-US" baseline="0" dirty="0" smtClean="0"/>
                        <a:t> IABP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876 (53.4)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993 (80.4)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&lt;0.01</a:t>
                      </a:r>
                      <a:endParaRPr lang="en-US" dirty="0"/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Shock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609 (37.1)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878 (71.1)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&lt;0.01</a:t>
                      </a:r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3V</a:t>
                      </a:r>
                      <a:r>
                        <a:rPr lang="en-US" baseline="0" dirty="0" smtClean="0"/>
                        <a:t> CAD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968 (60)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804 (65.1)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&lt;0.01</a:t>
                      </a:r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Elective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369 (22.5)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56 (4.5)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&lt;0.01</a:t>
                      </a:r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Urgent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693 (42.2)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314(25.4)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&lt;0.01</a:t>
                      </a:r>
                    </a:p>
                  </a:txBody>
                  <a:tcPr/>
                </a:tc>
              </a:tr>
              <a:tr h="202561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Emergent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525 (32.6)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680</a:t>
                      </a:r>
                      <a:r>
                        <a:rPr lang="en-US" baseline="0" dirty="0" smtClean="0"/>
                        <a:t> (55.1)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&lt;0.01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521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rgbClr val="FFFF00"/>
                </a:solidFill>
              </a:rPr>
              <a:t>Case Outcome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4360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Family meeting was held, the patient was quoted a 	significant mortality risk with any interventional 	procedure</a:t>
            </a:r>
          </a:p>
          <a:p>
            <a:r>
              <a:rPr lang="en-US" dirty="0" smtClean="0"/>
              <a:t>Family did not want IABP or Swan intervention for 	temporary support..</a:t>
            </a:r>
          </a:p>
          <a:p>
            <a:r>
              <a:rPr lang="en-US" dirty="0" smtClean="0"/>
              <a:t>No further aggressive interventions pursued</a:t>
            </a:r>
          </a:p>
          <a:p>
            <a:r>
              <a:rPr lang="en-US" dirty="0" err="1" smtClean="0"/>
              <a:t>Pt</a:t>
            </a:r>
            <a:r>
              <a:rPr lang="en-US" dirty="0" smtClean="0"/>
              <a:t> expired within 48 hours with family @ bedside.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6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Learning Points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49486" y="1600200"/>
            <a:ext cx="9374920" cy="52578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FFFFFF"/>
                </a:solidFill>
              </a:rPr>
              <a:t>Post Myocardial Infarctions complications rare</a:t>
            </a:r>
          </a:p>
          <a:p>
            <a:r>
              <a:rPr lang="en-US" sz="2800" dirty="0" smtClean="0">
                <a:solidFill>
                  <a:srgbClr val="FFFFFF"/>
                </a:solidFill>
              </a:rPr>
              <a:t>Acute VSD has high mortality (~50%)</a:t>
            </a:r>
          </a:p>
          <a:p>
            <a:r>
              <a:rPr lang="en-US" sz="2800" dirty="0" smtClean="0">
                <a:solidFill>
                  <a:srgbClr val="FFFFFF"/>
                </a:solidFill>
              </a:rPr>
              <a:t>Acute medical management must be optimized first</a:t>
            </a:r>
          </a:p>
          <a:p>
            <a:r>
              <a:rPr lang="en-US" sz="2800" dirty="0" smtClean="0">
                <a:solidFill>
                  <a:srgbClr val="FFFFFF"/>
                </a:solidFill>
              </a:rPr>
              <a:t>Surgery probably better than Medical management in selected cases (&gt;90%)</a:t>
            </a:r>
          </a:p>
          <a:p>
            <a:r>
              <a:rPr lang="en-US" sz="2800" dirty="0" smtClean="0">
                <a:solidFill>
                  <a:srgbClr val="FFFFFF"/>
                </a:solidFill>
              </a:rPr>
              <a:t>Role of Interventional  (VSD </a:t>
            </a:r>
            <a:r>
              <a:rPr lang="en-US" sz="2800" dirty="0" err="1" smtClean="0">
                <a:solidFill>
                  <a:srgbClr val="FFFFFF"/>
                </a:solidFill>
              </a:rPr>
              <a:t>occluders</a:t>
            </a:r>
            <a:r>
              <a:rPr lang="en-US" sz="2800" dirty="0" smtClean="0">
                <a:solidFill>
                  <a:srgbClr val="FFFFFF"/>
                </a:solidFill>
              </a:rPr>
              <a:t>) approaches unclear</a:t>
            </a:r>
            <a:endParaRPr lang="en-US" sz="2800" dirty="0">
              <a:solidFill>
                <a:srgbClr val="FFFFFF"/>
              </a:solidFill>
            </a:endParaRPr>
          </a:p>
          <a:p>
            <a:r>
              <a:rPr lang="en-US" sz="2800" dirty="0" smtClean="0">
                <a:solidFill>
                  <a:srgbClr val="FFFFFF"/>
                </a:solidFill>
              </a:rPr>
              <a:t>Infarct / VSD exclusion (David) approach probably preferred surgical approach</a:t>
            </a:r>
            <a:endParaRPr lang="en-US" dirty="0">
              <a:solidFill>
                <a:srgbClr val="FFFFFF"/>
              </a:solidFill>
            </a:endParaRPr>
          </a:p>
          <a:p>
            <a:pPr marL="457200" lvl="1" indent="0">
              <a:buNone/>
            </a:pPr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pPr lvl="1"/>
            <a:endParaRPr lang="en-US" dirty="0" smtClean="0">
              <a:solidFill>
                <a:srgbClr val="FFFFFF"/>
              </a:solidFill>
            </a:endParaRPr>
          </a:p>
          <a:p>
            <a:pPr lvl="1"/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9313</TotalTime>
  <Words>1071</Words>
  <Application>Microsoft Office PowerPoint</Application>
  <PresentationFormat>On-screen Show (4:3)</PresentationFormat>
  <Paragraphs>228</Paragraphs>
  <Slides>25</Slides>
  <Notes>10</Notes>
  <HiddenSlides>0</HiddenSlides>
  <MMClips>7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Office Theme</vt:lpstr>
      <vt:lpstr>Twilight</vt:lpstr>
      <vt:lpstr>Acute Myocardial Infarction Ventricular Septal Defect </vt:lpstr>
      <vt:lpstr>Presenting History</vt:lpstr>
      <vt:lpstr> Electrocardiograms</vt:lpstr>
      <vt:lpstr>Laboratory </vt:lpstr>
      <vt:lpstr>ER  COURSE</vt:lpstr>
      <vt:lpstr>Physical Exam</vt:lpstr>
      <vt:lpstr>ER + MICU COURSE</vt:lpstr>
      <vt:lpstr>Past Medical History</vt:lpstr>
      <vt:lpstr>The other histories</vt:lpstr>
      <vt:lpstr>Initial Echocardiograms </vt:lpstr>
      <vt:lpstr>Initial Echocardiograms RVIT color compare</vt:lpstr>
      <vt:lpstr>Initial Echocardiogram SAX Sweep</vt:lpstr>
      <vt:lpstr>Doppler</vt:lpstr>
      <vt:lpstr>Initial Echocardiogram  Off axis A4C</vt:lpstr>
      <vt:lpstr>The 20/20. </vt:lpstr>
      <vt:lpstr>Discussion Points for Conference</vt:lpstr>
      <vt:lpstr>Post infarct VSD basics</vt:lpstr>
      <vt:lpstr>How do we approach these patients?</vt:lpstr>
      <vt:lpstr>Open VSD Closure Posterior Septal approach</vt:lpstr>
      <vt:lpstr>Open VSD Closure Anterior septal or apical approach</vt:lpstr>
      <vt:lpstr>Open closure data  Johns Hopkins STS review 2012 ATS</vt:lpstr>
      <vt:lpstr>Open closure data: its survival of the fittest…  Johns Hopkins STS review 2012 ATS</vt:lpstr>
      <vt:lpstr>Open closure data  Johns Hopkins STS review 2012 ATS</vt:lpstr>
      <vt:lpstr>Case Outcome</vt:lpstr>
      <vt:lpstr>Learning Points</vt:lpstr>
    </vt:vector>
  </TitlesOfParts>
  <Company>student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Patent Ductus Arteriosus</dc:title>
  <dc:creator>Jessica Hermsen</dc:creator>
  <cp:lastModifiedBy>Aloia, Lauren</cp:lastModifiedBy>
  <cp:revision>46</cp:revision>
  <dcterms:created xsi:type="dcterms:W3CDTF">2012-09-14T16:09:04Z</dcterms:created>
  <dcterms:modified xsi:type="dcterms:W3CDTF">2014-03-20T21:28:41Z</dcterms:modified>
</cp:coreProperties>
</file>