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31"/>
  </p:notesMasterIdLst>
  <p:sldIdLst>
    <p:sldId id="1228" r:id="rId2"/>
    <p:sldId id="340" r:id="rId3"/>
    <p:sldId id="1229" r:id="rId4"/>
    <p:sldId id="362" r:id="rId5"/>
    <p:sldId id="1230" r:id="rId6"/>
    <p:sldId id="364" r:id="rId7"/>
    <p:sldId id="1231" r:id="rId8"/>
    <p:sldId id="1232" r:id="rId9"/>
    <p:sldId id="380" r:id="rId10"/>
    <p:sldId id="343" r:id="rId11"/>
    <p:sldId id="344" r:id="rId12"/>
    <p:sldId id="345" r:id="rId13"/>
    <p:sldId id="346" r:id="rId14"/>
    <p:sldId id="351" r:id="rId15"/>
    <p:sldId id="352" r:id="rId16"/>
    <p:sldId id="353" r:id="rId17"/>
    <p:sldId id="354" r:id="rId18"/>
    <p:sldId id="357" r:id="rId19"/>
    <p:sldId id="358" r:id="rId20"/>
    <p:sldId id="359" r:id="rId21"/>
    <p:sldId id="1233" r:id="rId22"/>
    <p:sldId id="275" r:id="rId23"/>
    <p:sldId id="276" r:id="rId24"/>
    <p:sldId id="1234" r:id="rId25"/>
    <p:sldId id="381" r:id="rId26"/>
    <p:sldId id="382" r:id="rId27"/>
    <p:sldId id="374" r:id="rId28"/>
    <p:sldId id="378" r:id="rId29"/>
    <p:sldId id="31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81772" autoAdjust="0"/>
  </p:normalViewPr>
  <p:slideViewPr>
    <p:cSldViewPr snapToGrid="0">
      <p:cViewPr varScale="1">
        <p:scale>
          <a:sx n="112" d="100"/>
          <a:sy n="112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8CB10-52BA-4352-B9E9-8F28A40F62C2}" type="datetimeFigureOut">
              <a:rPr lang="en-US" smtClean="0"/>
              <a:t>3/6/23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D07E2-DA20-4A7D-8526-C312E782AD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6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62BCB-8995-43B4-A355-E9AE4E6F4E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33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A9745-DB3B-4F72-A484-7B6282924F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9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0" y="3733800"/>
            <a:ext cx="12192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0" y="3733800"/>
            <a:ext cx="12192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1C8D2CA8-6EBD-1FB8-89BB-C0AB5497A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2"/>
          <a:stretch/>
        </p:blipFill>
        <p:spPr>
          <a:xfrm>
            <a:off x="5371489" y="5415267"/>
            <a:ext cx="1449021" cy="14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7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 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93"/>
            <a:ext cx="12192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43001"/>
            <a:ext cx="117856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D4505-985F-49BE-8C1F-E0CFEEC3F37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0" y="838200"/>
            <a:ext cx="11988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 flipH="1">
            <a:off x="0" y="838200"/>
            <a:ext cx="11988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D7E351EC-856B-68A1-8AD6-B74AE364B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2"/>
          <a:stretch/>
        </p:blipFill>
        <p:spPr>
          <a:xfrm>
            <a:off x="11197822" y="26009"/>
            <a:ext cx="790978" cy="78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8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5200" y="6505801"/>
            <a:ext cx="560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/>
                </a:solidFill>
              </a:defRPr>
            </a:lvl1pPr>
          </a:lstStyle>
          <a:p>
            <a:fld id="{313D4505-985F-49BE-8C1F-E0CFEEC3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0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4456" y="1577976"/>
            <a:ext cx="8603088" cy="1470025"/>
          </a:xfrm>
        </p:spPr>
        <p:txBody>
          <a:bodyPr>
            <a:noAutofit/>
          </a:bodyPr>
          <a:lstStyle/>
          <a:p>
            <a:r>
              <a:rPr lang="en-US" dirty="0"/>
              <a:t>Aortic Valve Stenosis</a:t>
            </a:r>
            <a:br>
              <a:rPr lang="en-US" dirty="0"/>
            </a:br>
            <a:r>
              <a:rPr lang="en-US" dirty="0"/>
              <a:t>Mitral Valve Regurgitation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D38046-C14C-5147-8747-15EB151AFBFD}"/>
              </a:ext>
            </a:extLst>
          </p:cNvPr>
          <p:cNvSpPr txBox="1">
            <a:spLocks/>
          </p:cNvSpPr>
          <p:nvPr/>
        </p:nvSpPr>
        <p:spPr>
          <a:xfrm>
            <a:off x="0" y="3592830"/>
            <a:ext cx="11727180" cy="231417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Author</a:t>
            </a:r>
            <a:r>
              <a:rPr lang="en-US" sz="12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US" sz="1200" dirty="0"/>
              <a:t>Shalin Patel, MD; Edward Verrier, M.D. </a:t>
            </a:r>
          </a:p>
          <a:p>
            <a:pPr rtl="0">
              <a:spcBef>
                <a:spcPts val="448"/>
              </a:spcBef>
              <a:spcAft>
                <a:spcPts val="0"/>
              </a:spcAft>
            </a:pPr>
            <a:r>
              <a:rPr lang="en-US" sz="1200" dirty="0"/>
              <a:t>                   Institution: University of Washington    Date: 8/2014</a:t>
            </a:r>
          </a:p>
          <a:p>
            <a:pPr rtl="0">
              <a:spcBef>
                <a:spcPts val="448"/>
              </a:spcBef>
              <a:spcAft>
                <a:spcPts val="0"/>
              </a:spcAft>
            </a:pPr>
            <a:endParaRPr lang="en-US" sz="1200" dirty="0"/>
          </a:p>
          <a:p>
            <a:pPr>
              <a:spcBef>
                <a:spcPts val="448"/>
              </a:spcBef>
            </a:pPr>
            <a:r>
              <a:rPr lang="en-US" sz="1200" dirty="0"/>
              <a:t>                       Revised 9/2022 by Alison F. Ward, MD; Emory University</a:t>
            </a:r>
          </a:p>
          <a:p>
            <a:br>
              <a:rPr lang="en-U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   Updated 9/2022 by Alison F. Ward, MD; Emory University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200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Transthoracic Echocardiogram</a:t>
            </a:r>
          </a:p>
        </p:txBody>
      </p:sp>
      <p:pic>
        <p:nvPicPr>
          <p:cNvPr id="4" name="Video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44" t="7077"/>
          <a:stretch/>
        </p:blipFill>
        <p:spPr>
          <a:xfrm>
            <a:off x="3181597" y="1326198"/>
            <a:ext cx="5828806" cy="49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641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Transthoracic Echocardiogram</a:t>
            </a:r>
          </a:p>
        </p:txBody>
      </p:sp>
      <p:pic>
        <p:nvPicPr>
          <p:cNvPr id="3" name="Video4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555" t="8130"/>
          <a:stretch/>
        </p:blipFill>
        <p:spPr>
          <a:xfrm>
            <a:off x="3050970" y="1310760"/>
            <a:ext cx="6017455" cy="50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-288015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Transthoracic Echocardiogram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 r="861"/>
          <a:stretch/>
        </p:blipFill>
        <p:spPr>
          <a:xfrm>
            <a:off x="2904507" y="885272"/>
            <a:ext cx="6314704" cy="565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80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48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Discussion Points for Conference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 y/o with two valve disease + CAD</a:t>
            </a:r>
          </a:p>
          <a:p>
            <a:r>
              <a:rPr lang="en-US" dirty="0"/>
              <a:t>Risk stratification</a:t>
            </a:r>
          </a:p>
          <a:p>
            <a:r>
              <a:rPr lang="en-US" dirty="0"/>
              <a:t>Heart team discussion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Continued medical 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TAVR +PCI + staged </a:t>
            </a:r>
            <a:r>
              <a:rPr lang="en-US" dirty="0" err="1"/>
              <a:t>Mitraclip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Open surgery: double valve replacement, single vessel bypass</a:t>
            </a:r>
          </a:p>
        </p:txBody>
      </p:sp>
    </p:spTree>
    <p:extLst>
      <p:ext uri="{BB962C8B-B14F-4D97-AF65-F5344CB8AC3E}">
        <p14:creationId xmlns:p14="http://schemas.microsoft.com/office/powerpoint/2010/main" val="361711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621" y="-23158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Winter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010" y="919316"/>
            <a:ext cx="11645059" cy="5347312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Opted for Continued Medical Management</a:t>
            </a:r>
          </a:p>
          <a:p>
            <a:r>
              <a:rPr lang="en-US" sz="3600" dirty="0"/>
              <a:t> Four admissions to the hospital for acute on chronic heart failure requiring IV diuresis.</a:t>
            </a:r>
          </a:p>
          <a:p>
            <a:r>
              <a:rPr lang="en-US" sz="3600" dirty="0"/>
              <a:t> Left heart catheterization showed one vessel coronary artery disease with 70% proximal right coronary artery disease.</a:t>
            </a:r>
          </a:p>
          <a:p>
            <a:r>
              <a:rPr lang="en-US" sz="3600" dirty="0"/>
              <a:t> Presented to ED in 02/2014 with confusion and found to be cardiogenic shock with altered mental status and acute kidney injury.</a:t>
            </a:r>
          </a:p>
          <a:p>
            <a:r>
              <a:rPr lang="en-US" sz="3600" dirty="0"/>
              <a:t> Discharged to rehab in 03/2014 after significant diuresis.</a:t>
            </a:r>
          </a:p>
          <a:p>
            <a:r>
              <a:rPr lang="en-US" sz="3600" dirty="0"/>
              <a:t> Referred to quaternary hospital  for further advanced therapies</a:t>
            </a:r>
          </a:p>
        </p:txBody>
      </p:sp>
    </p:spTree>
    <p:extLst>
      <p:ext uri="{BB962C8B-B14F-4D97-AF65-F5344CB8AC3E}">
        <p14:creationId xmlns:p14="http://schemas.microsoft.com/office/powerpoint/2010/main" val="1506299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23010" y="-222356"/>
            <a:ext cx="105255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3-D Transesophageal Echocardiogram</a:t>
            </a:r>
          </a:p>
        </p:txBody>
      </p:sp>
      <p:pic>
        <p:nvPicPr>
          <p:cNvPr id="3" name="2D 126 flail posterior leafle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7670" y="1103207"/>
            <a:ext cx="4956659" cy="5200958"/>
          </a:xfrm>
        </p:spPr>
      </p:pic>
    </p:spTree>
    <p:extLst>
      <p:ext uri="{BB962C8B-B14F-4D97-AF65-F5344CB8AC3E}">
        <p14:creationId xmlns:p14="http://schemas.microsoft.com/office/powerpoint/2010/main" val="219958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51610" y="-143236"/>
            <a:ext cx="99126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3-D Transesophageal Echocardiogram</a:t>
            </a:r>
          </a:p>
        </p:txBody>
      </p:sp>
      <p:pic>
        <p:nvPicPr>
          <p:cNvPr id="7" name="Severe MR  126 2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1463" y="1182327"/>
            <a:ext cx="4969073" cy="5213984"/>
          </a:xfrm>
        </p:spPr>
      </p:pic>
    </p:spTree>
    <p:extLst>
      <p:ext uri="{BB962C8B-B14F-4D97-AF65-F5344CB8AC3E}">
        <p14:creationId xmlns:p14="http://schemas.microsoft.com/office/powerpoint/2010/main" val="20029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54480" y="-171450"/>
            <a:ext cx="9616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3D Transesophageal Echocardiogram</a:t>
            </a:r>
          </a:p>
        </p:txBody>
      </p:sp>
      <p:pic>
        <p:nvPicPr>
          <p:cNvPr id="3" name="3D 115  deg P2 P3 flail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5758" y="1154113"/>
            <a:ext cx="4820483" cy="5058071"/>
          </a:xfrm>
        </p:spPr>
      </p:pic>
    </p:spTree>
    <p:extLst>
      <p:ext uri="{BB962C8B-B14F-4D97-AF65-F5344CB8AC3E}">
        <p14:creationId xmlns:p14="http://schemas.microsoft.com/office/powerpoint/2010/main" val="29723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-28801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Transthoracic Echocardiogram</a:t>
            </a:r>
          </a:p>
        </p:txBody>
      </p:sp>
      <p:pic>
        <p:nvPicPr>
          <p:cNvPr id="4" name="5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581" r="-452"/>
          <a:stretch/>
        </p:blipFill>
        <p:spPr>
          <a:xfrm>
            <a:off x="3225595" y="1151848"/>
            <a:ext cx="5740810" cy="52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1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-28801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Transthoracic Echocardiogram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9947"/>
          <a:stretch/>
        </p:blipFill>
        <p:spPr>
          <a:xfrm>
            <a:off x="2955968" y="1231951"/>
            <a:ext cx="5906984" cy="538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8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November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 CC: “ I can’t do what I used to be able to”</a:t>
            </a:r>
          </a:p>
          <a:p>
            <a:r>
              <a:rPr lang="en-US" sz="3200" dirty="0"/>
              <a:t> History of present illness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 Mr. B is a 80 year old man who was very active until November 2021.  He was avid biker with daily 5-10 mile rides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He presents to ED with several days of fatigue and dyspnea with minimal exertion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He does not report chest pain / pressure, nausea or diaphoresis, palpitations, or syncope</a:t>
            </a:r>
          </a:p>
        </p:txBody>
      </p:sp>
    </p:spTree>
    <p:extLst>
      <p:ext uri="{BB962C8B-B14F-4D97-AF65-F5344CB8AC3E}">
        <p14:creationId xmlns:p14="http://schemas.microsoft.com/office/powerpoint/2010/main" val="1162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-28801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Transthoracic Echocardiogram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 r="538"/>
          <a:stretch/>
        </p:blipFill>
        <p:spPr>
          <a:xfrm>
            <a:off x="2929153" y="1037548"/>
            <a:ext cx="6534887" cy="55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9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1D299AE-BA07-9932-A446-24677C8E2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680" y="2314011"/>
            <a:ext cx="4419320" cy="416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258B54B-16E2-B8B0-8C00-423A5743E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826" y="2314011"/>
            <a:ext cx="4261945" cy="416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C76DF1A-2407-59E1-6042-054D1963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2" y="937323"/>
            <a:ext cx="8503704" cy="108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0D08C84-3A13-53BD-06BC-104E1AFAF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9" y="1749218"/>
            <a:ext cx="3147449" cy="27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708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1454CA-A55A-BEF7-57C3-9B39F654A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593" y="908050"/>
            <a:ext cx="4057389" cy="11452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7B27-F633-AAC2-583E-78EAAF8A3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50" y="177903"/>
            <a:ext cx="3075854" cy="6515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040F6-DFE4-1F82-B9F4-32DADA209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836" y="2053281"/>
            <a:ext cx="6535739" cy="45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98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5DE31C-DEF5-FB05-FE4E-D03490EB8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926" y="2694659"/>
            <a:ext cx="2770634" cy="41328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3E3E8-5176-7BEF-171B-04BAC063B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926" y="76199"/>
            <a:ext cx="2770634" cy="26658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C12C1-76DD-AEBC-C8E4-9F9DA6C56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19423"/>
            <a:ext cx="3516397" cy="51930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316FA8-A0DD-8DC9-9118-B84A3BECF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956" y="263899"/>
            <a:ext cx="4057389" cy="114523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82083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FD280E-DEE1-B406-BB98-2FE1D4EB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153" y="6227507"/>
            <a:ext cx="2983706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NEJM 1996;335(19):1417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AF67C35-DB42-9E75-8C5E-3B37D74DA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3935" b="28590"/>
          <a:stretch>
            <a:fillRect/>
          </a:stretch>
        </p:blipFill>
        <p:spPr bwMode="auto">
          <a:xfrm>
            <a:off x="1230824" y="1109249"/>
            <a:ext cx="4324155" cy="510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BB84A2B-F90D-2774-AC02-862ADF31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1456" b="39378"/>
          <a:stretch>
            <a:fillRect/>
          </a:stretch>
        </p:blipFill>
        <p:spPr bwMode="auto">
          <a:xfrm>
            <a:off x="5801244" y="1049134"/>
            <a:ext cx="4931525" cy="498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0591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72D8EC-20EB-5488-2739-907EC3929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0780"/>
            <a:ext cx="2975919" cy="67174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E3A23B-271C-EBC9-3445-B3E7176E1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7535"/>
            <a:ext cx="4140200" cy="11686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74D3D-2E81-3C22-3419-A2CC723F3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296" y="1648846"/>
            <a:ext cx="6460823" cy="495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93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B25CFD-28D0-471C-C20C-D14BAE9C8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0803" y="1415576"/>
            <a:ext cx="3830595" cy="5294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1D147-9CA1-8269-09E9-BED1A16B8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18985"/>
            <a:ext cx="3684686" cy="60643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510A8B-98E5-19F8-BC32-796DAAFB3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7535"/>
            <a:ext cx="4140200" cy="11686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24119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" y="-75846"/>
            <a:ext cx="10130790" cy="1143000"/>
          </a:xfrm>
        </p:spPr>
        <p:txBody>
          <a:bodyPr>
            <a:noAutofit/>
          </a:bodyPr>
          <a:lstStyle/>
          <a:p>
            <a:r>
              <a:rPr lang="en-US" sz="4000" dirty="0"/>
              <a:t>Risk Stratification for AS/MR Intervention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A43D0-9E76-15AF-7676-3D8BB83E4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3"/>
          <a:stretch/>
        </p:blipFill>
        <p:spPr>
          <a:xfrm>
            <a:off x="4146035" y="2569148"/>
            <a:ext cx="4516395" cy="40142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8CA8D-DD82-10AE-F0CF-A0A894F74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132" y="1319574"/>
            <a:ext cx="4140200" cy="11686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2918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Postoperative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1282"/>
            <a:ext cx="8229600" cy="4525963"/>
          </a:xfrm>
        </p:spPr>
        <p:txBody>
          <a:bodyPr/>
          <a:lstStyle/>
          <a:p>
            <a:r>
              <a:rPr lang="en-US" dirty="0"/>
              <a:t>The patient underwent AVR, MVR with bioprosthetic valves and SVG-RCA</a:t>
            </a:r>
          </a:p>
          <a:p>
            <a:r>
              <a:rPr lang="en-US" dirty="0"/>
              <a:t>Early </a:t>
            </a:r>
            <a:r>
              <a:rPr lang="en-US" dirty="0" err="1"/>
              <a:t>extubation</a:t>
            </a:r>
            <a:r>
              <a:rPr lang="en-US" dirty="0"/>
              <a:t> and mobilization postoperatively</a:t>
            </a:r>
          </a:p>
          <a:p>
            <a:r>
              <a:rPr lang="en-US" dirty="0"/>
              <a:t>No significant perioperative complications</a:t>
            </a:r>
          </a:p>
          <a:p>
            <a:r>
              <a:rPr lang="en-US" dirty="0"/>
              <a:t>Discharged POD # 11 to SNF</a:t>
            </a:r>
          </a:p>
          <a:p>
            <a:r>
              <a:rPr lang="en-US" dirty="0"/>
              <a:t>Discharged to home at one month</a:t>
            </a:r>
          </a:p>
          <a:p>
            <a:r>
              <a:rPr lang="en-US" dirty="0"/>
              <a:t>Doing well 3 months later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23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Learning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 making in patients with complex valvular heart disease should involve a heart team approach, with decision making tailored to the patient</a:t>
            </a:r>
          </a:p>
          <a:p>
            <a:pPr lvl="1"/>
            <a:r>
              <a:rPr lang="en-US" dirty="0"/>
              <a:t>SAVR vs TAVR</a:t>
            </a:r>
          </a:p>
          <a:p>
            <a:pPr lvl="1"/>
            <a:r>
              <a:rPr lang="en-US" dirty="0"/>
              <a:t>MVR vs </a:t>
            </a:r>
            <a:r>
              <a:rPr lang="en-US" dirty="0" err="1"/>
              <a:t>MVr</a:t>
            </a:r>
            <a:r>
              <a:rPr lang="en-US" dirty="0"/>
              <a:t> vs TEER </a:t>
            </a:r>
          </a:p>
          <a:p>
            <a:pPr lvl="1"/>
            <a:r>
              <a:rPr lang="en-US" dirty="0"/>
              <a:t>CABG vs PCI</a:t>
            </a:r>
          </a:p>
          <a:p>
            <a:pPr lvl="1"/>
            <a:r>
              <a:rPr lang="en-US" dirty="0"/>
              <a:t>Staged approach </a:t>
            </a:r>
          </a:p>
          <a:p>
            <a:r>
              <a:rPr lang="en-US" dirty="0"/>
              <a:t>Surgery can still be successful in well selected patients</a:t>
            </a:r>
          </a:p>
          <a:p>
            <a:r>
              <a:rPr lang="en-US" dirty="0"/>
              <a:t>Elderly patients undergoing complex operations should be mobilized quickly to avoid perioperative complications</a:t>
            </a:r>
          </a:p>
        </p:txBody>
      </p:sp>
    </p:spTree>
    <p:extLst>
      <p:ext uri="{BB962C8B-B14F-4D97-AF65-F5344CB8AC3E}">
        <p14:creationId xmlns:p14="http://schemas.microsoft.com/office/powerpoint/2010/main" val="263388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A3152-96EE-FB7F-C004-7DBE0E873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443"/>
            <a:ext cx="12192000" cy="8382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Past Medical History</a:t>
            </a:r>
            <a:br>
              <a:rPr lang="en-US" sz="4000" dirty="0">
                <a:solidFill>
                  <a:schemeClr val="tx1"/>
                </a:solidFill>
              </a:rPr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B483A-5DF1-29F9-FA86-42E77D92E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Moderate aortic stenosis </a:t>
            </a:r>
          </a:p>
          <a:p>
            <a:pPr lvl="2"/>
            <a:r>
              <a:rPr lang="en-US" sz="2400" dirty="0"/>
              <a:t>Peak velocity of 3 m/s, mean gradient of 21 mmHg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Paroxysmal atrial fibrillation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Sick sinus syndrome requiring pacemaker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Hypertension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Dyslipidemia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CKD Stage 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Polymyalgia rheumatica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14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166019"/>
            <a:ext cx="8229600" cy="4525963"/>
          </a:xfrm>
        </p:spPr>
        <p:txBody>
          <a:bodyPr>
            <a:normAutofit/>
          </a:bodyPr>
          <a:lstStyle/>
          <a:p>
            <a:r>
              <a:rPr lang="en-US" u="sng" dirty="0"/>
              <a:t>Medications</a:t>
            </a:r>
            <a:r>
              <a:rPr lang="en-US" dirty="0"/>
              <a:t>: Simvastatin, metoprolol, coumadin</a:t>
            </a:r>
          </a:p>
          <a:p>
            <a:r>
              <a:rPr lang="en-US" u="sng" dirty="0"/>
              <a:t>Social History</a:t>
            </a:r>
            <a:r>
              <a:rPr lang="en-US" dirty="0"/>
              <a:t>: Retired accountant. Lives with his son. No smoking history. Social alcohol use</a:t>
            </a:r>
          </a:p>
          <a:p>
            <a:r>
              <a:rPr lang="en-US" u="sng" dirty="0"/>
              <a:t>Family History</a:t>
            </a:r>
            <a:r>
              <a:rPr lang="en-US" dirty="0"/>
              <a:t>: Two sons with valvular problems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8D42E143-4CC6-7AC1-95C6-85261CF91175}"/>
              </a:ext>
            </a:extLst>
          </p:cNvPr>
          <p:cNvSpPr txBox="1">
            <a:spLocks/>
          </p:cNvSpPr>
          <p:nvPr/>
        </p:nvSpPr>
        <p:spPr>
          <a:xfrm>
            <a:off x="2092411" y="892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Past Medical History Continued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47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6D67C-E12C-5590-14A8-E8CDD337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November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096EA-9954-BDD9-7218-F2004D9B8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2400" b="1" dirty="0"/>
              <a:t>Physical Exam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Tc: 99.2 Pulse:72 BP:124/72 RR:12 O2:98%RA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General: Well appearing male in no acute distress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Lungs: Clear to auscultation bilaterally. No crackles or wheezing noted.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Heart: RRR. 3/6 holosystolic murmur best heard at the apex. JVP ~ 10 cm. No edema.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b="1" dirty="0"/>
              <a:t>Diagnostic Studies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ECG: NSR. NA. NI. No regional ST-T changes.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Labs: Normal CBC, Chem 7 and cardiac enzymes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CXR: Bilateral moderate pleural effusions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Cardiac Cath: One vessel CAD (70% mid RCA lesion)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93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060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Electrocardiogram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426" y="844988"/>
            <a:ext cx="8537148" cy="583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4F916C-F9CD-480C-BCE5-5583624D6981}"/>
              </a:ext>
            </a:extLst>
          </p:cNvPr>
          <p:cNvSpPr/>
          <p:nvPr/>
        </p:nvSpPr>
        <p:spPr>
          <a:xfrm>
            <a:off x="1851660" y="834390"/>
            <a:ext cx="1074420" cy="56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E336C-D64B-23F3-8092-B19768BB5D00}"/>
              </a:ext>
            </a:extLst>
          </p:cNvPr>
          <p:cNvSpPr/>
          <p:nvPr/>
        </p:nvSpPr>
        <p:spPr>
          <a:xfrm>
            <a:off x="5353050" y="1394460"/>
            <a:ext cx="2990850" cy="78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23FFE6-0E98-69B0-BCE6-77EA4D8C5683}"/>
              </a:ext>
            </a:extLst>
          </p:cNvPr>
          <p:cNvSpPr/>
          <p:nvPr/>
        </p:nvSpPr>
        <p:spPr>
          <a:xfrm>
            <a:off x="8384061" y="1615440"/>
            <a:ext cx="725649" cy="56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42A68-1E9B-E1B9-7126-5E1C373F7E63}"/>
              </a:ext>
            </a:extLst>
          </p:cNvPr>
          <p:cNvSpPr/>
          <p:nvPr/>
        </p:nvSpPr>
        <p:spPr>
          <a:xfrm>
            <a:off x="9150350" y="1615440"/>
            <a:ext cx="1254385" cy="56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AA9B9-FBEC-8996-D4C2-DB7E51990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Chest X-Ray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92F78E-66C7-54BD-BAA9-B158A3A48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4" b="8763"/>
          <a:stretch/>
        </p:blipFill>
        <p:spPr bwMode="auto">
          <a:xfrm>
            <a:off x="191779" y="946203"/>
            <a:ext cx="5807939" cy="577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9971C69-50A1-C33D-216F-7FF30F26A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2" b="9309"/>
          <a:stretch/>
        </p:blipFill>
        <p:spPr bwMode="auto">
          <a:xfrm>
            <a:off x="6096000" y="946203"/>
            <a:ext cx="5916760" cy="576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982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61824-58FE-8186-1F40-AD7A14AA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Coronary Angiogram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4728C-3E3E-86A3-44EB-00278636E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ergeland LCA 2.avi">
            <a:hlinkClick r:id="" action="ppaction://media"/>
            <a:extLst>
              <a:ext uri="{FF2B5EF4-FFF2-40B4-BE49-F238E27FC236}">
                <a16:creationId xmlns:a16="http://schemas.microsoft.com/office/drawing/2014/main" id="{F126A137-65E3-B263-3C8F-E34D18729E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3144" y="951480"/>
            <a:ext cx="5466078" cy="5466078"/>
          </a:xfrm>
          <a:prstGeom prst="rect">
            <a:avLst/>
          </a:prstGeom>
        </p:spPr>
      </p:pic>
      <p:pic>
        <p:nvPicPr>
          <p:cNvPr id="5" name="Bergeland LCA.avi">
            <a:hlinkClick r:id="" action="ppaction://media"/>
            <a:extLst>
              <a:ext uri="{FF2B5EF4-FFF2-40B4-BE49-F238E27FC236}">
                <a16:creationId xmlns:a16="http://schemas.microsoft.com/office/drawing/2014/main" id="{76C9A43B-5F9C-511A-30A7-6D2A40E4D5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778" y="951479"/>
            <a:ext cx="5466079" cy="546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6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Coronary Angiogram</a:t>
            </a:r>
          </a:p>
        </p:txBody>
      </p:sp>
      <p:pic>
        <p:nvPicPr>
          <p:cNvPr id="7" name="Bergeland RCA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4744" y="984019"/>
            <a:ext cx="5542511" cy="5542511"/>
          </a:xfrm>
        </p:spPr>
      </p:pic>
    </p:spTree>
    <p:extLst>
      <p:ext uri="{BB962C8B-B14F-4D97-AF65-F5344CB8AC3E}">
        <p14:creationId xmlns:p14="http://schemas.microsoft.com/office/powerpoint/2010/main" val="28463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UMHS Finance">
  <a:themeElements>
    <a:clrScheme name="UM">
      <a:dk1>
        <a:srgbClr val="000050"/>
      </a:dk1>
      <a:lt1>
        <a:sysClr val="window" lastClr="FFFFFF"/>
      </a:lt1>
      <a:dk2>
        <a:srgbClr val="303C6E"/>
      </a:dk2>
      <a:lt2>
        <a:srgbClr val="FFFFCC"/>
      </a:lt2>
      <a:accent1>
        <a:srgbClr val="000066"/>
      </a:accent1>
      <a:accent2>
        <a:srgbClr val="0000CC"/>
      </a:accent2>
      <a:accent3>
        <a:srgbClr val="FFCC00"/>
      </a:accent3>
      <a:accent4>
        <a:srgbClr val="FFFF00"/>
      </a:accent4>
      <a:accent5>
        <a:srgbClr val="FFFFCC"/>
      </a:accent5>
      <a:accent6>
        <a:srgbClr val="005BD3"/>
      </a:accent6>
      <a:hlink>
        <a:srgbClr val="00349E"/>
      </a:hlink>
      <a:folHlink>
        <a:srgbClr val="FFFF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8884</TotalTime>
  <Words>579</Words>
  <Application>Microsoft Macintosh PowerPoint</Application>
  <PresentationFormat>Widescreen</PresentationFormat>
  <Paragraphs>82</Paragraphs>
  <Slides>29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Franklin Gothic Book</vt:lpstr>
      <vt:lpstr>Franklin Gothic Medium</vt:lpstr>
      <vt:lpstr>UMHS Finance</vt:lpstr>
      <vt:lpstr>Aortic Valve Stenosis Mitral Valve Regurgitation</vt:lpstr>
      <vt:lpstr>November 2021</vt:lpstr>
      <vt:lpstr>Past Medical History </vt:lpstr>
      <vt:lpstr>PowerPoint Presentation</vt:lpstr>
      <vt:lpstr>November 2021</vt:lpstr>
      <vt:lpstr>Electrocardiogram</vt:lpstr>
      <vt:lpstr>Chest X-Ray</vt:lpstr>
      <vt:lpstr>Coronary Angiogram</vt:lpstr>
      <vt:lpstr>Coronary Angiogram</vt:lpstr>
      <vt:lpstr>Transthoracic Echocardiogram</vt:lpstr>
      <vt:lpstr>Transthoracic Echocardiogram</vt:lpstr>
      <vt:lpstr>Transthoracic Echocardiogram</vt:lpstr>
      <vt:lpstr>Discussion Points for Conference</vt:lpstr>
      <vt:lpstr>Winter 2021</vt:lpstr>
      <vt:lpstr>PowerPoint Presentation</vt:lpstr>
      <vt:lpstr>PowerPoint Presentation</vt:lpstr>
      <vt:lpstr>PowerPoint Presentation</vt:lpstr>
      <vt:lpstr>Transthoracic Echocardiogram</vt:lpstr>
      <vt:lpstr>Transthoracic Echocardiogram</vt:lpstr>
      <vt:lpstr>Transthoracic Echocardiogram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Stratification for AS/MR Intervention </vt:lpstr>
      <vt:lpstr>Postoperative Course</vt:lpstr>
      <vt:lpstr>Learning points</vt:lpstr>
    </vt:vector>
  </TitlesOfParts>
  <Company>University of Michigan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Bed Capacity</dc:title>
  <dc:creator>Lucas, Annemarie</dc:creator>
  <cp:lastModifiedBy>Ward, Alison F.</cp:lastModifiedBy>
  <cp:revision>239</cp:revision>
  <dcterms:created xsi:type="dcterms:W3CDTF">2021-02-05T19:11:33Z</dcterms:created>
  <dcterms:modified xsi:type="dcterms:W3CDTF">2023-03-06T20:31:11Z</dcterms:modified>
</cp:coreProperties>
</file>