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7" r:id="rId5"/>
    <p:sldId id="344" r:id="rId6"/>
    <p:sldId id="332" r:id="rId7"/>
    <p:sldId id="333" r:id="rId8"/>
    <p:sldId id="334" r:id="rId9"/>
    <p:sldId id="335" r:id="rId10"/>
    <p:sldId id="345" r:id="rId11"/>
    <p:sldId id="336" r:id="rId12"/>
    <p:sldId id="337" r:id="rId13"/>
    <p:sldId id="339" r:id="rId14"/>
    <p:sldId id="338" r:id="rId15"/>
    <p:sldId id="340" r:id="rId16"/>
    <p:sldId id="341" r:id="rId17"/>
    <p:sldId id="342" r:id="rId18"/>
    <p:sldId id="343" r:id="rId19"/>
    <p:sldId id="346" r:id="rId20"/>
    <p:sldId id="32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056"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9AB4C-920D-489A-ACAA-B2F91D85A31D}" type="datetimeFigureOut">
              <a:rPr lang="en-US" smtClean="0"/>
              <a:t>5/6/2014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20847-11AF-4463-BED6-10C955ADBFEF}" type="slidenum">
              <a:rPr lang="en-US" smtClean="0"/>
              <a:t>‹#›</a:t>
            </a:fld>
            <a:endParaRPr lang="en-US" dirty="0"/>
          </a:p>
        </p:txBody>
      </p:sp>
    </p:spTree>
    <p:extLst>
      <p:ext uri="{BB962C8B-B14F-4D97-AF65-F5344CB8AC3E}">
        <p14:creationId xmlns:p14="http://schemas.microsoft.com/office/powerpoint/2010/main" val="421744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ABEA7-A41E-424A-BBBB-A769DAC5E19C}"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A1244-836D-C540-80DE-5718873298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ABEA7-A41E-424A-BBBB-A769DAC5E19C}" type="datetimeFigureOut">
              <a:rPr lang="en-US" smtClean="0"/>
              <a:pPr/>
              <a:t>5/6/2014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A1244-836D-C540-80DE-5718873298B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9077"/>
            <a:ext cx="8013940" cy="1470025"/>
          </a:xfrm>
        </p:spPr>
        <p:txBody>
          <a:bodyPr>
            <a:normAutofit/>
          </a:bodyPr>
          <a:lstStyle/>
          <a:p>
            <a:r>
              <a:rPr lang="en-US" sz="3600" dirty="0" smtClean="0">
                <a:solidFill>
                  <a:srgbClr val="FFFF00"/>
                </a:solidFill>
                <a:latin typeface="Arial"/>
                <a:cs typeface="Arial"/>
              </a:rPr>
              <a:t>Coronary Ischemia after Mitral Valve Repair</a:t>
            </a:r>
            <a:endParaRPr lang="en-US" sz="3600" dirty="0">
              <a:solidFill>
                <a:srgbClr val="FFFF00"/>
              </a:solidFill>
              <a:latin typeface="Arial"/>
              <a:cs typeface="Arial"/>
            </a:endParaRPr>
          </a:p>
        </p:txBody>
      </p:sp>
      <p:sp>
        <p:nvSpPr>
          <p:cNvPr id="3" name="Subtitle 2"/>
          <p:cNvSpPr>
            <a:spLocks noGrp="1"/>
          </p:cNvSpPr>
          <p:nvPr>
            <p:ph type="subTitle" idx="1"/>
          </p:nvPr>
        </p:nvSpPr>
        <p:spPr>
          <a:xfrm>
            <a:off x="0" y="3230592"/>
            <a:ext cx="9524010" cy="2116257"/>
          </a:xfrm>
        </p:spPr>
        <p:txBody>
          <a:bodyPr anchor="t">
            <a:normAutofit fontScale="62500" lnSpcReduction="20000"/>
          </a:bodyPr>
          <a:lstStyle/>
          <a:p>
            <a:pPr algn="l"/>
            <a:r>
              <a:rPr lang="en-US" dirty="0" smtClean="0">
                <a:solidFill>
                  <a:schemeClr val="bg1"/>
                </a:solidFill>
              </a:rPr>
              <a:t>Author: 			</a:t>
            </a:r>
            <a:r>
              <a:rPr lang="en-US" dirty="0">
                <a:solidFill>
                  <a:schemeClr val="bg1"/>
                </a:solidFill>
              </a:rPr>
              <a:t>	</a:t>
            </a:r>
            <a:r>
              <a:rPr lang="en-US" dirty="0" smtClean="0">
                <a:solidFill>
                  <a:schemeClr val="bg1"/>
                </a:solidFill>
              </a:rPr>
              <a:t>	</a:t>
            </a:r>
            <a:r>
              <a:rPr lang="en-US" dirty="0" smtClean="0">
                <a:solidFill>
                  <a:schemeClr val="bg1"/>
                </a:solidFill>
              </a:rPr>
              <a:t>	</a:t>
            </a:r>
            <a:r>
              <a:rPr lang="en-US" dirty="0" err="1" smtClean="0">
                <a:solidFill>
                  <a:schemeClr val="bg1"/>
                </a:solidFill>
              </a:rPr>
              <a:t>Raghav</a:t>
            </a:r>
            <a:r>
              <a:rPr lang="en-US" dirty="0" smtClean="0">
                <a:solidFill>
                  <a:schemeClr val="bg1"/>
                </a:solidFill>
              </a:rPr>
              <a:t> </a:t>
            </a:r>
            <a:r>
              <a:rPr lang="en-US" dirty="0">
                <a:solidFill>
                  <a:schemeClr val="bg1"/>
                </a:solidFill>
              </a:rPr>
              <a:t>Murthy MD, Derek Williams MD, David Graham </a:t>
            </a:r>
            <a:r>
              <a:rPr lang="en-US" dirty="0" smtClean="0">
                <a:solidFill>
                  <a:schemeClr val="bg1"/>
                </a:solidFill>
              </a:rPr>
              <a:t>								MD</a:t>
            </a:r>
            <a:r>
              <a:rPr lang="en-US" dirty="0">
                <a:solidFill>
                  <a:schemeClr val="bg1"/>
                </a:solidFill>
              </a:rPr>
              <a:t>, </a:t>
            </a:r>
            <a:r>
              <a:rPr lang="en-US" dirty="0" smtClean="0">
                <a:solidFill>
                  <a:schemeClr val="bg1"/>
                </a:solidFill>
              </a:rPr>
              <a:t>Brian </a:t>
            </a:r>
            <a:r>
              <a:rPr lang="en-US" dirty="0" err="1">
                <a:solidFill>
                  <a:schemeClr val="bg1"/>
                </a:solidFill>
              </a:rPr>
              <a:t>Bethea</a:t>
            </a:r>
            <a:r>
              <a:rPr lang="en-US" dirty="0">
                <a:solidFill>
                  <a:schemeClr val="bg1"/>
                </a:solidFill>
              </a:rPr>
              <a:t> MD</a:t>
            </a:r>
            <a:r>
              <a:rPr lang="en-US" dirty="0" smtClean="0">
                <a:solidFill>
                  <a:schemeClr val="bg1"/>
                </a:solidFill>
              </a:rPr>
              <a:t>.</a:t>
            </a:r>
            <a:endParaRPr lang="en-US" dirty="0" smtClean="0">
              <a:solidFill>
                <a:schemeClr val="bg1"/>
              </a:solidFill>
            </a:endParaRPr>
          </a:p>
          <a:p>
            <a:pPr algn="l"/>
            <a:r>
              <a:rPr lang="en-US" dirty="0" smtClean="0">
                <a:solidFill>
                  <a:schemeClr val="bg1"/>
                </a:solidFill>
              </a:rPr>
              <a:t>Institution:					University of  </a:t>
            </a:r>
            <a:r>
              <a:rPr lang="en-US" dirty="0" smtClean="0">
                <a:solidFill>
                  <a:schemeClr val="bg1"/>
                </a:solidFill>
              </a:rPr>
              <a:t>Texas Southwestern /Dallas</a:t>
            </a:r>
            <a:endParaRPr lang="en-US" dirty="0" smtClean="0">
              <a:solidFill>
                <a:schemeClr val="bg1"/>
              </a:solidFill>
            </a:endParaRPr>
          </a:p>
          <a:p>
            <a:pPr algn="l"/>
            <a:r>
              <a:rPr lang="en-US" dirty="0" smtClean="0">
                <a:solidFill>
                  <a:schemeClr val="bg1"/>
                </a:solidFill>
              </a:rPr>
              <a:t>Date: 						March 2014</a:t>
            </a:r>
          </a:p>
          <a:p>
            <a:pPr algn="l"/>
            <a:r>
              <a:rPr lang="en-US" dirty="0" smtClean="0">
                <a:solidFill>
                  <a:schemeClr val="bg1"/>
                </a:solidFill>
              </a:rPr>
              <a:t>Learning Domain:			</a:t>
            </a:r>
            <a:r>
              <a:rPr lang="en-US" dirty="0" smtClean="0">
                <a:solidFill>
                  <a:schemeClr val="bg1"/>
                </a:solidFill>
              </a:rPr>
              <a:t>	Adult </a:t>
            </a:r>
            <a:r>
              <a:rPr lang="en-US" dirty="0" smtClean="0">
                <a:solidFill>
                  <a:schemeClr val="bg1"/>
                </a:solidFill>
              </a:rPr>
              <a:t>Cardiac  Surgery</a:t>
            </a:r>
          </a:p>
          <a:p>
            <a:pPr algn="l"/>
            <a:r>
              <a:rPr lang="en-US" dirty="0" smtClean="0">
                <a:solidFill>
                  <a:schemeClr val="bg1"/>
                </a:solidFill>
              </a:rPr>
              <a:t>Learning Objective: 			</a:t>
            </a:r>
            <a:r>
              <a:rPr lang="en-US" dirty="0" smtClean="0">
                <a:solidFill>
                  <a:schemeClr val="bg1"/>
                </a:solidFill>
              </a:rPr>
              <a:t>Mitral </a:t>
            </a:r>
            <a:r>
              <a:rPr lang="en-US" dirty="0" smtClean="0">
                <a:solidFill>
                  <a:schemeClr val="bg1"/>
                </a:solidFill>
              </a:rPr>
              <a:t>Valve  Disease</a:t>
            </a:r>
          </a:p>
          <a:p>
            <a:pPr algn="l"/>
            <a:r>
              <a:rPr lang="en-US" dirty="0">
                <a:solidFill>
                  <a:schemeClr val="bg1"/>
                </a:solidFill>
              </a:rPr>
              <a:t>	</a:t>
            </a:r>
            <a:r>
              <a:rPr lang="en-US" dirty="0" smtClean="0">
                <a:solidFill>
                  <a:schemeClr val="bg1"/>
                </a:solidFill>
              </a:rPr>
              <a:t>						Coronary Artery Disease	 						</a:t>
            </a:r>
            <a:endParaRPr lang="en-US" dirty="0">
              <a:solidFill>
                <a:schemeClr val="bg1"/>
              </a:solidFill>
            </a:endParaRPr>
          </a:p>
        </p:txBody>
      </p:sp>
      <p:pic>
        <p:nvPicPr>
          <p:cNvPr id="4" name="Picture 5" descr="JCTSE_Logo_CMYK_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013" y="5969757"/>
            <a:ext cx="1688124" cy="5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945853" y="5920341"/>
            <a:ext cx="1753887" cy="830997"/>
          </a:xfrm>
          <a:prstGeom prst="rect">
            <a:avLst/>
          </a:prstGeom>
          <a:solidFill>
            <a:schemeClr val="tx1"/>
          </a:solidFill>
          <a:ln>
            <a:solidFill>
              <a:srgbClr val="FF0000"/>
            </a:solidFill>
          </a:ln>
        </p:spPr>
        <p:txBody>
          <a:bodyPr wrap="square" rtlCol="0">
            <a:spAutoFit/>
          </a:bodyPr>
          <a:lstStyle/>
          <a:p>
            <a:pPr algn="ctr"/>
            <a:r>
              <a:rPr lang="en-US" sz="1200" dirty="0" smtClean="0">
                <a:solidFill>
                  <a:schemeClr val="bg1"/>
                </a:solidFill>
              </a:rPr>
              <a:t>Case Presentations</a:t>
            </a:r>
          </a:p>
          <a:p>
            <a:pPr algn="ctr"/>
            <a:r>
              <a:rPr lang="en-US" sz="1200" dirty="0" smtClean="0">
                <a:solidFill>
                  <a:schemeClr val="bg1"/>
                </a:solidFill>
              </a:rPr>
              <a:t>Adult Cardiac  Surgery</a:t>
            </a:r>
          </a:p>
          <a:p>
            <a:pPr algn="ctr"/>
            <a:r>
              <a:rPr lang="en-US" sz="1200" dirty="0" smtClean="0">
                <a:solidFill>
                  <a:schemeClr val="bg1"/>
                </a:solidFill>
              </a:rPr>
              <a:t>TSC CV </a:t>
            </a:r>
            <a:r>
              <a:rPr lang="en-US" sz="1200" dirty="0" smtClean="0">
                <a:solidFill>
                  <a:schemeClr val="bg1"/>
                </a:solidFill>
              </a:rPr>
              <a:t>04 / 13 B</a:t>
            </a:r>
            <a:endParaRPr lang="en-US" sz="1200" dirty="0" smtClean="0">
              <a:solidFill>
                <a:schemeClr val="bg1"/>
              </a:solidFill>
            </a:endParaRPr>
          </a:p>
          <a:p>
            <a:pPr algn="ctr"/>
            <a:r>
              <a:rPr lang="en-US" sz="1200" dirty="0" smtClean="0">
                <a:solidFill>
                  <a:schemeClr val="bg1"/>
                </a:solidFill>
              </a:rPr>
              <a:t>Milestone: </a:t>
            </a:r>
            <a:r>
              <a:rPr lang="en-US" sz="1200" dirty="0" smtClean="0">
                <a:solidFill>
                  <a:schemeClr val="bg1"/>
                </a:solidFill>
              </a:rPr>
              <a:t>5, 17</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Left Coronary Injection</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41" t="14181" r="14584" b="17722"/>
          <a:stretch/>
        </p:blipFill>
        <p:spPr bwMode="auto">
          <a:xfrm>
            <a:off x="2038597" y="1417638"/>
            <a:ext cx="5139344" cy="5208793"/>
          </a:xfrm>
          <a:prstGeom prst="rect">
            <a:avLst/>
          </a:prstGeom>
          <a:solidFill>
            <a:schemeClr val="tx1"/>
          </a:solidFill>
          <a:ln>
            <a:noFill/>
          </a:ln>
        </p:spPr>
      </p:pic>
      <p:sp>
        <p:nvSpPr>
          <p:cNvPr id="4" name="TextBox 3"/>
          <p:cNvSpPr txBox="1"/>
          <p:nvPr/>
        </p:nvSpPr>
        <p:spPr>
          <a:xfrm>
            <a:off x="207819" y="4868883"/>
            <a:ext cx="3450432" cy="369332"/>
          </a:xfrm>
          <a:prstGeom prst="rect">
            <a:avLst/>
          </a:prstGeom>
          <a:solidFill>
            <a:schemeClr val="tx1"/>
          </a:solidFill>
          <a:ln>
            <a:solidFill>
              <a:srgbClr val="FF0000"/>
            </a:solidFill>
          </a:ln>
        </p:spPr>
        <p:txBody>
          <a:bodyPr wrap="none" rtlCol="0">
            <a:spAutoFit/>
          </a:bodyPr>
          <a:lstStyle/>
          <a:p>
            <a:r>
              <a:rPr lang="en-US" dirty="0" smtClean="0">
                <a:solidFill>
                  <a:schemeClr val="bg1"/>
                </a:solidFill>
              </a:rPr>
              <a:t>Mid circumflex Coronary Occlusion</a:t>
            </a:r>
            <a:endParaRPr lang="en-US" dirty="0">
              <a:solidFill>
                <a:schemeClr val="bg1"/>
              </a:solidFill>
            </a:endParaRPr>
          </a:p>
        </p:txBody>
      </p:sp>
      <p:cxnSp>
        <p:nvCxnSpPr>
          <p:cNvPr id="6" name="Straight Arrow Connector 5"/>
          <p:cNvCxnSpPr>
            <a:stCxn id="4" idx="0"/>
          </p:cNvCxnSpPr>
          <p:nvPr/>
        </p:nvCxnSpPr>
        <p:spPr>
          <a:xfrm flipV="1">
            <a:off x="1933035" y="4500748"/>
            <a:ext cx="2793344" cy="368135"/>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16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Cath</a:t>
            </a:r>
            <a:r>
              <a:rPr lang="en-US" dirty="0" smtClean="0">
                <a:solidFill>
                  <a:srgbClr val="FFFF00"/>
                </a:solidFill>
              </a:rPr>
              <a:t> lab</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POD # 1</a:t>
            </a:r>
          </a:p>
          <a:p>
            <a:r>
              <a:rPr lang="en-US" dirty="0" smtClean="0">
                <a:solidFill>
                  <a:schemeClr val="bg1"/>
                </a:solidFill>
              </a:rPr>
              <a:t>99</a:t>
            </a:r>
            <a:r>
              <a:rPr lang="en-US" dirty="0" smtClean="0">
                <a:solidFill>
                  <a:schemeClr val="bg1"/>
                </a:solidFill>
              </a:rPr>
              <a:t>% mid </a:t>
            </a:r>
            <a:r>
              <a:rPr lang="en-US" dirty="0" err="1" smtClean="0">
                <a:solidFill>
                  <a:schemeClr val="bg1"/>
                </a:solidFill>
              </a:rPr>
              <a:t>Cx</a:t>
            </a:r>
            <a:r>
              <a:rPr lang="en-US" dirty="0" smtClean="0">
                <a:solidFill>
                  <a:schemeClr val="bg1"/>
                </a:solidFill>
              </a:rPr>
              <a:t> stenosis</a:t>
            </a:r>
          </a:p>
          <a:p>
            <a:r>
              <a:rPr lang="en-US" dirty="0" err="1" smtClean="0">
                <a:solidFill>
                  <a:schemeClr val="bg1"/>
                </a:solidFill>
              </a:rPr>
              <a:t>Predilated</a:t>
            </a:r>
            <a:r>
              <a:rPr lang="en-US" dirty="0" smtClean="0">
                <a:solidFill>
                  <a:schemeClr val="bg1"/>
                </a:solidFill>
              </a:rPr>
              <a:t> </a:t>
            </a:r>
            <a:r>
              <a:rPr lang="en-US" dirty="0">
                <a:solidFill>
                  <a:schemeClr val="bg1"/>
                </a:solidFill>
              </a:rPr>
              <a:t>with a 2.0 x 12 mm, 2.5 x 15, and </a:t>
            </a:r>
            <a:r>
              <a:rPr lang="en-US" dirty="0" smtClean="0">
                <a:solidFill>
                  <a:schemeClr val="bg1"/>
                </a:solidFill>
              </a:rPr>
              <a:t>			3.0 </a:t>
            </a:r>
            <a:r>
              <a:rPr lang="en-US" dirty="0">
                <a:solidFill>
                  <a:schemeClr val="bg1"/>
                </a:solidFill>
              </a:rPr>
              <a:t>x 20 mm Sprinter balloon to 14 </a:t>
            </a:r>
            <a:r>
              <a:rPr lang="en-US" dirty="0" smtClean="0">
                <a:solidFill>
                  <a:schemeClr val="bg1"/>
                </a:solidFill>
              </a:rPr>
              <a:t>atm. </a:t>
            </a:r>
            <a:r>
              <a:rPr lang="en-US" dirty="0" smtClean="0">
                <a:solidFill>
                  <a:schemeClr val="bg1"/>
                </a:solidFill>
              </a:rPr>
              <a:t>			3.0 </a:t>
            </a:r>
            <a:r>
              <a:rPr lang="en-US" dirty="0">
                <a:solidFill>
                  <a:schemeClr val="bg1"/>
                </a:solidFill>
              </a:rPr>
              <a:t>x 26 Resolute Integrity stent to 14 atm. </a:t>
            </a:r>
            <a:endParaRPr lang="en-US" dirty="0" smtClean="0">
              <a:solidFill>
                <a:schemeClr val="bg1"/>
              </a:solidFill>
            </a:endParaRPr>
          </a:p>
        </p:txBody>
      </p:sp>
    </p:spTree>
    <p:extLst>
      <p:ext uri="{BB962C8B-B14F-4D97-AF65-F5344CB8AC3E}">
        <p14:creationId xmlns:p14="http://schemas.microsoft.com/office/powerpoint/2010/main" val="221832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Left coronary angiogram post  PCI / Stent</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23" t="14916" r="15076" b="14711"/>
          <a:stretch/>
        </p:blipFill>
        <p:spPr bwMode="auto">
          <a:xfrm>
            <a:off x="1923802" y="1600199"/>
            <a:ext cx="5011388" cy="508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2508" y="4227616"/>
            <a:ext cx="3034805" cy="369332"/>
          </a:xfrm>
          <a:prstGeom prst="rect">
            <a:avLst/>
          </a:prstGeom>
          <a:solidFill>
            <a:schemeClr val="tx1"/>
          </a:solidFill>
          <a:ln>
            <a:solidFill>
              <a:srgbClr val="FF0000"/>
            </a:solidFill>
          </a:ln>
        </p:spPr>
        <p:txBody>
          <a:bodyPr wrap="none" rtlCol="0">
            <a:spAutoFit/>
          </a:bodyPr>
          <a:lstStyle/>
          <a:p>
            <a:r>
              <a:rPr lang="en-US" dirty="0" smtClean="0">
                <a:solidFill>
                  <a:schemeClr val="bg1"/>
                </a:solidFill>
              </a:rPr>
              <a:t>Left Circumflex Coronary open</a:t>
            </a:r>
            <a:endParaRPr lang="en-US" dirty="0">
              <a:solidFill>
                <a:schemeClr val="bg1"/>
              </a:solidFill>
            </a:endParaRPr>
          </a:p>
        </p:txBody>
      </p:sp>
      <p:cxnSp>
        <p:nvCxnSpPr>
          <p:cNvPr id="7" name="Straight Arrow Connector 6"/>
          <p:cNvCxnSpPr>
            <a:stCxn id="5" idx="0"/>
          </p:cNvCxnSpPr>
          <p:nvPr/>
        </p:nvCxnSpPr>
        <p:spPr>
          <a:xfrm flipV="1">
            <a:off x="1849911" y="3479470"/>
            <a:ext cx="2817092" cy="748146"/>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08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76200"/>
            <a:ext cx="5195343" cy="4525963"/>
          </a:xfrm>
        </p:spPr>
      </p:pic>
      <p:sp>
        <p:nvSpPr>
          <p:cNvPr id="5" name="TextBox 4"/>
          <p:cNvSpPr txBox="1"/>
          <p:nvPr/>
        </p:nvSpPr>
        <p:spPr>
          <a:xfrm>
            <a:off x="914400" y="4575076"/>
            <a:ext cx="7543799" cy="2308324"/>
          </a:xfrm>
          <a:prstGeom prst="rect">
            <a:avLst/>
          </a:prstGeom>
          <a:noFill/>
        </p:spPr>
        <p:txBody>
          <a:bodyPr wrap="square" rtlCol="0">
            <a:spAutoFit/>
          </a:bodyPr>
          <a:lstStyle/>
          <a:p>
            <a:pPr algn="ctr"/>
            <a:r>
              <a:rPr lang="en-US" dirty="0">
                <a:solidFill>
                  <a:schemeClr val="bg1"/>
                </a:solidFill>
              </a:rPr>
              <a:t>Right dominant hearts showed that the shortest distance between the annulus and the coronary arteries occurred at the level of the anterior commissure, where the circumflex artery was distant to the annulus 3.99 ± 1.86 mm (varying from 1.01 to 11.80 mm) while the longest distance was at the posterior commissure, measuring 7.78 ± 2.61 mm. </a:t>
            </a:r>
            <a:endParaRPr lang="en-US" dirty="0" smtClean="0">
              <a:solidFill>
                <a:schemeClr val="bg1"/>
              </a:solidFill>
            </a:endParaRPr>
          </a:p>
          <a:p>
            <a:pPr algn="ctr"/>
            <a:r>
              <a:rPr lang="en-US" sz="1200" dirty="0">
                <a:solidFill>
                  <a:srgbClr val="FFFFCC"/>
                </a:solidFill>
              </a:rPr>
              <a:t>Pessa C.J.N., </a:t>
            </a:r>
            <a:r>
              <a:rPr lang="en-US" sz="1200" dirty="0" smtClean="0">
                <a:solidFill>
                  <a:srgbClr val="FFFFCC"/>
                </a:solidFill>
              </a:rPr>
              <a:t>Gomes </a:t>
            </a:r>
            <a:r>
              <a:rPr lang="en-US" sz="1200" dirty="0">
                <a:solidFill>
                  <a:srgbClr val="FFFFCC"/>
                </a:solidFill>
              </a:rPr>
              <a:t>W.J., </a:t>
            </a:r>
            <a:r>
              <a:rPr lang="en-US" sz="1200" dirty="0" smtClean="0">
                <a:solidFill>
                  <a:srgbClr val="FFFFCC"/>
                </a:solidFill>
              </a:rPr>
              <a:t>Catani </a:t>
            </a:r>
            <a:r>
              <a:rPr lang="en-US" sz="1200" dirty="0">
                <a:solidFill>
                  <a:srgbClr val="FFFFCC"/>
                </a:solidFill>
              </a:rPr>
              <a:t>R., </a:t>
            </a:r>
            <a:r>
              <a:rPr lang="en-US" sz="1200" dirty="0" smtClean="0">
                <a:solidFill>
                  <a:srgbClr val="FFFFCC"/>
                </a:solidFill>
              </a:rPr>
              <a:t>Prates </a:t>
            </a:r>
            <a:r>
              <a:rPr lang="en-US" sz="1200" dirty="0">
                <a:solidFill>
                  <a:srgbClr val="FFFFCC"/>
                </a:solidFill>
              </a:rPr>
              <a:t>J.C., </a:t>
            </a:r>
            <a:r>
              <a:rPr lang="en-US" sz="1200" dirty="0" smtClean="0">
                <a:solidFill>
                  <a:srgbClr val="FFFFCC"/>
                </a:solidFill>
              </a:rPr>
              <a:t>Buffolo </a:t>
            </a:r>
            <a:r>
              <a:rPr lang="en-US" sz="1200" dirty="0">
                <a:solidFill>
                  <a:srgbClr val="FFFFCC"/>
                </a:solidFill>
              </a:rPr>
              <a:t>E.</a:t>
            </a:r>
          </a:p>
          <a:p>
            <a:pPr algn="ctr"/>
            <a:r>
              <a:rPr lang="en-US" sz="1200" i="1" dirty="0">
                <a:solidFill>
                  <a:srgbClr val="FFFFCC"/>
                </a:solidFill>
              </a:rPr>
              <a:t>Anatomical relationship between the posterior mitral valve annulus and the coronary arteries. Implications to operative treatment. Rev Bras Cir Cardiovasc 2004;19:372-377. </a:t>
            </a:r>
            <a:endParaRPr lang="en-US" sz="1200" dirty="0">
              <a:solidFill>
                <a:srgbClr val="FFFFCC"/>
              </a:solidFill>
            </a:endParaRPr>
          </a:p>
          <a:p>
            <a:pPr algn="ctr"/>
            <a:endParaRPr lang="en-US" dirty="0">
              <a:solidFill>
                <a:srgbClr val="FFFFCC"/>
              </a:solidFill>
            </a:endParaRPr>
          </a:p>
        </p:txBody>
      </p:sp>
    </p:spTree>
    <p:extLst>
      <p:ext uri="{BB962C8B-B14F-4D97-AF65-F5344CB8AC3E}">
        <p14:creationId xmlns:p14="http://schemas.microsoft.com/office/powerpoint/2010/main" val="184785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63589"/>
            <a:ext cx="8229600" cy="4199185"/>
          </a:xfrm>
        </p:spPr>
      </p:pic>
    </p:spTree>
    <p:extLst>
      <p:ext uri="{BB962C8B-B14F-4D97-AF65-F5344CB8AC3E}">
        <p14:creationId xmlns:p14="http://schemas.microsoft.com/office/powerpoint/2010/main" val="51814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Mechanism of injury</a:t>
            </a:r>
            <a:endParaRPr lang="en-US" dirty="0">
              <a:solidFill>
                <a:srgbClr val="FFFF00"/>
              </a:solidFill>
            </a:endParaRPr>
          </a:p>
        </p:txBody>
      </p:sp>
      <p:sp>
        <p:nvSpPr>
          <p:cNvPr id="3" name="Content Placeholder 2"/>
          <p:cNvSpPr>
            <a:spLocks noGrp="1"/>
          </p:cNvSpPr>
          <p:nvPr>
            <p:ph idx="1"/>
          </p:nvPr>
        </p:nvSpPr>
        <p:spPr>
          <a:xfrm>
            <a:off x="380999" y="1113313"/>
            <a:ext cx="8561119" cy="4776848"/>
          </a:xfrm>
        </p:spPr>
        <p:txBody>
          <a:bodyPr>
            <a:normAutofit fontScale="92500" lnSpcReduction="10000"/>
          </a:bodyPr>
          <a:lstStyle/>
          <a:p>
            <a:r>
              <a:rPr lang="en-US" dirty="0" smtClean="0"/>
              <a:t> </a:t>
            </a:r>
            <a:r>
              <a:rPr lang="en-US" dirty="0" smtClean="0">
                <a:solidFill>
                  <a:schemeClr val="bg1"/>
                </a:solidFill>
              </a:rPr>
              <a:t>Fixation </a:t>
            </a:r>
            <a:r>
              <a:rPr lang="en-US" dirty="0">
                <a:solidFill>
                  <a:schemeClr val="bg1"/>
                </a:solidFill>
              </a:rPr>
              <a:t>suture that completely encircles and </a:t>
            </a:r>
            <a:r>
              <a:rPr lang="en-US" dirty="0" smtClean="0">
                <a:solidFill>
                  <a:schemeClr val="bg1"/>
                </a:solidFill>
              </a:rPr>
              <a:t>				occludes </a:t>
            </a:r>
            <a:r>
              <a:rPr lang="en-US" dirty="0">
                <a:solidFill>
                  <a:schemeClr val="bg1"/>
                </a:solidFill>
              </a:rPr>
              <a:t>the </a:t>
            </a:r>
            <a:r>
              <a:rPr lang="en-US" dirty="0" smtClean="0">
                <a:solidFill>
                  <a:schemeClr val="bg1"/>
                </a:solidFill>
              </a:rPr>
              <a:t>artery</a:t>
            </a:r>
          </a:p>
          <a:p>
            <a:r>
              <a:rPr lang="en-US" dirty="0" smtClean="0">
                <a:solidFill>
                  <a:schemeClr val="bg1"/>
                </a:solidFill>
              </a:rPr>
              <a:t> </a:t>
            </a:r>
            <a:r>
              <a:rPr lang="en-US" dirty="0">
                <a:solidFill>
                  <a:schemeClr val="bg1"/>
                </a:solidFill>
              </a:rPr>
              <a:t>S</a:t>
            </a:r>
            <a:r>
              <a:rPr lang="en-US" dirty="0" smtClean="0">
                <a:solidFill>
                  <a:schemeClr val="bg1"/>
                </a:solidFill>
              </a:rPr>
              <a:t>uture </a:t>
            </a:r>
            <a:r>
              <a:rPr lang="en-US" dirty="0">
                <a:solidFill>
                  <a:schemeClr val="bg1"/>
                </a:solidFill>
              </a:rPr>
              <a:t>that passes through and completely </a:t>
            </a:r>
            <a:r>
              <a:rPr lang="en-US" dirty="0" smtClean="0">
                <a:solidFill>
                  <a:schemeClr val="bg1"/>
                </a:solidFill>
              </a:rPr>
              <a:t>					obliterates </a:t>
            </a:r>
            <a:r>
              <a:rPr lang="en-US" dirty="0">
                <a:solidFill>
                  <a:schemeClr val="bg1"/>
                </a:solidFill>
              </a:rPr>
              <a:t>the </a:t>
            </a:r>
            <a:r>
              <a:rPr lang="en-US" dirty="0" smtClean="0">
                <a:solidFill>
                  <a:schemeClr val="bg1"/>
                </a:solidFill>
              </a:rPr>
              <a:t>artery</a:t>
            </a:r>
          </a:p>
          <a:p>
            <a:r>
              <a:rPr lang="en-US" dirty="0" smtClean="0">
                <a:solidFill>
                  <a:schemeClr val="bg1"/>
                </a:solidFill>
              </a:rPr>
              <a:t> </a:t>
            </a:r>
            <a:r>
              <a:rPr lang="en-US" dirty="0">
                <a:solidFill>
                  <a:schemeClr val="bg1"/>
                </a:solidFill>
              </a:rPr>
              <a:t>V</a:t>
            </a:r>
            <a:r>
              <a:rPr lang="en-US" dirty="0" smtClean="0">
                <a:solidFill>
                  <a:schemeClr val="bg1"/>
                </a:solidFill>
              </a:rPr>
              <a:t>ascular </a:t>
            </a:r>
            <a:r>
              <a:rPr lang="en-US" dirty="0">
                <a:solidFill>
                  <a:schemeClr val="bg1"/>
                </a:solidFill>
              </a:rPr>
              <a:t>distortion or a large quadrangular </a:t>
            </a:r>
            <a:r>
              <a:rPr lang="en-US" dirty="0" smtClean="0">
                <a:solidFill>
                  <a:schemeClr val="bg1"/>
                </a:solidFill>
              </a:rPr>
              <a:t>					resection </a:t>
            </a:r>
            <a:r>
              <a:rPr lang="en-US" dirty="0">
                <a:solidFill>
                  <a:schemeClr val="bg1"/>
                </a:solidFill>
              </a:rPr>
              <a:t>that causes dynamic or fixed </a:t>
            </a:r>
            <a:r>
              <a:rPr lang="en-US" dirty="0" smtClean="0">
                <a:solidFill>
                  <a:schemeClr val="bg1"/>
                </a:solidFill>
              </a:rPr>
              <a:t>occlusion</a:t>
            </a:r>
          </a:p>
          <a:p>
            <a:r>
              <a:rPr lang="en-US" dirty="0" smtClean="0">
                <a:solidFill>
                  <a:schemeClr val="bg1"/>
                </a:solidFill>
              </a:rPr>
              <a:t> </a:t>
            </a:r>
            <a:r>
              <a:rPr lang="en-US" dirty="0">
                <a:solidFill>
                  <a:schemeClr val="bg1"/>
                </a:solidFill>
              </a:rPr>
              <a:t>L</a:t>
            </a:r>
            <a:r>
              <a:rPr lang="en-US" dirty="0" smtClean="0">
                <a:solidFill>
                  <a:schemeClr val="bg1"/>
                </a:solidFill>
              </a:rPr>
              <a:t>aceration </a:t>
            </a:r>
            <a:r>
              <a:rPr lang="en-US" dirty="0">
                <a:solidFill>
                  <a:schemeClr val="bg1"/>
                </a:solidFill>
              </a:rPr>
              <a:t>of the artery that results in localized </a:t>
            </a:r>
            <a:r>
              <a:rPr lang="en-US" dirty="0" smtClean="0">
                <a:solidFill>
                  <a:schemeClr val="bg1"/>
                </a:solidFill>
              </a:rPr>
              <a:t>			hemorrhage</a:t>
            </a:r>
            <a:r>
              <a:rPr lang="en-US" dirty="0" smtClean="0">
                <a:solidFill>
                  <a:schemeClr val="bg1"/>
                </a:solidFill>
              </a:rPr>
              <a:t>, subintimal hematoma, </a:t>
            </a:r>
            <a:r>
              <a:rPr lang="en-US" dirty="0">
                <a:solidFill>
                  <a:schemeClr val="bg1"/>
                </a:solidFill>
              </a:rPr>
              <a:t>coronary </a:t>
            </a:r>
            <a:r>
              <a:rPr lang="en-US" dirty="0" smtClean="0">
                <a:solidFill>
                  <a:schemeClr val="bg1"/>
                </a:solidFill>
              </a:rPr>
              <a:t>			spasm </a:t>
            </a:r>
            <a:r>
              <a:rPr lang="en-US" dirty="0" smtClean="0">
                <a:solidFill>
                  <a:schemeClr val="bg1"/>
                </a:solidFill>
              </a:rPr>
              <a:t>or </a:t>
            </a:r>
            <a:r>
              <a:rPr lang="en-US" dirty="0">
                <a:solidFill>
                  <a:schemeClr val="bg1"/>
                </a:solidFill>
              </a:rPr>
              <a:t>thrombotic occlusion due to </a:t>
            </a:r>
            <a:r>
              <a:rPr lang="en-US" dirty="0" smtClean="0">
                <a:solidFill>
                  <a:schemeClr val="bg1"/>
                </a:solidFill>
              </a:rPr>
              <a:t>						laceration </a:t>
            </a:r>
            <a:r>
              <a:rPr lang="en-US" dirty="0">
                <a:solidFill>
                  <a:schemeClr val="bg1"/>
                </a:solidFill>
              </a:rPr>
              <a:t>of the </a:t>
            </a:r>
            <a:r>
              <a:rPr lang="en-US" dirty="0" smtClean="0">
                <a:solidFill>
                  <a:schemeClr val="bg1"/>
                </a:solidFill>
              </a:rPr>
              <a:t>endothelium.</a:t>
            </a:r>
            <a:endParaRPr lang="en-US" dirty="0">
              <a:solidFill>
                <a:schemeClr val="bg1"/>
              </a:solidFill>
            </a:endParaRPr>
          </a:p>
          <a:p>
            <a:endParaRPr lang="en-US" dirty="0"/>
          </a:p>
        </p:txBody>
      </p:sp>
      <p:sp>
        <p:nvSpPr>
          <p:cNvPr id="4" name="TextBox 3"/>
          <p:cNvSpPr txBox="1"/>
          <p:nvPr/>
        </p:nvSpPr>
        <p:spPr>
          <a:xfrm>
            <a:off x="457200" y="5715000"/>
            <a:ext cx="8153400" cy="923330"/>
          </a:xfrm>
          <a:prstGeom prst="rect">
            <a:avLst/>
          </a:prstGeom>
          <a:solidFill>
            <a:schemeClr val="tx1"/>
          </a:solidFill>
          <a:ln>
            <a:solidFill>
              <a:srgbClr val="FF0000"/>
            </a:solidFill>
          </a:ln>
        </p:spPr>
        <p:txBody>
          <a:bodyPr wrap="square" rtlCol="0">
            <a:spAutoFit/>
          </a:bodyPr>
          <a:lstStyle/>
          <a:p>
            <a:pPr algn="ctr"/>
            <a:r>
              <a:rPr lang="en-US" dirty="0">
                <a:solidFill>
                  <a:schemeClr val="bg1"/>
                </a:solidFill>
              </a:rPr>
              <a:t>Grande AM, Fiore A, Massetti M, Viganò M. Iatrogenic circumflex coronary lesion in mitral valve surgery: case report and review of the literature. Tex Heart Inst J. 2008;35(2):179-83. Review.</a:t>
            </a:r>
          </a:p>
        </p:txBody>
      </p:sp>
    </p:spTree>
    <p:extLst>
      <p:ext uri="{BB962C8B-B14F-4D97-AF65-F5344CB8AC3E}">
        <p14:creationId xmlns:p14="http://schemas.microsoft.com/office/powerpoint/2010/main" val="390494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Follow up</a:t>
            </a: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chemeClr val="bg1"/>
                </a:solidFill>
              </a:rPr>
              <a:t>Discharged home POD 5 on ASA and </a:t>
            </a:r>
            <a:r>
              <a:rPr lang="en-US" dirty="0" err="1" smtClean="0">
                <a:solidFill>
                  <a:schemeClr val="bg1"/>
                </a:solidFill>
              </a:rPr>
              <a:t>plavix</a:t>
            </a:r>
            <a:endParaRPr lang="en-US" dirty="0" smtClean="0">
              <a:solidFill>
                <a:schemeClr val="bg1"/>
              </a:solidFill>
            </a:endParaRPr>
          </a:p>
          <a:p>
            <a:r>
              <a:rPr lang="en-US" dirty="0" smtClean="0">
                <a:solidFill>
                  <a:schemeClr val="bg1"/>
                </a:solidFill>
              </a:rPr>
              <a:t>Pre discharge echo with no regional wall 	motion abnormality</a:t>
            </a:r>
          </a:p>
          <a:p>
            <a:r>
              <a:rPr lang="en-US" dirty="0" smtClean="0">
                <a:solidFill>
                  <a:schemeClr val="bg1"/>
                </a:solidFill>
              </a:rPr>
              <a:t>Patient doing well at 3 month post discharge</a:t>
            </a:r>
            <a:endParaRPr lang="en-US" dirty="0">
              <a:solidFill>
                <a:schemeClr val="bg1"/>
              </a:solidFill>
            </a:endParaRPr>
          </a:p>
          <a:p>
            <a:endParaRPr lang="en-US" dirty="0"/>
          </a:p>
        </p:txBody>
      </p:sp>
    </p:spTree>
    <p:extLst>
      <p:ext uri="{BB962C8B-B14F-4D97-AF65-F5344CB8AC3E}">
        <p14:creationId xmlns:p14="http://schemas.microsoft.com/office/powerpoint/2010/main" val="21180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rPr>
              <a:t>Learning Points</a:t>
            </a:r>
            <a:endParaRPr lang="en-US" sz="36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Intraoperative coronary injury must be 					suspected to be diagnosed</a:t>
            </a:r>
          </a:p>
          <a:p>
            <a:r>
              <a:rPr lang="en-US" dirty="0" smtClean="0">
                <a:solidFill>
                  <a:schemeClr val="bg1"/>
                </a:solidFill>
              </a:rPr>
              <a:t>Can occur with almost any valve replacement</a:t>
            </a:r>
          </a:p>
          <a:p>
            <a:r>
              <a:rPr lang="en-US" dirty="0" smtClean="0">
                <a:solidFill>
                  <a:schemeClr val="bg1"/>
                </a:solidFill>
              </a:rPr>
              <a:t>More common in reoperations</a:t>
            </a:r>
          </a:p>
          <a:p>
            <a:r>
              <a:rPr lang="en-US" dirty="0" smtClean="0">
                <a:solidFill>
                  <a:schemeClr val="bg1"/>
                </a:solidFill>
              </a:rPr>
              <a:t>Diagnostic criteria can be challenging for 				surgeon when focused on </a:t>
            </a:r>
            <a:r>
              <a:rPr lang="en-US" smtClean="0">
                <a:solidFill>
                  <a:schemeClr val="bg1"/>
                </a:solidFill>
              </a:rPr>
              <a:t>primary 					operation</a:t>
            </a:r>
            <a:endParaRPr lang="en-US" dirty="0" smtClean="0">
              <a:solidFill>
                <a:schemeClr val="bg1"/>
              </a:solidFill>
            </a:endParaRPr>
          </a:p>
          <a:p>
            <a:r>
              <a:rPr lang="en-US" dirty="0" smtClean="0">
                <a:solidFill>
                  <a:schemeClr val="bg1"/>
                </a:solidFill>
              </a:rPr>
              <a:t>Early diagnosis and intervention leads to best 		outcomes</a:t>
            </a:r>
            <a:endParaRPr lang="en-US" dirty="0" smtClean="0">
              <a:solidFill>
                <a:schemeClr val="bg1"/>
              </a:solidFill>
            </a:endParaRPr>
          </a:p>
        </p:txBody>
      </p:sp>
    </p:spTree>
    <p:extLst>
      <p:ext uri="{BB962C8B-B14F-4D97-AF65-F5344CB8AC3E}">
        <p14:creationId xmlns:p14="http://schemas.microsoft.com/office/powerpoint/2010/main" val="252875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History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32 </a:t>
            </a:r>
            <a:r>
              <a:rPr lang="en-US" dirty="0" err="1" smtClean="0">
                <a:solidFill>
                  <a:schemeClr val="bg1"/>
                </a:solidFill>
              </a:rPr>
              <a:t>yo</a:t>
            </a:r>
            <a:r>
              <a:rPr lang="en-US" dirty="0" smtClean="0">
                <a:solidFill>
                  <a:schemeClr val="bg1"/>
                </a:solidFill>
              </a:rPr>
              <a:t> male, mild developmental delay diagnosed with mitral valve prolapse 2000</a:t>
            </a:r>
          </a:p>
          <a:p>
            <a:r>
              <a:rPr lang="en-US" dirty="0" err="1" smtClean="0">
                <a:solidFill>
                  <a:schemeClr val="bg1"/>
                </a:solidFill>
              </a:rPr>
              <a:t>Sx</a:t>
            </a:r>
            <a:r>
              <a:rPr lang="en-US" dirty="0" smtClean="0">
                <a:solidFill>
                  <a:schemeClr val="bg1"/>
                </a:solidFill>
              </a:rPr>
              <a:t> for scoliosis 1999</a:t>
            </a:r>
          </a:p>
          <a:p>
            <a:r>
              <a:rPr lang="en-US" dirty="0" smtClean="0">
                <a:solidFill>
                  <a:schemeClr val="bg1"/>
                </a:solidFill>
              </a:rPr>
              <a:t>Home meds: </a:t>
            </a:r>
            <a:endParaRPr lang="en-US" dirty="0" smtClean="0">
              <a:solidFill>
                <a:schemeClr val="bg1"/>
              </a:solidFill>
            </a:endParaRPr>
          </a:p>
          <a:p>
            <a:pPr lvl="1"/>
            <a:r>
              <a:rPr lang="en-US" dirty="0" err="1" smtClean="0">
                <a:solidFill>
                  <a:srgbClr val="FFFFCC"/>
                </a:solidFill>
              </a:rPr>
              <a:t>metoprolol</a:t>
            </a:r>
            <a:r>
              <a:rPr lang="en-US" dirty="0" smtClean="0">
                <a:solidFill>
                  <a:srgbClr val="FFFFCC"/>
                </a:solidFill>
              </a:rPr>
              <a:t> </a:t>
            </a:r>
            <a:endParaRPr lang="en-US" dirty="0">
              <a:solidFill>
                <a:srgbClr val="FFFFCC"/>
              </a:solidFill>
            </a:endParaRPr>
          </a:p>
        </p:txBody>
      </p:sp>
    </p:spTree>
    <p:extLst>
      <p:ext uri="{BB962C8B-B14F-4D97-AF65-F5344CB8AC3E}">
        <p14:creationId xmlns:p14="http://schemas.microsoft.com/office/powerpoint/2010/main" val="31721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Pre op </a:t>
            </a:r>
            <a:r>
              <a:rPr lang="en-US" dirty="0" smtClean="0">
                <a:solidFill>
                  <a:srgbClr val="FFFF00"/>
                </a:solidFill>
              </a:rPr>
              <a:t>Chest X-Ray</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378" y="1600200"/>
            <a:ext cx="4455244" cy="4525963"/>
          </a:xfrm>
        </p:spPr>
      </p:pic>
    </p:spTree>
    <p:extLst>
      <p:ext uri="{BB962C8B-B14F-4D97-AF65-F5344CB8AC3E}">
        <p14:creationId xmlns:p14="http://schemas.microsoft.com/office/powerpoint/2010/main" val="292149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ECHO</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Severe MR, </a:t>
            </a:r>
            <a:r>
              <a:rPr lang="en-US" dirty="0" smtClean="0">
                <a:solidFill>
                  <a:schemeClr val="bg1"/>
                </a:solidFill>
              </a:rPr>
              <a:t>bi-leaflet </a:t>
            </a:r>
            <a:r>
              <a:rPr lang="en-US" dirty="0" smtClean="0">
                <a:solidFill>
                  <a:schemeClr val="bg1"/>
                </a:solidFill>
              </a:rPr>
              <a:t>prolapse post &gt; ant</a:t>
            </a:r>
          </a:p>
          <a:p>
            <a:r>
              <a:rPr lang="en-US" dirty="0" smtClean="0">
                <a:solidFill>
                  <a:schemeClr val="bg1"/>
                </a:solidFill>
              </a:rPr>
              <a:t>EF 50%</a:t>
            </a:r>
          </a:p>
          <a:p>
            <a:r>
              <a:rPr lang="en-US" dirty="0" smtClean="0">
                <a:solidFill>
                  <a:schemeClr val="bg1"/>
                </a:solidFill>
              </a:rPr>
              <a:t>LVEDD: 40 mm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3084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Surgery</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solidFill>
                <a:schemeClr val="bg1"/>
              </a:solidFill>
            </a:endParaRPr>
          </a:p>
          <a:p>
            <a:r>
              <a:rPr lang="en-US" dirty="0" smtClean="0">
                <a:solidFill>
                  <a:schemeClr val="bg1"/>
                </a:solidFill>
              </a:rPr>
              <a:t>Minimally invasive: right thoracotomy</a:t>
            </a:r>
          </a:p>
          <a:p>
            <a:r>
              <a:rPr lang="en-US" dirty="0" smtClean="0">
                <a:solidFill>
                  <a:schemeClr val="bg1"/>
                </a:solidFill>
              </a:rPr>
              <a:t>Mitral valve repair, 5 neo cords, 40 mm </a:t>
            </a:r>
            <a:r>
              <a:rPr lang="en-US" dirty="0" smtClean="0">
                <a:solidFill>
                  <a:schemeClr val="bg1"/>
                </a:solidFill>
              </a:rPr>
              <a:t>				Physio-2 </a:t>
            </a:r>
            <a:r>
              <a:rPr lang="en-US" dirty="0" smtClean="0">
                <a:solidFill>
                  <a:schemeClr val="bg1"/>
                </a:solidFill>
              </a:rPr>
              <a:t>ring</a:t>
            </a:r>
          </a:p>
          <a:p>
            <a:r>
              <a:rPr lang="en-US" dirty="0" err="1" smtClean="0">
                <a:solidFill>
                  <a:schemeClr val="bg1"/>
                </a:solidFill>
              </a:rPr>
              <a:t>Pectus</a:t>
            </a:r>
            <a:r>
              <a:rPr lang="en-US" dirty="0" smtClean="0">
                <a:solidFill>
                  <a:schemeClr val="bg1"/>
                </a:solidFill>
              </a:rPr>
              <a:t> + scoliosis </a:t>
            </a:r>
            <a:r>
              <a:rPr lang="en-US" dirty="0" smtClean="0">
                <a:solidFill>
                  <a:schemeClr val="bg1"/>
                </a:solidFill>
              </a:rPr>
              <a:t>difficult exposure</a:t>
            </a:r>
          </a:p>
          <a:p>
            <a:r>
              <a:rPr lang="en-US" dirty="0" smtClean="0">
                <a:solidFill>
                  <a:schemeClr val="bg1"/>
                </a:solidFill>
              </a:rPr>
              <a:t>CPB 242 </a:t>
            </a:r>
            <a:r>
              <a:rPr lang="en-US" dirty="0" err="1" smtClean="0">
                <a:solidFill>
                  <a:schemeClr val="bg1"/>
                </a:solidFill>
              </a:rPr>
              <a:t>mins</a:t>
            </a:r>
            <a:r>
              <a:rPr lang="en-US" dirty="0" smtClean="0">
                <a:solidFill>
                  <a:schemeClr val="bg1"/>
                </a:solidFill>
              </a:rPr>
              <a:t>, AXC 180 </a:t>
            </a:r>
            <a:r>
              <a:rPr lang="en-US" dirty="0" err="1" smtClean="0">
                <a:solidFill>
                  <a:schemeClr val="bg1"/>
                </a:solidFill>
              </a:rPr>
              <a:t>mins</a:t>
            </a:r>
            <a:endParaRPr lang="en-US" dirty="0" smtClean="0">
              <a:solidFill>
                <a:schemeClr val="bg1"/>
              </a:solidFill>
            </a:endParaRPr>
          </a:p>
          <a:p>
            <a:r>
              <a:rPr lang="en-US" dirty="0" smtClean="0">
                <a:solidFill>
                  <a:schemeClr val="bg1"/>
                </a:solidFill>
              </a:rPr>
              <a:t>No difficulty separating from CPB</a:t>
            </a:r>
          </a:p>
          <a:p>
            <a:r>
              <a:rPr lang="en-US" dirty="0" smtClean="0">
                <a:solidFill>
                  <a:schemeClr val="bg1"/>
                </a:solidFill>
              </a:rPr>
              <a:t>Post op TEE: trace MR </a:t>
            </a:r>
            <a:r>
              <a:rPr lang="en-US" dirty="0" smtClean="0">
                <a:solidFill>
                  <a:srgbClr val="FFFFCC"/>
                </a:solidFill>
              </a:rPr>
              <a:t>? post </a:t>
            </a:r>
            <a:r>
              <a:rPr lang="en-US" dirty="0" smtClean="0">
                <a:solidFill>
                  <a:srgbClr val="FFFFCC"/>
                </a:solidFill>
              </a:rPr>
              <a:t>WMA</a:t>
            </a:r>
            <a:endParaRPr lang="en-US" dirty="0">
              <a:solidFill>
                <a:srgbClr val="FFFFCC"/>
              </a:solidFill>
            </a:endParaRPr>
          </a:p>
        </p:txBody>
      </p:sp>
    </p:spTree>
    <p:extLst>
      <p:ext uri="{BB962C8B-B14F-4D97-AF65-F5344CB8AC3E}">
        <p14:creationId xmlns:p14="http://schemas.microsoft.com/office/powerpoint/2010/main" val="312711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08"/>
            <a:ext cx="8229600" cy="1143000"/>
          </a:xfrm>
        </p:spPr>
        <p:txBody>
          <a:bodyPr/>
          <a:lstStyle/>
          <a:p>
            <a:r>
              <a:rPr lang="en-US" dirty="0" smtClean="0">
                <a:solidFill>
                  <a:srgbClr val="FFFF00"/>
                </a:solidFill>
              </a:rPr>
              <a:t>Post-op </a:t>
            </a:r>
            <a:r>
              <a:rPr lang="en-US" dirty="0" smtClean="0">
                <a:solidFill>
                  <a:srgbClr val="FFFF00"/>
                </a:solidFill>
              </a:rPr>
              <a:t>Chest X-Ray</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57" y="1417638"/>
            <a:ext cx="6138120" cy="504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9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Discussion Points for Conference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rPr>
              <a:t>When to suspect coronary injury during valve surgery</a:t>
            </a:r>
          </a:p>
          <a:p>
            <a:pPr lvl="1"/>
            <a:r>
              <a:rPr lang="en-US" dirty="0" smtClean="0">
                <a:solidFill>
                  <a:srgbClr val="FFFFCC"/>
                </a:solidFill>
              </a:rPr>
              <a:t>Tricuspid valve  / Aortic Valve  / Mitral valve</a:t>
            </a:r>
          </a:p>
          <a:p>
            <a:pPr lvl="1"/>
            <a:r>
              <a:rPr lang="en-US" dirty="0" smtClean="0">
                <a:solidFill>
                  <a:srgbClr val="FFFFCC"/>
                </a:solidFill>
              </a:rPr>
              <a:t>Anatomic features leading to injury</a:t>
            </a:r>
          </a:p>
          <a:p>
            <a:r>
              <a:rPr lang="en-US" dirty="0" smtClean="0">
                <a:solidFill>
                  <a:schemeClr val="bg1"/>
                </a:solidFill>
              </a:rPr>
              <a:t>How to make diagnosis</a:t>
            </a:r>
          </a:p>
          <a:p>
            <a:pPr lvl="1"/>
            <a:r>
              <a:rPr lang="en-US" dirty="0" smtClean="0">
                <a:solidFill>
                  <a:srgbClr val="FFFFCC"/>
                </a:solidFill>
              </a:rPr>
              <a:t>Clinical “Index of Suspicion”</a:t>
            </a:r>
          </a:p>
          <a:p>
            <a:pPr lvl="1"/>
            <a:r>
              <a:rPr lang="en-US" dirty="0" smtClean="0">
                <a:solidFill>
                  <a:srgbClr val="FFFFCC"/>
                </a:solidFill>
              </a:rPr>
              <a:t>Intra op / post op  EKG</a:t>
            </a:r>
          </a:p>
          <a:p>
            <a:pPr lvl="1"/>
            <a:r>
              <a:rPr lang="en-US" dirty="0" smtClean="0">
                <a:solidFill>
                  <a:srgbClr val="FFFFCC"/>
                </a:solidFill>
              </a:rPr>
              <a:t>Troponin</a:t>
            </a:r>
          </a:p>
          <a:p>
            <a:pPr lvl="1"/>
            <a:r>
              <a:rPr lang="en-US" dirty="0" smtClean="0">
                <a:solidFill>
                  <a:srgbClr val="FFFFCC"/>
                </a:solidFill>
              </a:rPr>
              <a:t>Regional wall motion abnormalities</a:t>
            </a:r>
          </a:p>
          <a:p>
            <a:pPr lvl="1"/>
            <a:r>
              <a:rPr lang="en-US" dirty="0" smtClean="0">
                <a:solidFill>
                  <a:srgbClr val="FFFFCC"/>
                </a:solidFill>
              </a:rPr>
              <a:t>Difference between air vs mechanical injury</a:t>
            </a:r>
          </a:p>
          <a:p>
            <a:r>
              <a:rPr lang="en-US" dirty="0" smtClean="0">
                <a:solidFill>
                  <a:schemeClr val="bg1"/>
                </a:solidFill>
              </a:rPr>
              <a:t>Reliability of testing in early post op period</a:t>
            </a:r>
          </a:p>
          <a:p>
            <a:r>
              <a:rPr lang="en-US" dirty="0" smtClean="0">
                <a:solidFill>
                  <a:schemeClr val="bg1"/>
                </a:solidFill>
              </a:rPr>
              <a:t>Therapeutic options</a:t>
            </a:r>
            <a:endParaRPr lang="en-US" dirty="0">
              <a:solidFill>
                <a:schemeClr val="bg1"/>
              </a:solidFill>
            </a:endParaRPr>
          </a:p>
        </p:txBody>
      </p:sp>
    </p:spTree>
    <p:extLst>
      <p:ext uri="{BB962C8B-B14F-4D97-AF65-F5344CB8AC3E}">
        <p14:creationId xmlns:p14="http://schemas.microsoft.com/office/powerpoint/2010/main" val="358588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Post-op EKG</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33" y="1600200"/>
            <a:ext cx="8143134" cy="4525963"/>
          </a:xfrm>
        </p:spPr>
      </p:pic>
    </p:spTree>
    <p:extLst>
      <p:ext uri="{BB962C8B-B14F-4D97-AF65-F5344CB8AC3E}">
        <p14:creationId xmlns:p14="http://schemas.microsoft.com/office/powerpoint/2010/main" val="57891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Cardiac profile</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64069"/>
            <a:ext cx="8229600" cy="1598224"/>
          </a:xfrm>
        </p:spPr>
      </p:pic>
    </p:spTree>
    <p:extLst>
      <p:ext uri="{BB962C8B-B14F-4D97-AF65-F5344CB8AC3E}">
        <p14:creationId xmlns:p14="http://schemas.microsoft.com/office/powerpoint/2010/main" val="3786133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AF96FE372B2469C48176DE57F0A8D" ma:contentTypeVersion="0" ma:contentTypeDescription="Create a new document." ma:contentTypeScope="" ma:versionID="d72b2426b1a0f0222d0204b73e13e690">
  <xsd:schema xmlns:xsd="http://www.w3.org/2001/XMLSchema" xmlns:xs="http://www.w3.org/2001/XMLSchema" xmlns:p="http://schemas.microsoft.com/office/2006/metadata/properties" targetNamespace="http://schemas.microsoft.com/office/2006/metadata/properties" ma:root="true" ma:fieldsID="a4559306825c541323742b714389152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9DD7E-3519-4D72-8E9E-F0D98EDA5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39BA41C-1AE4-4EBD-B1AD-E418DAEE9695}">
  <ds:schemaRef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27693C8-ED5A-4880-A41E-867DFDBFD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1811</TotalTime>
  <Words>300</Words>
  <Application>Microsoft Office PowerPoint</Application>
  <PresentationFormat>On-screen Show (4:3)</PresentationFormat>
  <Paragraphs>71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Coronary Ischemia after Mitral Valve Repair</vt:lpstr>
      <vt:lpstr>History</vt:lpstr>
      <vt:lpstr>Pre op Chest X-Ray</vt:lpstr>
      <vt:lpstr>ECHO</vt:lpstr>
      <vt:lpstr>Surgery</vt:lpstr>
      <vt:lpstr>Post-op Chest X-Ray</vt:lpstr>
      <vt:lpstr>Discussion Points for Conference</vt:lpstr>
      <vt:lpstr>Post-op EKG</vt:lpstr>
      <vt:lpstr>Cardiac profile</vt:lpstr>
      <vt:lpstr>Left Coronary Injection</vt:lpstr>
      <vt:lpstr>Cath lab</vt:lpstr>
      <vt:lpstr>Left coronary angiogram post  PCI / Stent</vt:lpstr>
      <vt:lpstr>PowerPoint Presentation</vt:lpstr>
      <vt:lpstr>PowerPoint Presentation</vt:lpstr>
      <vt:lpstr>Mechanism of injury</vt:lpstr>
      <vt:lpstr>Follow up</vt:lpstr>
      <vt:lpstr>Learning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Aortic Valve Insufficiency</dc:title>
  <dc:creator>Fawwaz Shaw</dc:creator>
  <cp:lastModifiedBy>Edward Verrier</cp:lastModifiedBy>
  <cp:revision>96</cp:revision>
  <dcterms:created xsi:type="dcterms:W3CDTF">2013-11-15T05:42:38Z</dcterms:created>
  <dcterms:modified xsi:type="dcterms:W3CDTF">2014-05-06T21:38:41Z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0x010100B03AF96FE372B2469C48176DE57F0A8D</vt:lpwstr>
  </property>
  <property fmtid="{D5CDD505-2E9C-101B-9397-08002B2CF9AE}" pid="3" name="IsMyDocuments">
    <vt:bool>true</vt:bool>
  </property>
</Properties>
</file>